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115"/>
  </p:notesMasterIdLst>
  <p:handoutMasterIdLst>
    <p:handoutMasterId r:id="rId116"/>
  </p:handoutMasterIdLst>
  <p:sldIdLst>
    <p:sldId id="443" r:id="rId2"/>
    <p:sldId id="806" r:id="rId3"/>
    <p:sldId id="527" r:id="rId4"/>
    <p:sldId id="453" r:id="rId5"/>
    <p:sldId id="811" r:id="rId6"/>
    <p:sldId id="812" r:id="rId7"/>
    <p:sldId id="884" r:id="rId8"/>
    <p:sldId id="885" r:id="rId9"/>
    <p:sldId id="886" r:id="rId10"/>
    <p:sldId id="887" r:id="rId11"/>
    <p:sldId id="888" r:id="rId12"/>
    <p:sldId id="889" r:id="rId13"/>
    <p:sldId id="890" r:id="rId14"/>
    <p:sldId id="891" r:id="rId15"/>
    <p:sldId id="892" r:id="rId16"/>
    <p:sldId id="893" r:id="rId17"/>
    <p:sldId id="894" r:id="rId18"/>
    <p:sldId id="895" r:id="rId19"/>
    <p:sldId id="896" r:id="rId20"/>
    <p:sldId id="897" r:id="rId21"/>
    <p:sldId id="898" r:id="rId22"/>
    <p:sldId id="899" r:id="rId23"/>
    <p:sldId id="900" r:id="rId24"/>
    <p:sldId id="901" r:id="rId25"/>
    <p:sldId id="902" r:id="rId26"/>
    <p:sldId id="903" r:id="rId27"/>
    <p:sldId id="904" r:id="rId28"/>
    <p:sldId id="905" r:id="rId29"/>
    <p:sldId id="906" r:id="rId30"/>
    <p:sldId id="907" r:id="rId31"/>
    <p:sldId id="908" r:id="rId32"/>
    <p:sldId id="909" r:id="rId33"/>
    <p:sldId id="910" r:id="rId34"/>
    <p:sldId id="911" r:id="rId35"/>
    <p:sldId id="912" r:id="rId36"/>
    <p:sldId id="913" r:id="rId37"/>
    <p:sldId id="914" r:id="rId38"/>
    <p:sldId id="915" r:id="rId39"/>
    <p:sldId id="846" r:id="rId40"/>
    <p:sldId id="916" r:id="rId41"/>
    <p:sldId id="917" r:id="rId42"/>
    <p:sldId id="918" r:id="rId43"/>
    <p:sldId id="919" r:id="rId44"/>
    <p:sldId id="815" r:id="rId45"/>
    <p:sldId id="816" r:id="rId46"/>
    <p:sldId id="820" r:id="rId47"/>
    <p:sldId id="821" r:id="rId48"/>
    <p:sldId id="822" r:id="rId49"/>
    <p:sldId id="823" r:id="rId50"/>
    <p:sldId id="837" r:id="rId51"/>
    <p:sldId id="836" r:id="rId52"/>
    <p:sldId id="819" r:id="rId53"/>
    <p:sldId id="824" r:id="rId54"/>
    <p:sldId id="825" r:id="rId55"/>
    <p:sldId id="835" r:id="rId56"/>
    <p:sldId id="818" r:id="rId57"/>
    <p:sldId id="838" r:id="rId58"/>
    <p:sldId id="839" r:id="rId59"/>
    <p:sldId id="840" r:id="rId60"/>
    <p:sldId id="841" r:id="rId61"/>
    <p:sldId id="827" r:id="rId62"/>
    <p:sldId id="828" r:id="rId63"/>
    <p:sldId id="829" r:id="rId64"/>
    <p:sldId id="831" r:id="rId65"/>
    <p:sldId id="832" r:id="rId66"/>
    <p:sldId id="833" r:id="rId67"/>
    <p:sldId id="842" r:id="rId68"/>
    <p:sldId id="843" r:id="rId69"/>
    <p:sldId id="844" r:id="rId70"/>
    <p:sldId id="845" r:id="rId71"/>
    <p:sldId id="294" r:id="rId72"/>
    <p:sldId id="847" r:id="rId73"/>
    <p:sldId id="454" r:id="rId74"/>
    <p:sldId id="830" r:id="rId75"/>
    <p:sldId id="848" r:id="rId76"/>
    <p:sldId id="849" r:id="rId77"/>
    <p:sldId id="850" r:id="rId78"/>
    <p:sldId id="851" r:id="rId79"/>
    <p:sldId id="852" r:id="rId80"/>
    <p:sldId id="853" r:id="rId81"/>
    <p:sldId id="854" r:id="rId82"/>
    <p:sldId id="855" r:id="rId83"/>
    <p:sldId id="856" r:id="rId84"/>
    <p:sldId id="857" r:id="rId85"/>
    <p:sldId id="858" r:id="rId86"/>
    <p:sldId id="826" r:id="rId87"/>
    <p:sldId id="859" r:id="rId88"/>
    <p:sldId id="834" r:id="rId89"/>
    <p:sldId id="860" r:id="rId90"/>
    <p:sldId id="861" r:id="rId91"/>
    <p:sldId id="862" r:id="rId92"/>
    <p:sldId id="863" r:id="rId93"/>
    <p:sldId id="864" r:id="rId94"/>
    <p:sldId id="865" r:id="rId95"/>
    <p:sldId id="866" r:id="rId96"/>
    <p:sldId id="867" r:id="rId97"/>
    <p:sldId id="868" r:id="rId98"/>
    <p:sldId id="869" r:id="rId99"/>
    <p:sldId id="870" r:id="rId100"/>
    <p:sldId id="871" r:id="rId101"/>
    <p:sldId id="872" r:id="rId102"/>
    <p:sldId id="873" r:id="rId103"/>
    <p:sldId id="874" r:id="rId104"/>
    <p:sldId id="875" r:id="rId105"/>
    <p:sldId id="876" r:id="rId106"/>
    <p:sldId id="877" r:id="rId107"/>
    <p:sldId id="878" r:id="rId108"/>
    <p:sldId id="879" r:id="rId109"/>
    <p:sldId id="880" r:id="rId110"/>
    <p:sldId id="881" r:id="rId111"/>
    <p:sldId id="882" r:id="rId112"/>
    <p:sldId id="883" r:id="rId113"/>
    <p:sldId id="817" r:id="rId114"/>
  </p:sldIdLst>
  <p:sldSz cx="9144000" cy="6858000" type="screen4x3"/>
  <p:notesSz cx="7315200" cy="9601200"/>
  <p:defaultTextStyle>
    <a:defPPr>
      <a:defRPr lang="en-US"/>
    </a:defPPr>
    <a:lvl1pPr algn="l" rtl="0" eaLnBrk="0" fontAlgn="base" hangingPunct="0">
      <a:spcBef>
        <a:spcPct val="0"/>
      </a:spcBef>
      <a:spcAft>
        <a:spcPct val="0"/>
      </a:spcAft>
      <a:defRPr sz="2000" b="1" kern="1200">
        <a:solidFill>
          <a:srgbClr val="FAFD00"/>
        </a:solidFill>
        <a:latin typeface="Times New Roman" pitchFamily="18" charset="0"/>
        <a:ea typeface="+mn-ea"/>
        <a:cs typeface="+mn-cs"/>
      </a:defRPr>
    </a:lvl1pPr>
    <a:lvl2pPr marL="457200" algn="l" rtl="0" eaLnBrk="0" fontAlgn="base" hangingPunct="0">
      <a:spcBef>
        <a:spcPct val="0"/>
      </a:spcBef>
      <a:spcAft>
        <a:spcPct val="0"/>
      </a:spcAft>
      <a:defRPr sz="2000" b="1" kern="1200">
        <a:solidFill>
          <a:srgbClr val="FAFD00"/>
        </a:solidFill>
        <a:latin typeface="Times New Roman" pitchFamily="18" charset="0"/>
        <a:ea typeface="+mn-ea"/>
        <a:cs typeface="+mn-cs"/>
      </a:defRPr>
    </a:lvl2pPr>
    <a:lvl3pPr marL="914400" algn="l" rtl="0" eaLnBrk="0" fontAlgn="base" hangingPunct="0">
      <a:spcBef>
        <a:spcPct val="0"/>
      </a:spcBef>
      <a:spcAft>
        <a:spcPct val="0"/>
      </a:spcAft>
      <a:defRPr sz="2000" b="1" kern="1200">
        <a:solidFill>
          <a:srgbClr val="FAFD00"/>
        </a:solidFill>
        <a:latin typeface="Times New Roman" pitchFamily="18" charset="0"/>
        <a:ea typeface="+mn-ea"/>
        <a:cs typeface="+mn-cs"/>
      </a:defRPr>
    </a:lvl3pPr>
    <a:lvl4pPr marL="1371600" algn="l" rtl="0" eaLnBrk="0" fontAlgn="base" hangingPunct="0">
      <a:spcBef>
        <a:spcPct val="0"/>
      </a:spcBef>
      <a:spcAft>
        <a:spcPct val="0"/>
      </a:spcAft>
      <a:defRPr sz="2000" b="1" kern="1200">
        <a:solidFill>
          <a:srgbClr val="FAFD00"/>
        </a:solidFill>
        <a:latin typeface="Times New Roman" pitchFamily="18" charset="0"/>
        <a:ea typeface="+mn-ea"/>
        <a:cs typeface="+mn-cs"/>
      </a:defRPr>
    </a:lvl4pPr>
    <a:lvl5pPr marL="1828800" algn="l" rtl="0" eaLnBrk="0" fontAlgn="base" hangingPunct="0">
      <a:spcBef>
        <a:spcPct val="0"/>
      </a:spcBef>
      <a:spcAft>
        <a:spcPct val="0"/>
      </a:spcAft>
      <a:defRPr sz="2000" b="1" kern="1200">
        <a:solidFill>
          <a:srgbClr val="FAFD00"/>
        </a:solidFill>
        <a:latin typeface="Times New Roman" pitchFamily="18" charset="0"/>
        <a:ea typeface="+mn-ea"/>
        <a:cs typeface="+mn-cs"/>
      </a:defRPr>
    </a:lvl5pPr>
    <a:lvl6pPr marL="2286000" algn="l" defTabSz="914400" rtl="0" eaLnBrk="1" latinLnBrk="0" hangingPunct="1">
      <a:defRPr sz="2000" b="1" kern="1200">
        <a:solidFill>
          <a:srgbClr val="FAFD00"/>
        </a:solidFill>
        <a:latin typeface="Times New Roman" pitchFamily="18" charset="0"/>
        <a:ea typeface="+mn-ea"/>
        <a:cs typeface="+mn-cs"/>
      </a:defRPr>
    </a:lvl6pPr>
    <a:lvl7pPr marL="2743200" algn="l" defTabSz="914400" rtl="0" eaLnBrk="1" latinLnBrk="0" hangingPunct="1">
      <a:defRPr sz="2000" b="1" kern="1200">
        <a:solidFill>
          <a:srgbClr val="FAFD00"/>
        </a:solidFill>
        <a:latin typeface="Times New Roman" pitchFamily="18" charset="0"/>
        <a:ea typeface="+mn-ea"/>
        <a:cs typeface="+mn-cs"/>
      </a:defRPr>
    </a:lvl7pPr>
    <a:lvl8pPr marL="3200400" algn="l" defTabSz="914400" rtl="0" eaLnBrk="1" latinLnBrk="0" hangingPunct="1">
      <a:defRPr sz="2000" b="1" kern="1200">
        <a:solidFill>
          <a:srgbClr val="FAFD00"/>
        </a:solidFill>
        <a:latin typeface="Times New Roman" pitchFamily="18" charset="0"/>
        <a:ea typeface="+mn-ea"/>
        <a:cs typeface="+mn-cs"/>
      </a:defRPr>
    </a:lvl8pPr>
    <a:lvl9pPr marL="3657600" algn="l" defTabSz="914400" rtl="0" eaLnBrk="1" latinLnBrk="0" hangingPunct="1">
      <a:defRPr sz="2000" b="1" kern="1200">
        <a:solidFill>
          <a:srgbClr val="FAFD00"/>
        </a:solidFill>
        <a:latin typeface="Times New Roman" pitchFamily="18" charset="0"/>
        <a:ea typeface="+mn-ea"/>
        <a:cs typeface="+mn-cs"/>
      </a:defRPr>
    </a:lvl9pPr>
  </p:defaultTextStyle>
  <p:extLst>
    <p:ext uri="{521415D9-36F7-43E2-AB2F-B90AF26B5E84}">
      <p14:sectionLst xmlns:p14="http://schemas.microsoft.com/office/powerpoint/2010/main">
        <p14:section name="Default Section" id="{93D385E3-DD32-4E2E-98E1-41D29EBEBDA7}">
          <p14:sldIdLst>
            <p14:sldId id="443"/>
            <p14:sldId id="806"/>
            <p14:sldId id="527"/>
            <p14:sldId id="453"/>
            <p14:sldId id="811"/>
            <p14:sldId id="812"/>
          </p14:sldIdLst>
        </p14:section>
        <p14:section name="ART" id="{677E1F1A-3AD9-497B-8316-3FB75F7DF4F4}">
          <p14:sldIdLst>
            <p14:sldId id="884"/>
            <p14:sldId id="885"/>
            <p14:sldId id="886"/>
            <p14:sldId id="887"/>
            <p14:sldId id="888"/>
            <p14:sldId id="889"/>
            <p14:sldId id="890"/>
            <p14:sldId id="891"/>
            <p14:sldId id="892"/>
            <p14:sldId id="893"/>
            <p14:sldId id="894"/>
            <p14:sldId id="895"/>
            <p14:sldId id="896"/>
            <p14:sldId id="897"/>
            <p14:sldId id="898"/>
            <p14:sldId id="899"/>
            <p14:sldId id="900"/>
            <p14:sldId id="901"/>
            <p14:sldId id="902"/>
            <p14:sldId id="903"/>
            <p14:sldId id="904"/>
            <p14:sldId id="905"/>
            <p14:sldId id="906"/>
            <p14:sldId id="907"/>
            <p14:sldId id="908"/>
            <p14:sldId id="909"/>
            <p14:sldId id="910"/>
            <p14:sldId id="911"/>
            <p14:sldId id="912"/>
            <p14:sldId id="913"/>
            <p14:sldId id="914"/>
            <p14:sldId id="915"/>
            <p14:sldId id="846"/>
            <p14:sldId id="916"/>
            <p14:sldId id="917"/>
            <p14:sldId id="918"/>
            <p14:sldId id="919"/>
          </p14:sldIdLst>
        </p14:section>
        <p14:section name="SE" id="{8C172BCF-8468-429B-A445-1818C6DC3076}">
          <p14:sldIdLst>
            <p14:sldId id="815"/>
            <p14:sldId id="816"/>
            <p14:sldId id="820"/>
            <p14:sldId id="821"/>
            <p14:sldId id="822"/>
            <p14:sldId id="823"/>
            <p14:sldId id="837"/>
            <p14:sldId id="836"/>
            <p14:sldId id="819"/>
            <p14:sldId id="824"/>
            <p14:sldId id="825"/>
            <p14:sldId id="835"/>
            <p14:sldId id="818"/>
            <p14:sldId id="838"/>
            <p14:sldId id="839"/>
            <p14:sldId id="840"/>
            <p14:sldId id="841"/>
            <p14:sldId id="827"/>
            <p14:sldId id="828"/>
            <p14:sldId id="829"/>
            <p14:sldId id="831"/>
            <p14:sldId id="832"/>
            <p14:sldId id="833"/>
            <p14:sldId id="842"/>
            <p14:sldId id="843"/>
            <p14:sldId id="844"/>
            <p14:sldId id="845"/>
          </p14:sldIdLst>
        </p14:section>
        <p14:section name="SBST" id="{2C8A5763-B24D-4F4C-B9E3-E2FEA79C846F}">
          <p14:sldIdLst>
            <p14:sldId id="294"/>
            <p14:sldId id="847"/>
            <p14:sldId id="454"/>
            <p14:sldId id="830"/>
            <p14:sldId id="848"/>
            <p14:sldId id="849"/>
            <p14:sldId id="850"/>
            <p14:sldId id="851"/>
            <p14:sldId id="852"/>
            <p14:sldId id="853"/>
            <p14:sldId id="854"/>
            <p14:sldId id="855"/>
            <p14:sldId id="856"/>
            <p14:sldId id="857"/>
            <p14:sldId id="858"/>
            <p14:sldId id="826"/>
            <p14:sldId id="859"/>
            <p14:sldId id="834"/>
            <p14:sldId id="860"/>
            <p14:sldId id="861"/>
            <p14:sldId id="862"/>
            <p14:sldId id="863"/>
            <p14:sldId id="864"/>
            <p14:sldId id="865"/>
            <p14:sldId id="866"/>
            <p14:sldId id="867"/>
            <p14:sldId id="868"/>
            <p14:sldId id="869"/>
            <p14:sldId id="870"/>
            <p14:sldId id="871"/>
            <p14:sldId id="872"/>
            <p14:sldId id="873"/>
            <p14:sldId id="874"/>
            <p14:sldId id="875"/>
            <p14:sldId id="876"/>
            <p14:sldId id="877"/>
            <p14:sldId id="878"/>
            <p14:sldId id="879"/>
            <p14:sldId id="880"/>
            <p14:sldId id="881"/>
            <p14:sldId id="882"/>
            <p14:sldId id="883"/>
            <p14:sldId id="817"/>
          </p14:sldIdLst>
        </p14:section>
      </p14:sectionLst>
    </p:ext>
    <p:ext uri="{EFAFB233-063F-42B5-8137-9DF3F51BA10A}">
      <p15:sldGuideLst xmlns:p15="http://schemas.microsoft.com/office/powerpoint/2012/main">
        <p15:guide id="1" orient="horz" pos="2280">
          <p15:clr>
            <a:srgbClr val="A4A3A4"/>
          </p15:clr>
        </p15:guide>
        <p15:guide id="2" pos="2773">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9900"/>
    <a:srgbClr val="FF5050"/>
    <a:srgbClr val="6699FF"/>
    <a:srgbClr val="990099"/>
    <a:srgbClr val="33CC33"/>
    <a:srgbClr val="00145A"/>
    <a:srgbClr val="FF0066"/>
    <a:srgbClr val="FFDC6D"/>
    <a:srgbClr val="E6E6E6"/>
    <a:srgbClr val="001E5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DA6C089-9FD6-4072-952D-E936DC1671E4}" v="3" dt="2024-05-23T05:14:18.99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435" autoAdjust="0"/>
    <p:restoredTop sz="87779" autoAdjust="0"/>
  </p:normalViewPr>
  <p:slideViewPr>
    <p:cSldViewPr snapToGrid="0">
      <p:cViewPr varScale="1">
        <p:scale>
          <a:sx n="93" d="100"/>
          <a:sy n="93" d="100"/>
        </p:scale>
        <p:origin x="2226" y="90"/>
      </p:cViewPr>
      <p:guideLst>
        <p:guide orient="horz" pos="2280"/>
        <p:guide pos="2773"/>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70" d="100"/>
        <a:sy n="170" d="100"/>
      </p:scale>
      <p:origin x="0" y="0"/>
    </p:cViewPr>
  </p:sorterViewPr>
  <p:notesViewPr>
    <p:cSldViewPr snapToGrid="0">
      <p:cViewPr varScale="1">
        <p:scale>
          <a:sx n="85" d="100"/>
          <a:sy n="85" d="100"/>
        </p:scale>
        <p:origin x="-3024" y="-90"/>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presProps" Target="presProps.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viewProps" Target="view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theme" Target="theme/theme1.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microsoft.com/office/2015/10/relationships/revisionInfo" Target="revisionInfo.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6FFD36B-70FD-49D0-ACD5-0A9AA4A1C3A7}" type="doc">
      <dgm:prSet loTypeId="urn:microsoft.com/office/officeart/2005/8/layout/vProcess5" loCatId="process" qsTypeId="urn:microsoft.com/office/officeart/2005/8/quickstyle/simple1" qsCatId="simple" csTypeId="urn:microsoft.com/office/officeart/2005/8/colors/accent1_2" csCatId="accent1" phldr="1"/>
      <dgm:spPr/>
      <dgm:t>
        <a:bodyPr/>
        <a:lstStyle/>
        <a:p>
          <a:endParaRPr lang="en-CA"/>
        </a:p>
      </dgm:t>
    </dgm:pt>
    <dgm:pt modelId="{467DD885-ABDA-42F0-973C-3F0FCA6FE571}">
      <dgm:prSet phldrT="[Text]"/>
      <dgm:spPr/>
      <dgm:t>
        <a:bodyPr/>
        <a:lstStyle/>
        <a:p>
          <a:r>
            <a:rPr lang="en-CA" b="0" i="0" dirty="0"/>
            <a:t>executes the program symbolically</a:t>
          </a:r>
          <a:endParaRPr lang="en-CA" dirty="0"/>
        </a:p>
      </dgm:t>
    </dgm:pt>
    <dgm:pt modelId="{7F7EAF08-0E32-4404-82EC-F5074721B8CD}" type="parTrans" cxnId="{453EF15E-150E-4E7E-8DDF-C9356BC0F106}">
      <dgm:prSet/>
      <dgm:spPr/>
      <dgm:t>
        <a:bodyPr/>
        <a:lstStyle/>
        <a:p>
          <a:endParaRPr lang="en-CA"/>
        </a:p>
      </dgm:t>
    </dgm:pt>
    <dgm:pt modelId="{081E87EA-2615-49E1-8C63-27D1B0CCFF69}" type="sibTrans" cxnId="{453EF15E-150E-4E7E-8DDF-C9356BC0F106}">
      <dgm:prSet/>
      <dgm:spPr/>
      <dgm:t>
        <a:bodyPr/>
        <a:lstStyle/>
        <a:p>
          <a:endParaRPr lang="en-CA"/>
        </a:p>
      </dgm:t>
    </dgm:pt>
    <dgm:pt modelId="{E1493E2C-E903-4C09-817D-EA24DB641485}">
      <dgm:prSet phldrT="[Text]"/>
      <dgm:spPr/>
      <dgm:t>
        <a:bodyPr/>
        <a:lstStyle/>
        <a:p>
          <a:r>
            <a:rPr lang="en-CA" b="0" i="0" dirty="0"/>
            <a:t>generates path constraints</a:t>
          </a:r>
          <a:endParaRPr lang="en-CA" dirty="0"/>
        </a:p>
      </dgm:t>
    </dgm:pt>
    <dgm:pt modelId="{D733699A-E582-4FBB-B1D5-9C7CCFE604F6}" type="parTrans" cxnId="{A0001644-E5CF-49E9-8AFD-86F2CEA5B14F}">
      <dgm:prSet/>
      <dgm:spPr/>
      <dgm:t>
        <a:bodyPr/>
        <a:lstStyle/>
        <a:p>
          <a:endParaRPr lang="en-CA"/>
        </a:p>
      </dgm:t>
    </dgm:pt>
    <dgm:pt modelId="{D6AD0315-2CB0-4A1E-A1A2-F2BEFDF66089}" type="sibTrans" cxnId="{A0001644-E5CF-49E9-8AFD-86F2CEA5B14F}">
      <dgm:prSet/>
      <dgm:spPr/>
      <dgm:t>
        <a:bodyPr/>
        <a:lstStyle/>
        <a:p>
          <a:endParaRPr lang="en-CA"/>
        </a:p>
      </dgm:t>
    </dgm:pt>
    <dgm:pt modelId="{F1C4AE07-910A-41E9-B26A-74E0D6A10ECB}">
      <dgm:prSet phldrT="[Text]"/>
      <dgm:spPr/>
      <dgm:t>
        <a:bodyPr/>
        <a:lstStyle/>
        <a:p>
          <a:r>
            <a:rPr lang="en-CA" b="0" i="0" dirty="0"/>
            <a:t>solves the constraints</a:t>
          </a:r>
          <a:endParaRPr lang="en-CA" dirty="0"/>
        </a:p>
      </dgm:t>
    </dgm:pt>
    <dgm:pt modelId="{E7155276-86E4-4F30-A13D-6CC1A71C5B54}" type="parTrans" cxnId="{D94FDBE6-9B7C-497B-96DB-2D6A6E2B9FB1}">
      <dgm:prSet/>
      <dgm:spPr/>
      <dgm:t>
        <a:bodyPr/>
        <a:lstStyle/>
        <a:p>
          <a:endParaRPr lang="en-CA"/>
        </a:p>
      </dgm:t>
    </dgm:pt>
    <dgm:pt modelId="{38E7EFFE-0A6F-49A1-AAAF-0F5FE4A22858}" type="sibTrans" cxnId="{D94FDBE6-9B7C-497B-96DB-2D6A6E2B9FB1}">
      <dgm:prSet/>
      <dgm:spPr/>
      <dgm:t>
        <a:bodyPr/>
        <a:lstStyle/>
        <a:p>
          <a:endParaRPr lang="en-CA"/>
        </a:p>
      </dgm:t>
    </dgm:pt>
    <dgm:pt modelId="{83C3A180-90EC-4194-ADFB-194E0469971E}">
      <dgm:prSet phldrT="[Text]"/>
      <dgm:spPr/>
      <dgm:t>
        <a:bodyPr/>
        <a:lstStyle/>
        <a:p>
          <a:r>
            <a:rPr lang="en-US" dirty="0"/>
            <a:t>Execute and find errors</a:t>
          </a:r>
          <a:endParaRPr lang="en-CA" dirty="0"/>
        </a:p>
      </dgm:t>
    </dgm:pt>
    <dgm:pt modelId="{57E76496-95C0-4B71-9BB6-59BF2719CE0E}" type="parTrans" cxnId="{054767F3-71D2-4F8C-9782-BA4C07555D0F}">
      <dgm:prSet/>
      <dgm:spPr/>
      <dgm:t>
        <a:bodyPr/>
        <a:lstStyle/>
        <a:p>
          <a:endParaRPr lang="en-CA"/>
        </a:p>
      </dgm:t>
    </dgm:pt>
    <dgm:pt modelId="{B1DD9EFF-23F4-4A54-8663-35E99FF15BE9}" type="sibTrans" cxnId="{054767F3-71D2-4F8C-9782-BA4C07555D0F}">
      <dgm:prSet/>
      <dgm:spPr/>
      <dgm:t>
        <a:bodyPr/>
        <a:lstStyle/>
        <a:p>
          <a:endParaRPr lang="en-CA"/>
        </a:p>
      </dgm:t>
    </dgm:pt>
    <dgm:pt modelId="{122D942D-CEAB-4771-9982-4C5F5A76A7A4}" type="pres">
      <dgm:prSet presAssocID="{66FFD36B-70FD-49D0-ACD5-0A9AA4A1C3A7}" presName="outerComposite" presStyleCnt="0">
        <dgm:presLayoutVars>
          <dgm:chMax val="5"/>
          <dgm:dir/>
          <dgm:resizeHandles val="exact"/>
        </dgm:presLayoutVars>
      </dgm:prSet>
      <dgm:spPr/>
    </dgm:pt>
    <dgm:pt modelId="{11972BAE-E554-4921-ABB1-4357EE190A65}" type="pres">
      <dgm:prSet presAssocID="{66FFD36B-70FD-49D0-ACD5-0A9AA4A1C3A7}" presName="dummyMaxCanvas" presStyleCnt="0">
        <dgm:presLayoutVars/>
      </dgm:prSet>
      <dgm:spPr/>
    </dgm:pt>
    <dgm:pt modelId="{AB60F6A7-F720-4F1F-BDD5-A82D36DC4F6D}" type="pres">
      <dgm:prSet presAssocID="{66FFD36B-70FD-49D0-ACD5-0A9AA4A1C3A7}" presName="FourNodes_1" presStyleLbl="node1" presStyleIdx="0" presStyleCnt="4">
        <dgm:presLayoutVars>
          <dgm:bulletEnabled val="1"/>
        </dgm:presLayoutVars>
      </dgm:prSet>
      <dgm:spPr/>
    </dgm:pt>
    <dgm:pt modelId="{217FAC93-F024-46A4-BAC4-B8C988937D5B}" type="pres">
      <dgm:prSet presAssocID="{66FFD36B-70FD-49D0-ACD5-0A9AA4A1C3A7}" presName="FourNodes_2" presStyleLbl="node1" presStyleIdx="1" presStyleCnt="4">
        <dgm:presLayoutVars>
          <dgm:bulletEnabled val="1"/>
        </dgm:presLayoutVars>
      </dgm:prSet>
      <dgm:spPr/>
    </dgm:pt>
    <dgm:pt modelId="{882D5EDC-F02D-47B5-8FE9-0914BBDE6351}" type="pres">
      <dgm:prSet presAssocID="{66FFD36B-70FD-49D0-ACD5-0A9AA4A1C3A7}" presName="FourNodes_3" presStyleLbl="node1" presStyleIdx="2" presStyleCnt="4">
        <dgm:presLayoutVars>
          <dgm:bulletEnabled val="1"/>
        </dgm:presLayoutVars>
      </dgm:prSet>
      <dgm:spPr/>
    </dgm:pt>
    <dgm:pt modelId="{9506010B-10B2-43B5-8D5D-D3907F2A2E05}" type="pres">
      <dgm:prSet presAssocID="{66FFD36B-70FD-49D0-ACD5-0A9AA4A1C3A7}" presName="FourNodes_4" presStyleLbl="node1" presStyleIdx="3" presStyleCnt="4">
        <dgm:presLayoutVars>
          <dgm:bulletEnabled val="1"/>
        </dgm:presLayoutVars>
      </dgm:prSet>
      <dgm:spPr/>
    </dgm:pt>
    <dgm:pt modelId="{87828461-E56E-406C-841A-370AB87E191A}" type="pres">
      <dgm:prSet presAssocID="{66FFD36B-70FD-49D0-ACD5-0A9AA4A1C3A7}" presName="FourConn_1-2" presStyleLbl="fgAccFollowNode1" presStyleIdx="0" presStyleCnt="3">
        <dgm:presLayoutVars>
          <dgm:bulletEnabled val="1"/>
        </dgm:presLayoutVars>
      </dgm:prSet>
      <dgm:spPr/>
    </dgm:pt>
    <dgm:pt modelId="{10181EB5-98DB-463E-88AE-1F1BA2675CFD}" type="pres">
      <dgm:prSet presAssocID="{66FFD36B-70FD-49D0-ACD5-0A9AA4A1C3A7}" presName="FourConn_2-3" presStyleLbl="fgAccFollowNode1" presStyleIdx="1" presStyleCnt="3">
        <dgm:presLayoutVars>
          <dgm:bulletEnabled val="1"/>
        </dgm:presLayoutVars>
      </dgm:prSet>
      <dgm:spPr/>
    </dgm:pt>
    <dgm:pt modelId="{F06E531A-95BE-4ABB-AB80-AEA133DBE813}" type="pres">
      <dgm:prSet presAssocID="{66FFD36B-70FD-49D0-ACD5-0A9AA4A1C3A7}" presName="FourConn_3-4" presStyleLbl="fgAccFollowNode1" presStyleIdx="2" presStyleCnt="3">
        <dgm:presLayoutVars>
          <dgm:bulletEnabled val="1"/>
        </dgm:presLayoutVars>
      </dgm:prSet>
      <dgm:spPr/>
    </dgm:pt>
    <dgm:pt modelId="{E251B0A0-A242-47C3-886C-07C8C2B5A970}" type="pres">
      <dgm:prSet presAssocID="{66FFD36B-70FD-49D0-ACD5-0A9AA4A1C3A7}" presName="FourNodes_1_text" presStyleLbl="node1" presStyleIdx="3" presStyleCnt="4">
        <dgm:presLayoutVars>
          <dgm:bulletEnabled val="1"/>
        </dgm:presLayoutVars>
      </dgm:prSet>
      <dgm:spPr/>
    </dgm:pt>
    <dgm:pt modelId="{9B0BDCC1-82E1-47F7-AB03-3E1BFB8D557A}" type="pres">
      <dgm:prSet presAssocID="{66FFD36B-70FD-49D0-ACD5-0A9AA4A1C3A7}" presName="FourNodes_2_text" presStyleLbl="node1" presStyleIdx="3" presStyleCnt="4">
        <dgm:presLayoutVars>
          <dgm:bulletEnabled val="1"/>
        </dgm:presLayoutVars>
      </dgm:prSet>
      <dgm:spPr/>
    </dgm:pt>
    <dgm:pt modelId="{39FF7DEC-6EBF-4735-A3A1-0FEA10DC7E58}" type="pres">
      <dgm:prSet presAssocID="{66FFD36B-70FD-49D0-ACD5-0A9AA4A1C3A7}" presName="FourNodes_3_text" presStyleLbl="node1" presStyleIdx="3" presStyleCnt="4">
        <dgm:presLayoutVars>
          <dgm:bulletEnabled val="1"/>
        </dgm:presLayoutVars>
      </dgm:prSet>
      <dgm:spPr/>
    </dgm:pt>
    <dgm:pt modelId="{7A6AFF36-2FF6-4282-B0F8-A883E3738D39}" type="pres">
      <dgm:prSet presAssocID="{66FFD36B-70FD-49D0-ACD5-0A9AA4A1C3A7}" presName="FourNodes_4_text" presStyleLbl="node1" presStyleIdx="3" presStyleCnt="4">
        <dgm:presLayoutVars>
          <dgm:bulletEnabled val="1"/>
        </dgm:presLayoutVars>
      </dgm:prSet>
      <dgm:spPr/>
    </dgm:pt>
  </dgm:ptLst>
  <dgm:cxnLst>
    <dgm:cxn modelId="{9D05B504-8293-48C8-988D-BD57EE116D26}" type="presOf" srcId="{E1493E2C-E903-4C09-817D-EA24DB641485}" destId="{217FAC93-F024-46A4-BAC4-B8C988937D5B}" srcOrd="0" destOrd="0" presId="urn:microsoft.com/office/officeart/2005/8/layout/vProcess5"/>
    <dgm:cxn modelId="{78F5E021-F840-475D-A46C-6BE46DE30382}" type="presOf" srcId="{081E87EA-2615-49E1-8C63-27D1B0CCFF69}" destId="{87828461-E56E-406C-841A-370AB87E191A}" srcOrd="0" destOrd="0" presId="urn:microsoft.com/office/officeart/2005/8/layout/vProcess5"/>
    <dgm:cxn modelId="{453EF15E-150E-4E7E-8DDF-C9356BC0F106}" srcId="{66FFD36B-70FD-49D0-ACD5-0A9AA4A1C3A7}" destId="{467DD885-ABDA-42F0-973C-3F0FCA6FE571}" srcOrd="0" destOrd="0" parTransId="{7F7EAF08-0E32-4404-82EC-F5074721B8CD}" sibTransId="{081E87EA-2615-49E1-8C63-27D1B0CCFF69}"/>
    <dgm:cxn modelId="{40F1915F-12B4-4D55-9345-5689D8C38690}" type="presOf" srcId="{83C3A180-90EC-4194-ADFB-194E0469971E}" destId="{9506010B-10B2-43B5-8D5D-D3907F2A2E05}" srcOrd="0" destOrd="0" presId="urn:microsoft.com/office/officeart/2005/8/layout/vProcess5"/>
    <dgm:cxn modelId="{A0001644-E5CF-49E9-8AFD-86F2CEA5B14F}" srcId="{66FFD36B-70FD-49D0-ACD5-0A9AA4A1C3A7}" destId="{E1493E2C-E903-4C09-817D-EA24DB641485}" srcOrd="1" destOrd="0" parTransId="{D733699A-E582-4FBB-B1D5-9C7CCFE604F6}" sibTransId="{D6AD0315-2CB0-4A1E-A1A2-F2BEFDF66089}"/>
    <dgm:cxn modelId="{C4A26648-B9A0-46DA-984F-C7BC320C7612}" type="presOf" srcId="{38E7EFFE-0A6F-49A1-AAAF-0F5FE4A22858}" destId="{F06E531A-95BE-4ABB-AB80-AEA133DBE813}" srcOrd="0" destOrd="0" presId="urn:microsoft.com/office/officeart/2005/8/layout/vProcess5"/>
    <dgm:cxn modelId="{A7B32B6A-E49C-4479-AA98-BDEEF7716DF3}" type="presOf" srcId="{467DD885-ABDA-42F0-973C-3F0FCA6FE571}" destId="{AB60F6A7-F720-4F1F-BDD5-A82D36DC4F6D}" srcOrd="0" destOrd="0" presId="urn:microsoft.com/office/officeart/2005/8/layout/vProcess5"/>
    <dgm:cxn modelId="{9292956F-EBD8-4F4E-B986-09F2F7B664DA}" type="presOf" srcId="{F1C4AE07-910A-41E9-B26A-74E0D6A10ECB}" destId="{882D5EDC-F02D-47B5-8FE9-0914BBDE6351}" srcOrd="0" destOrd="0" presId="urn:microsoft.com/office/officeart/2005/8/layout/vProcess5"/>
    <dgm:cxn modelId="{409C4894-0C36-4610-A477-338B97F40BC2}" type="presOf" srcId="{66FFD36B-70FD-49D0-ACD5-0A9AA4A1C3A7}" destId="{122D942D-CEAB-4771-9982-4C5F5A76A7A4}" srcOrd="0" destOrd="0" presId="urn:microsoft.com/office/officeart/2005/8/layout/vProcess5"/>
    <dgm:cxn modelId="{3D64D4A8-671F-4075-A21B-48694EBAD851}" type="presOf" srcId="{467DD885-ABDA-42F0-973C-3F0FCA6FE571}" destId="{E251B0A0-A242-47C3-886C-07C8C2B5A970}" srcOrd="1" destOrd="0" presId="urn:microsoft.com/office/officeart/2005/8/layout/vProcess5"/>
    <dgm:cxn modelId="{02B5A5BD-3F15-4B62-B1CD-E725F2755E2C}" type="presOf" srcId="{D6AD0315-2CB0-4A1E-A1A2-F2BEFDF66089}" destId="{10181EB5-98DB-463E-88AE-1F1BA2675CFD}" srcOrd="0" destOrd="0" presId="urn:microsoft.com/office/officeart/2005/8/layout/vProcess5"/>
    <dgm:cxn modelId="{41A89EBF-6C67-445D-8784-C1305121B9B2}" type="presOf" srcId="{83C3A180-90EC-4194-ADFB-194E0469971E}" destId="{7A6AFF36-2FF6-4282-B0F8-A883E3738D39}" srcOrd="1" destOrd="0" presId="urn:microsoft.com/office/officeart/2005/8/layout/vProcess5"/>
    <dgm:cxn modelId="{D94FDBE6-9B7C-497B-96DB-2D6A6E2B9FB1}" srcId="{66FFD36B-70FD-49D0-ACD5-0A9AA4A1C3A7}" destId="{F1C4AE07-910A-41E9-B26A-74E0D6A10ECB}" srcOrd="2" destOrd="0" parTransId="{E7155276-86E4-4F30-A13D-6CC1A71C5B54}" sibTransId="{38E7EFFE-0A6F-49A1-AAAF-0F5FE4A22858}"/>
    <dgm:cxn modelId="{F5915AED-44F0-4938-A1EF-A870E495B219}" type="presOf" srcId="{F1C4AE07-910A-41E9-B26A-74E0D6A10ECB}" destId="{39FF7DEC-6EBF-4735-A3A1-0FEA10DC7E58}" srcOrd="1" destOrd="0" presId="urn:microsoft.com/office/officeart/2005/8/layout/vProcess5"/>
    <dgm:cxn modelId="{054767F3-71D2-4F8C-9782-BA4C07555D0F}" srcId="{66FFD36B-70FD-49D0-ACD5-0A9AA4A1C3A7}" destId="{83C3A180-90EC-4194-ADFB-194E0469971E}" srcOrd="3" destOrd="0" parTransId="{57E76496-95C0-4B71-9BB6-59BF2719CE0E}" sibTransId="{B1DD9EFF-23F4-4A54-8663-35E99FF15BE9}"/>
    <dgm:cxn modelId="{5F1C19F7-7F95-46CC-8F07-57064F907D3E}" type="presOf" srcId="{E1493E2C-E903-4C09-817D-EA24DB641485}" destId="{9B0BDCC1-82E1-47F7-AB03-3E1BFB8D557A}" srcOrd="1" destOrd="0" presId="urn:microsoft.com/office/officeart/2005/8/layout/vProcess5"/>
    <dgm:cxn modelId="{06B4BD3D-59EF-4561-88B0-FA5BF51867E2}" type="presParOf" srcId="{122D942D-CEAB-4771-9982-4C5F5A76A7A4}" destId="{11972BAE-E554-4921-ABB1-4357EE190A65}" srcOrd="0" destOrd="0" presId="urn:microsoft.com/office/officeart/2005/8/layout/vProcess5"/>
    <dgm:cxn modelId="{E115C17B-C325-4AB0-BCFA-05473478A394}" type="presParOf" srcId="{122D942D-CEAB-4771-9982-4C5F5A76A7A4}" destId="{AB60F6A7-F720-4F1F-BDD5-A82D36DC4F6D}" srcOrd="1" destOrd="0" presId="urn:microsoft.com/office/officeart/2005/8/layout/vProcess5"/>
    <dgm:cxn modelId="{235B9508-A851-47E9-99B1-638381CFB04E}" type="presParOf" srcId="{122D942D-CEAB-4771-9982-4C5F5A76A7A4}" destId="{217FAC93-F024-46A4-BAC4-B8C988937D5B}" srcOrd="2" destOrd="0" presId="urn:microsoft.com/office/officeart/2005/8/layout/vProcess5"/>
    <dgm:cxn modelId="{F23410E5-24B1-4FD7-A211-89C3A3D85735}" type="presParOf" srcId="{122D942D-CEAB-4771-9982-4C5F5A76A7A4}" destId="{882D5EDC-F02D-47B5-8FE9-0914BBDE6351}" srcOrd="3" destOrd="0" presId="urn:microsoft.com/office/officeart/2005/8/layout/vProcess5"/>
    <dgm:cxn modelId="{2CDB2666-85F8-4B8C-BC35-FEB3FB35F9D3}" type="presParOf" srcId="{122D942D-CEAB-4771-9982-4C5F5A76A7A4}" destId="{9506010B-10B2-43B5-8D5D-D3907F2A2E05}" srcOrd="4" destOrd="0" presId="urn:microsoft.com/office/officeart/2005/8/layout/vProcess5"/>
    <dgm:cxn modelId="{B03D5BFE-5638-4C8A-8388-5495E07203FF}" type="presParOf" srcId="{122D942D-CEAB-4771-9982-4C5F5A76A7A4}" destId="{87828461-E56E-406C-841A-370AB87E191A}" srcOrd="5" destOrd="0" presId="urn:microsoft.com/office/officeart/2005/8/layout/vProcess5"/>
    <dgm:cxn modelId="{50F4AB8C-D806-40DD-8DE4-286245B9B9D4}" type="presParOf" srcId="{122D942D-CEAB-4771-9982-4C5F5A76A7A4}" destId="{10181EB5-98DB-463E-88AE-1F1BA2675CFD}" srcOrd="6" destOrd="0" presId="urn:microsoft.com/office/officeart/2005/8/layout/vProcess5"/>
    <dgm:cxn modelId="{3DBD6D56-A3B2-4F42-95C2-B7FA3A06AF31}" type="presParOf" srcId="{122D942D-CEAB-4771-9982-4C5F5A76A7A4}" destId="{F06E531A-95BE-4ABB-AB80-AEA133DBE813}" srcOrd="7" destOrd="0" presId="urn:microsoft.com/office/officeart/2005/8/layout/vProcess5"/>
    <dgm:cxn modelId="{C5A43938-B332-44CE-9D35-96DC1AFD2BB4}" type="presParOf" srcId="{122D942D-CEAB-4771-9982-4C5F5A76A7A4}" destId="{E251B0A0-A242-47C3-886C-07C8C2B5A970}" srcOrd="8" destOrd="0" presId="urn:microsoft.com/office/officeart/2005/8/layout/vProcess5"/>
    <dgm:cxn modelId="{71B4165C-8778-4E2C-8E44-7F6390E80879}" type="presParOf" srcId="{122D942D-CEAB-4771-9982-4C5F5A76A7A4}" destId="{9B0BDCC1-82E1-47F7-AB03-3E1BFB8D557A}" srcOrd="9" destOrd="0" presId="urn:microsoft.com/office/officeart/2005/8/layout/vProcess5"/>
    <dgm:cxn modelId="{E4462767-B391-45CF-866B-180A886B463B}" type="presParOf" srcId="{122D942D-CEAB-4771-9982-4C5F5A76A7A4}" destId="{39FF7DEC-6EBF-4735-A3A1-0FEA10DC7E58}" srcOrd="10" destOrd="0" presId="urn:microsoft.com/office/officeart/2005/8/layout/vProcess5"/>
    <dgm:cxn modelId="{801D0DA8-ABC5-4E1A-8A78-CBC872FCDA8A}" type="presParOf" srcId="{122D942D-CEAB-4771-9982-4C5F5A76A7A4}" destId="{7A6AFF36-2FF6-4282-B0F8-A883E3738D39}" srcOrd="11"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60F6A7-F720-4F1F-BDD5-A82D36DC4F6D}">
      <dsp:nvSpPr>
        <dsp:cNvPr id="0" name=""/>
        <dsp:cNvSpPr/>
      </dsp:nvSpPr>
      <dsp:spPr>
        <a:xfrm>
          <a:off x="0" y="0"/>
          <a:ext cx="4811776" cy="69556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CA" sz="2100" b="0" i="0" kern="1200" dirty="0"/>
            <a:t>executes the program symbolically</a:t>
          </a:r>
          <a:endParaRPr lang="en-CA" sz="2100" kern="1200" dirty="0"/>
        </a:p>
      </dsp:txBody>
      <dsp:txXfrm>
        <a:off x="20372" y="20372"/>
        <a:ext cx="4002430" cy="654822"/>
      </dsp:txXfrm>
    </dsp:sp>
    <dsp:sp modelId="{217FAC93-F024-46A4-BAC4-B8C988937D5B}">
      <dsp:nvSpPr>
        <dsp:cNvPr id="0" name=""/>
        <dsp:cNvSpPr/>
      </dsp:nvSpPr>
      <dsp:spPr>
        <a:xfrm>
          <a:off x="402986" y="822033"/>
          <a:ext cx="4811776" cy="69556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CA" sz="2100" b="0" i="0" kern="1200" dirty="0"/>
            <a:t>generates path constraints</a:t>
          </a:r>
          <a:endParaRPr lang="en-CA" sz="2100" kern="1200" dirty="0"/>
        </a:p>
      </dsp:txBody>
      <dsp:txXfrm>
        <a:off x="423358" y="842405"/>
        <a:ext cx="3915927" cy="654822"/>
      </dsp:txXfrm>
    </dsp:sp>
    <dsp:sp modelId="{882D5EDC-F02D-47B5-8FE9-0914BBDE6351}">
      <dsp:nvSpPr>
        <dsp:cNvPr id="0" name=""/>
        <dsp:cNvSpPr/>
      </dsp:nvSpPr>
      <dsp:spPr>
        <a:xfrm>
          <a:off x="799957" y="1644066"/>
          <a:ext cx="4811776" cy="69556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CA" sz="2100" b="0" i="0" kern="1200" dirty="0"/>
            <a:t>solves the constraints</a:t>
          </a:r>
          <a:endParaRPr lang="en-CA" sz="2100" kern="1200" dirty="0"/>
        </a:p>
      </dsp:txBody>
      <dsp:txXfrm>
        <a:off x="820329" y="1664438"/>
        <a:ext cx="3921942" cy="654822"/>
      </dsp:txXfrm>
    </dsp:sp>
    <dsp:sp modelId="{9506010B-10B2-43B5-8D5D-D3907F2A2E05}">
      <dsp:nvSpPr>
        <dsp:cNvPr id="0" name=""/>
        <dsp:cNvSpPr/>
      </dsp:nvSpPr>
      <dsp:spPr>
        <a:xfrm>
          <a:off x="1202944" y="2466099"/>
          <a:ext cx="4811776" cy="695566"/>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dirty="0"/>
            <a:t>Execute and find errors</a:t>
          </a:r>
          <a:endParaRPr lang="en-CA" sz="2100" kern="1200" dirty="0"/>
        </a:p>
      </dsp:txBody>
      <dsp:txXfrm>
        <a:off x="1223316" y="2486471"/>
        <a:ext cx="3915927" cy="654822"/>
      </dsp:txXfrm>
    </dsp:sp>
    <dsp:sp modelId="{87828461-E56E-406C-841A-370AB87E191A}">
      <dsp:nvSpPr>
        <dsp:cNvPr id="0" name=""/>
        <dsp:cNvSpPr/>
      </dsp:nvSpPr>
      <dsp:spPr>
        <a:xfrm>
          <a:off x="4359657" y="532740"/>
          <a:ext cx="452118" cy="452118"/>
        </a:xfrm>
        <a:prstGeom prst="downArrow">
          <a:avLst>
            <a:gd name="adj1" fmla="val 55000"/>
            <a:gd name="adj2" fmla="val 45000"/>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670" tIns="26670" rIns="26670" bIns="26670" numCol="1" spcCol="1270" anchor="ctr" anchorCtr="0">
          <a:noAutofit/>
        </a:bodyPr>
        <a:lstStyle/>
        <a:p>
          <a:pPr marL="0" lvl="0" indent="0" algn="ctr" defTabSz="933450">
            <a:lnSpc>
              <a:spcPct val="90000"/>
            </a:lnSpc>
            <a:spcBef>
              <a:spcPct val="0"/>
            </a:spcBef>
            <a:spcAft>
              <a:spcPct val="35000"/>
            </a:spcAft>
            <a:buNone/>
          </a:pPr>
          <a:endParaRPr lang="en-CA" sz="2100" kern="1200"/>
        </a:p>
      </dsp:txBody>
      <dsp:txXfrm>
        <a:off x="4461384" y="532740"/>
        <a:ext cx="248664" cy="340219"/>
      </dsp:txXfrm>
    </dsp:sp>
    <dsp:sp modelId="{10181EB5-98DB-463E-88AE-1F1BA2675CFD}">
      <dsp:nvSpPr>
        <dsp:cNvPr id="0" name=""/>
        <dsp:cNvSpPr/>
      </dsp:nvSpPr>
      <dsp:spPr>
        <a:xfrm>
          <a:off x="4762644" y="1354773"/>
          <a:ext cx="452118" cy="452118"/>
        </a:xfrm>
        <a:prstGeom prst="downArrow">
          <a:avLst>
            <a:gd name="adj1" fmla="val 55000"/>
            <a:gd name="adj2" fmla="val 45000"/>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670" tIns="26670" rIns="26670" bIns="26670" numCol="1" spcCol="1270" anchor="ctr" anchorCtr="0">
          <a:noAutofit/>
        </a:bodyPr>
        <a:lstStyle/>
        <a:p>
          <a:pPr marL="0" lvl="0" indent="0" algn="ctr" defTabSz="933450">
            <a:lnSpc>
              <a:spcPct val="90000"/>
            </a:lnSpc>
            <a:spcBef>
              <a:spcPct val="0"/>
            </a:spcBef>
            <a:spcAft>
              <a:spcPct val="35000"/>
            </a:spcAft>
            <a:buNone/>
          </a:pPr>
          <a:endParaRPr lang="en-CA" sz="2100" kern="1200"/>
        </a:p>
      </dsp:txBody>
      <dsp:txXfrm>
        <a:off x="4864371" y="1354773"/>
        <a:ext cx="248664" cy="340219"/>
      </dsp:txXfrm>
    </dsp:sp>
    <dsp:sp modelId="{F06E531A-95BE-4ABB-AB80-AEA133DBE813}">
      <dsp:nvSpPr>
        <dsp:cNvPr id="0" name=""/>
        <dsp:cNvSpPr/>
      </dsp:nvSpPr>
      <dsp:spPr>
        <a:xfrm>
          <a:off x="5159615" y="2176807"/>
          <a:ext cx="452118" cy="452118"/>
        </a:xfrm>
        <a:prstGeom prst="downArrow">
          <a:avLst>
            <a:gd name="adj1" fmla="val 55000"/>
            <a:gd name="adj2" fmla="val 45000"/>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670" tIns="26670" rIns="26670" bIns="26670" numCol="1" spcCol="1270" anchor="ctr" anchorCtr="0">
          <a:noAutofit/>
        </a:bodyPr>
        <a:lstStyle/>
        <a:p>
          <a:pPr marL="0" lvl="0" indent="0" algn="ctr" defTabSz="933450">
            <a:lnSpc>
              <a:spcPct val="90000"/>
            </a:lnSpc>
            <a:spcBef>
              <a:spcPct val="0"/>
            </a:spcBef>
            <a:spcAft>
              <a:spcPct val="35000"/>
            </a:spcAft>
            <a:buNone/>
          </a:pPr>
          <a:endParaRPr lang="en-CA" sz="2100" kern="1200"/>
        </a:p>
      </dsp:txBody>
      <dsp:txXfrm>
        <a:off x="5261342" y="2176807"/>
        <a:ext cx="248664" cy="340219"/>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20135" tIns="0" rIns="20135" bIns="0" numCol="1" anchor="t" anchorCtr="0" compatLnSpc="1">
            <a:prstTxWarp prst="textNoShape">
              <a:avLst/>
            </a:prstTxWarp>
          </a:bodyPr>
          <a:lstStyle>
            <a:lvl1pPr defTabSz="966698">
              <a:defRPr sz="1200" b="0" i="1"/>
            </a:lvl1pPr>
          </a:lstStyle>
          <a:p>
            <a:pPr>
              <a:defRPr/>
            </a:pPr>
            <a:endParaRPr lang="en-US"/>
          </a:p>
        </p:txBody>
      </p:sp>
      <p:sp>
        <p:nvSpPr>
          <p:cNvPr id="3075" name="Rectangle 3"/>
          <p:cNvSpPr>
            <a:spLocks noGrp="1" noChangeArrowheads="1"/>
          </p:cNvSpPr>
          <p:nvPr>
            <p:ph type="dt" sz="quarter" idx="1"/>
          </p:nvPr>
        </p:nvSpPr>
        <p:spPr bwMode="auto">
          <a:xfrm>
            <a:off x="4144963" y="0"/>
            <a:ext cx="3170237" cy="479425"/>
          </a:xfrm>
          <a:prstGeom prst="rect">
            <a:avLst/>
          </a:prstGeom>
          <a:noFill/>
          <a:ln w="9525">
            <a:noFill/>
            <a:miter lim="800000"/>
            <a:headEnd/>
            <a:tailEnd/>
          </a:ln>
          <a:effectLst/>
        </p:spPr>
        <p:txBody>
          <a:bodyPr vert="horz" wrap="square" lIns="20135" tIns="0" rIns="20135" bIns="0" numCol="1" anchor="t" anchorCtr="0" compatLnSpc="1">
            <a:prstTxWarp prst="textNoShape">
              <a:avLst/>
            </a:prstTxWarp>
          </a:bodyPr>
          <a:lstStyle>
            <a:lvl1pPr algn="r" defTabSz="966698">
              <a:defRPr sz="1200" b="0" i="1"/>
            </a:lvl1pPr>
          </a:lstStyle>
          <a:p>
            <a:pPr>
              <a:defRPr/>
            </a:pPr>
            <a:endParaRPr lang="en-US"/>
          </a:p>
        </p:txBody>
      </p:sp>
      <p:sp>
        <p:nvSpPr>
          <p:cNvPr id="3076" name="Rectangle 4"/>
          <p:cNvSpPr>
            <a:spLocks noGrp="1" noChangeArrowheads="1"/>
          </p:cNvSpPr>
          <p:nvPr>
            <p:ph type="ftr" sz="quarter" idx="2"/>
          </p:nvPr>
        </p:nvSpPr>
        <p:spPr bwMode="auto">
          <a:xfrm>
            <a:off x="0" y="9121775"/>
            <a:ext cx="3170238" cy="479425"/>
          </a:xfrm>
          <a:prstGeom prst="rect">
            <a:avLst/>
          </a:prstGeom>
          <a:noFill/>
          <a:ln w="9525">
            <a:noFill/>
            <a:miter lim="800000"/>
            <a:headEnd/>
            <a:tailEnd/>
          </a:ln>
          <a:effectLst/>
        </p:spPr>
        <p:txBody>
          <a:bodyPr vert="horz" wrap="square" lIns="20135" tIns="0" rIns="20135" bIns="0" numCol="1" anchor="b" anchorCtr="0" compatLnSpc="1">
            <a:prstTxWarp prst="textNoShape">
              <a:avLst/>
            </a:prstTxWarp>
          </a:bodyPr>
          <a:lstStyle>
            <a:lvl1pPr defTabSz="966698">
              <a:defRPr sz="1200" b="0" i="1"/>
            </a:lvl1pPr>
          </a:lstStyle>
          <a:p>
            <a:pPr>
              <a:defRPr/>
            </a:pPr>
            <a:endParaRPr lang="en-US"/>
          </a:p>
        </p:txBody>
      </p:sp>
      <p:sp>
        <p:nvSpPr>
          <p:cNvPr id="3077" name="Rectangle 5"/>
          <p:cNvSpPr>
            <a:spLocks noGrp="1" noChangeArrowheads="1"/>
          </p:cNvSpPr>
          <p:nvPr>
            <p:ph type="sldNum" sz="quarter" idx="3"/>
          </p:nvPr>
        </p:nvSpPr>
        <p:spPr bwMode="auto">
          <a:xfrm>
            <a:off x="4144963" y="9121775"/>
            <a:ext cx="3170237" cy="479425"/>
          </a:xfrm>
          <a:prstGeom prst="rect">
            <a:avLst/>
          </a:prstGeom>
          <a:noFill/>
          <a:ln w="9525">
            <a:noFill/>
            <a:miter lim="800000"/>
            <a:headEnd/>
            <a:tailEnd/>
          </a:ln>
          <a:effectLst/>
        </p:spPr>
        <p:txBody>
          <a:bodyPr vert="horz" wrap="square" lIns="20135" tIns="0" rIns="20135" bIns="0" numCol="1" anchor="b" anchorCtr="0" compatLnSpc="1">
            <a:prstTxWarp prst="textNoShape">
              <a:avLst/>
            </a:prstTxWarp>
          </a:bodyPr>
          <a:lstStyle>
            <a:lvl1pPr algn="r" defTabSz="966698">
              <a:defRPr sz="1200" b="0" i="1"/>
            </a:lvl1pPr>
          </a:lstStyle>
          <a:p>
            <a:pPr>
              <a:defRPr/>
            </a:pPr>
            <a:fld id="{D9F5B512-CDD9-4BC1-B82A-5A4144EC0104}" type="slidenum">
              <a:rPr lang="en-US"/>
              <a:pPr>
                <a:defRPr/>
              </a:pPr>
              <a:t>‹#›</a:t>
            </a:fld>
            <a:endParaRPr lang="en-US"/>
          </a:p>
        </p:txBody>
      </p:sp>
    </p:spTree>
    <p:extLst>
      <p:ext uri="{BB962C8B-B14F-4D97-AF65-F5344CB8AC3E}">
        <p14:creationId xmlns:p14="http://schemas.microsoft.com/office/powerpoint/2010/main" val="382853773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20135" tIns="0" rIns="20135" bIns="0" numCol="1" anchor="t" anchorCtr="0" compatLnSpc="1">
            <a:prstTxWarp prst="textNoShape">
              <a:avLst/>
            </a:prstTxWarp>
          </a:bodyPr>
          <a:lstStyle>
            <a:lvl1pPr defTabSz="966698">
              <a:defRPr sz="1200" b="0" i="1">
                <a:solidFill>
                  <a:schemeClr val="tx1"/>
                </a:solidFill>
              </a:defRPr>
            </a:lvl1pPr>
          </a:lstStyle>
          <a:p>
            <a:pPr>
              <a:defRPr/>
            </a:pPr>
            <a:endParaRPr lang="en-US"/>
          </a:p>
        </p:txBody>
      </p:sp>
      <p:sp>
        <p:nvSpPr>
          <p:cNvPr id="2051" name="Rectangle 3"/>
          <p:cNvSpPr>
            <a:spLocks noGrp="1" noChangeArrowheads="1"/>
          </p:cNvSpPr>
          <p:nvPr>
            <p:ph type="dt" idx="1"/>
          </p:nvPr>
        </p:nvSpPr>
        <p:spPr bwMode="auto">
          <a:xfrm>
            <a:off x="4144963" y="0"/>
            <a:ext cx="3170237" cy="479425"/>
          </a:xfrm>
          <a:prstGeom prst="rect">
            <a:avLst/>
          </a:prstGeom>
          <a:noFill/>
          <a:ln w="9525">
            <a:noFill/>
            <a:miter lim="800000"/>
            <a:headEnd/>
            <a:tailEnd/>
          </a:ln>
          <a:effectLst/>
        </p:spPr>
        <p:txBody>
          <a:bodyPr vert="horz" wrap="square" lIns="20135" tIns="0" rIns="20135" bIns="0" numCol="1" anchor="t" anchorCtr="0" compatLnSpc="1">
            <a:prstTxWarp prst="textNoShape">
              <a:avLst/>
            </a:prstTxWarp>
          </a:bodyPr>
          <a:lstStyle>
            <a:lvl1pPr algn="r" defTabSz="966698">
              <a:defRPr sz="1200" b="0" i="1">
                <a:solidFill>
                  <a:schemeClr val="tx1"/>
                </a:solidFill>
              </a:defRPr>
            </a:lvl1pPr>
          </a:lstStyle>
          <a:p>
            <a:pPr>
              <a:defRPr/>
            </a:pPr>
            <a:endParaRPr lang="en-US"/>
          </a:p>
        </p:txBody>
      </p:sp>
      <p:sp>
        <p:nvSpPr>
          <p:cNvPr id="2052" name="Rectangle 4"/>
          <p:cNvSpPr>
            <a:spLocks noGrp="1" noChangeArrowheads="1"/>
          </p:cNvSpPr>
          <p:nvPr>
            <p:ph type="ftr" sz="quarter" idx="4"/>
          </p:nvPr>
        </p:nvSpPr>
        <p:spPr bwMode="auto">
          <a:xfrm>
            <a:off x="0" y="9121775"/>
            <a:ext cx="3170238" cy="479425"/>
          </a:xfrm>
          <a:prstGeom prst="rect">
            <a:avLst/>
          </a:prstGeom>
          <a:noFill/>
          <a:ln w="9525">
            <a:noFill/>
            <a:miter lim="800000"/>
            <a:headEnd/>
            <a:tailEnd/>
          </a:ln>
          <a:effectLst/>
        </p:spPr>
        <p:txBody>
          <a:bodyPr vert="horz" wrap="square" lIns="20135" tIns="0" rIns="20135" bIns="0" numCol="1" anchor="b" anchorCtr="0" compatLnSpc="1">
            <a:prstTxWarp prst="textNoShape">
              <a:avLst/>
            </a:prstTxWarp>
          </a:bodyPr>
          <a:lstStyle>
            <a:lvl1pPr defTabSz="966698">
              <a:defRPr sz="1200" b="0" i="1">
                <a:solidFill>
                  <a:schemeClr val="tx1"/>
                </a:solidFill>
              </a:defRPr>
            </a:lvl1pPr>
          </a:lstStyle>
          <a:p>
            <a:pPr>
              <a:defRPr/>
            </a:pPr>
            <a:endParaRPr lang="en-US"/>
          </a:p>
        </p:txBody>
      </p:sp>
      <p:sp>
        <p:nvSpPr>
          <p:cNvPr id="2053" name="Rectangle 5"/>
          <p:cNvSpPr>
            <a:spLocks noGrp="1" noChangeArrowheads="1"/>
          </p:cNvSpPr>
          <p:nvPr>
            <p:ph type="sldNum" sz="quarter" idx="5"/>
          </p:nvPr>
        </p:nvSpPr>
        <p:spPr bwMode="auto">
          <a:xfrm>
            <a:off x="4144963" y="9121775"/>
            <a:ext cx="3170237" cy="479425"/>
          </a:xfrm>
          <a:prstGeom prst="rect">
            <a:avLst/>
          </a:prstGeom>
          <a:noFill/>
          <a:ln w="9525">
            <a:noFill/>
            <a:miter lim="800000"/>
            <a:headEnd/>
            <a:tailEnd/>
          </a:ln>
          <a:effectLst/>
        </p:spPr>
        <p:txBody>
          <a:bodyPr vert="horz" wrap="square" lIns="20135" tIns="0" rIns="20135" bIns="0" numCol="1" anchor="b" anchorCtr="0" compatLnSpc="1">
            <a:prstTxWarp prst="textNoShape">
              <a:avLst/>
            </a:prstTxWarp>
          </a:bodyPr>
          <a:lstStyle>
            <a:lvl1pPr algn="r" defTabSz="966698">
              <a:defRPr sz="1200" b="0" i="1">
                <a:solidFill>
                  <a:schemeClr val="tx1"/>
                </a:solidFill>
              </a:defRPr>
            </a:lvl1pPr>
          </a:lstStyle>
          <a:p>
            <a:pPr>
              <a:defRPr/>
            </a:pPr>
            <a:fld id="{8A34E319-0424-425B-9C80-9677C9F2A8AF}" type="slidenum">
              <a:rPr lang="en-US"/>
              <a:pPr>
                <a:defRPr/>
              </a:pPr>
              <a:t>‹#›</a:t>
            </a:fld>
            <a:endParaRPr lang="en-US"/>
          </a:p>
        </p:txBody>
      </p:sp>
      <p:sp>
        <p:nvSpPr>
          <p:cNvPr id="2054" name="Rectangle 6"/>
          <p:cNvSpPr>
            <a:spLocks noGrp="1" noChangeArrowheads="1"/>
          </p:cNvSpPr>
          <p:nvPr>
            <p:ph type="body" sz="quarter" idx="3"/>
          </p:nvPr>
        </p:nvSpPr>
        <p:spPr bwMode="auto">
          <a:xfrm>
            <a:off x="974725" y="4559300"/>
            <a:ext cx="5365750" cy="4319588"/>
          </a:xfrm>
          <a:prstGeom prst="rect">
            <a:avLst/>
          </a:prstGeom>
          <a:noFill/>
          <a:ln w="9525">
            <a:noFill/>
            <a:miter lim="800000"/>
            <a:headEnd/>
            <a:tailEnd/>
          </a:ln>
          <a:effectLst/>
        </p:spPr>
        <p:txBody>
          <a:bodyPr vert="horz" wrap="square" lIns="97316" tIns="48659" rIns="97316" bIns="48659"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6087" name="Rectangle 7"/>
          <p:cNvSpPr>
            <a:spLocks noGrp="1" noRot="1" noChangeAspect="1" noChangeArrowheads="1" noTextEdit="1"/>
          </p:cNvSpPr>
          <p:nvPr>
            <p:ph type="sldImg" idx="2"/>
          </p:nvPr>
        </p:nvSpPr>
        <p:spPr bwMode="auto">
          <a:xfrm>
            <a:off x="1260475" y="720725"/>
            <a:ext cx="4794250" cy="3595688"/>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sp>
      <p:sp>
        <p:nvSpPr>
          <p:cNvPr id="46088" name="Rectangle 8"/>
          <p:cNvSpPr>
            <a:spLocks noChangeArrowheads="1"/>
          </p:cNvSpPr>
          <p:nvPr/>
        </p:nvSpPr>
        <p:spPr bwMode="auto">
          <a:xfrm>
            <a:off x="3262313" y="9144000"/>
            <a:ext cx="788987" cy="28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285" tIns="46981" rIns="92285" bIns="46981">
            <a:spAutoFit/>
          </a:bodyPr>
          <a:lstStyle>
            <a:lvl1pPr defTabSz="915988">
              <a:defRPr sz="2000" b="1">
                <a:solidFill>
                  <a:srgbClr val="FAFD00"/>
                </a:solidFill>
                <a:latin typeface="Times New Roman" pitchFamily="18" charset="0"/>
              </a:defRPr>
            </a:lvl1pPr>
            <a:lvl2pPr marL="742950" indent="-285750" defTabSz="915988">
              <a:defRPr sz="2000" b="1">
                <a:solidFill>
                  <a:srgbClr val="FAFD00"/>
                </a:solidFill>
                <a:latin typeface="Times New Roman" pitchFamily="18" charset="0"/>
              </a:defRPr>
            </a:lvl2pPr>
            <a:lvl3pPr marL="1143000" indent="-228600" defTabSz="915988">
              <a:defRPr sz="2000" b="1">
                <a:solidFill>
                  <a:srgbClr val="FAFD00"/>
                </a:solidFill>
                <a:latin typeface="Times New Roman" pitchFamily="18" charset="0"/>
              </a:defRPr>
            </a:lvl3pPr>
            <a:lvl4pPr marL="1600200" indent="-228600" defTabSz="915988">
              <a:defRPr sz="2000" b="1">
                <a:solidFill>
                  <a:srgbClr val="FAFD00"/>
                </a:solidFill>
                <a:latin typeface="Times New Roman" pitchFamily="18" charset="0"/>
              </a:defRPr>
            </a:lvl4pPr>
            <a:lvl5pPr marL="2057400" indent="-228600" defTabSz="915988">
              <a:defRPr sz="2000" b="1">
                <a:solidFill>
                  <a:srgbClr val="FAFD00"/>
                </a:solidFill>
                <a:latin typeface="Times New Roman" pitchFamily="18" charset="0"/>
              </a:defRPr>
            </a:lvl5pPr>
            <a:lvl6pPr marL="2514600" indent="-228600" defTabSz="915988" eaLnBrk="0" fontAlgn="base" hangingPunct="0">
              <a:spcBef>
                <a:spcPct val="0"/>
              </a:spcBef>
              <a:spcAft>
                <a:spcPct val="0"/>
              </a:spcAft>
              <a:defRPr sz="2000" b="1">
                <a:solidFill>
                  <a:srgbClr val="FAFD00"/>
                </a:solidFill>
                <a:latin typeface="Times New Roman" pitchFamily="18" charset="0"/>
              </a:defRPr>
            </a:lvl6pPr>
            <a:lvl7pPr marL="2971800" indent="-228600" defTabSz="915988" eaLnBrk="0" fontAlgn="base" hangingPunct="0">
              <a:spcBef>
                <a:spcPct val="0"/>
              </a:spcBef>
              <a:spcAft>
                <a:spcPct val="0"/>
              </a:spcAft>
              <a:defRPr sz="2000" b="1">
                <a:solidFill>
                  <a:srgbClr val="FAFD00"/>
                </a:solidFill>
                <a:latin typeface="Times New Roman" pitchFamily="18" charset="0"/>
              </a:defRPr>
            </a:lvl7pPr>
            <a:lvl8pPr marL="3429000" indent="-228600" defTabSz="915988" eaLnBrk="0" fontAlgn="base" hangingPunct="0">
              <a:spcBef>
                <a:spcPct val="0"/>
              </a:spcBef>
              <a:spcAft>
                <a:spcPct val="0"/>
              </a:spcAft>
              <a:defRPr sz="2000" b="1">
                <a:solidFill>
                  <a:srgbClr val="FAFD00"/>
                </a:solidFill>
                <a:latin typeface="Times New Roman" pitchFamily="18" charset="0"/>
              </a:defRPr>
            </a:lvl8pPr>
            <a:lvl9pPr marL="3886200" indent="-228600" defTabSz="915988" eaLnBrk="0" fontAlgn="base" hangingPunct="0">
              <a:spcBef>
                <a:spcPct val="0"/>
              </a:spcBef>
              <a:spcAft>
                <a:spcPct val="0"/>
              </a:spcAft>
              <a:defRPr sz="2000" b="1">
                <a:solidFill>
                  <a:srgbClr val="FAFD00"/>
                </a:solidFill>
                <a:latin typeface="Times New Roman" pitchFamily="18" charset="0"/>
              </a:defRPr>
            </a:lvl9pPr>
          </a:lstStyle>
          <a:p>
            <a:pPr algn="ctr">
              <a:lnSpc>
                <a:spcPct val="90000"/>
              </a:lnSpc>
            </a:pPr>
            <a:r>
              <a:rPr lang="en-US" altLang="en-US" sz="1400" b="0">
                <a:solidFill>
                  <a:schemeClr val="tx1"/>
                </a:solidFill>
              </a:rPr>
              <a:t>Page </a:t>
            </a:r>
            <a:fld id="{0C6F441A-AA09-4A39-B609-07294F4F15BB}" type="slidenum">
              <a:rPr lang="en-US" altLang="en-US" sz="1400" b="0">
                <a:solidFill>
                  <a:schemeClr val="tx1"/>
                </a:solidFill>
              </a:rPr>
              <a:pPr algn="ctr">
                <a:lnSpc>
                  <a:spcPct val="90000"/>
                </a:lnSpc>
              </a:pPr>
              <a:t>‹#›</a:t>
            </a:fld>
            <a:endParaRPr lang="en-US" altLang="en-US" sz="1400" b="0">
              <a:solidFill>
                <a:schemeClr val="tx1"/>
              </a:solidFill>
            </a:endParaRPr>
          </a:p>
        </p:txBody>
      </p:sp>
    </p:spTree>
    <p:extLst>
      <p:ext uri="{BB962C8B-B14F-4D97-AF65-F5344CB8AC3E}">
        <p14:creationId xmlns:p14="http://schemas.microsoft.com/office/powerpoint/2010/main" val="292376560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sourceforge.net/projects/guitar/"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Image Placeholder 1"/>
          <p:cNvSpPr>
            <a:spLocks noGrp="1" noRot="1" noChangeAspect="1" noTextEdit="1"/>
          </p:cNvSpPr>
          <p:nvPr>
            <p:ph type="sldImg"/>
          </p:nvPr>
        </p:nvSpPr>
        <p:spPr>
          <a:ln/>
        </p:spPr>
      </p:sp>
      <p:sp>
        <p:nvSpPr>
          <p:cNvPr id="3686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
        <p:nvSpPr>
          <p:cNvPr id="3686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021">
              <a:defRPr sz="1900" b="1">
                <a:solidFill>
                  <a:srgbClr val="FAFD00"/>
                </a:solidFill>
                <a:latin typeface="Times New Roman" pitchFamily="18" charset="0"/>
              </a:defRPr>
            </a:lvl1pPr>
            <a:lvl2pPr marL="710483" indent="-273263" defTabSz="923021">
              <a:defRPr sz="1900" b="1">
                <a:solidFill>
                  <a:srgbClr val="FAFD00"/>
                </a:solidFill>
                <a:latin typeface="Times New Roman" pitchFamily="18" charset="0"/>
              </a:defRPr>
            </a:lvl2pPr>
            <a:lvl3pPr marL="1093051" indent="-218610" defTabSz="923021">
              <a:defRPr sz="1900" b="1">
                <a:solidFill>
                  <a:srgbClr val="FAFD00"/>
                </a:solidFill>
                <a:latin typeface="Times New Roman" pitchFamily="18" charset="0"/>
              </a:defRPr>
            </a:lvl3pPr>
            <a:lvl4pPr marL="1530271" indent="-218610" defTabSz="923021">
              <a:defRPr sz="1900" b="1">
                <a:solidFill>
                  <a:srgbClr val="FAFD00"/>
                </a:solidFill>
                <a:latin typeface="Times New Roman" pitchFamily="18" charset="0"/>
              </a:defRPr>
            </a:lvl4pPr>
            <a:lvl5pPr marL="1967492" indent="-218610" defTabSz="923021">
              <a:defRPr sz="1900" b="1">
                <a:solidFill>
                  <a:srgbClr val="FAFD00"/>
                </a:solidFill>
                <a:latin typeface="Times New Roman" pitchFamily="18" charset="0"/>
              </a:defRPr>
            </a:lvl5pPr>
            <a:lvl6pPr marL="2404712" indent="-218610" defTabSz="923021" eaLnBrk="0" fontAlgn="base" hangingPunct="0">
              <a:spcBef>
                <a:spcPct val="0"/>
              </a:spcBef>
              <a:spcAft>
                <a:spcPct val="0"/>
              </a:spcAft>
              <a:defRPr sz="1900" b="1">
                <a:solidFill>
                  <a:srgbClr val="FAFD00"/>
                </a:solidFill>
                <a:latin typeface="Times New Roman" pitchFamily="18" charset="0"/>
              </a:defRPr>
            </a:lvl6pPr>
            <a:lvl7pPr marL="2841932" indent="-218610" defTabSz="923021" eaLnBrk="0" fontAlgn="base" hangingPunct="0">
              <a:spcBef>
                <a:spcPct val="0"/>
              </a:spcBef>
              <a:spcAft>
                <a:spcPct val="0"/>
              </a:spcAft>
              <a:defRPr sz="1900" b="1">
                <a:solidFill>
                  <a:srgbClr val="FAFD00"/>
                </a:solidFill>
                <a:latin typeface="Times New Roman" pitchFamily="18" charset="0"/>
              </a:defRPr>
            </a:lvl7pPr>
            <a:lvl8pPr marL="3279153" indent="-218610" defTabSz="923021" eaLnBrk="0" fontAlgn="base" hangingPunct="0">
              <a:spcBef>
                <a:spcPct val="0"/>
              </a:spcBef>
              <a:spcAft>
                <a:spcPct val="0"/>
              </a:spcAft>
              <a:defRPr sz="1900" b="1">
                <a:solidFill>
                  <a:srgbClr val="FAFD00"/>
                </a:solidFill>
                <a:latin typeface="Times New Roman" pitchFamily="18" charset="0"/>
              </a:defRPr>
            </a:lvl8pPr>
            <a:lvl9pPr marL="3716373" indent="-218610" defTabSz="923021" eaLnBrk="0" fontAlgn="base" hangingPunct="0">
              <a:spcBef>
                <a:spcPct val="0"/>
              </a:spcBef>
              <a:spcAft>
                <a:spcPct val="0"/>
              </a:spcAft>
              <a:defRPr sz="1900" b="1">
                <a:solidFill>
                  <a:srgbClr val="FAFD00"/>
                </a:solidFill>
                <a:latin typeface="Times New Roman" pitchFamily="18" charset="0"/>
              </a:defRPr>
            </a:lvl9pPr>
          </a:lstStyle>
          <a:p>
            <a:fld id="{02D00990-A5B2-41C8-83DA-768256BDE711}" type="slidenum">
              <a:rPr lang="en-US" altLang="en-US" sz="1100" b="0">
                <a:solidFill>
                  <a:schemeClr val="tx1"/>
                </a:solidFill>
              </a:rPr>
              <a:pPr/>
              <a:t>1</a:t>
            </a:fld>
            <a:endParaRPr lang="en-US" altLang="en-US" sz="1100" b="0">
              <a:solidFill>
                <a:schemeClr val="tx1"/>
              </a:solidFil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SAT: Site Acceptance Testing</a:t>
            </a:r>
          </a:p>
          <a:p>
            <a:r>
              <a:rPr lang="en-US" dirty="0"/>
              <a:t>SMT: Satisfiability Modulo Theory</a:t>
            </a:r>
          </a:p>
        </p:txBody>
      </p:sp>
      <p:sp>
        <p:nvSpPr>
          <p:cNvPr id="4" name="Slide Number Placeholder 3"/>
          <p:cNvSpPr>
            <a:spLocks noGrp="1"/>
          </p:cNvSpPr>
          <p:nvPr>
            <p:ph type="sldNum" sz="quarter" idx="5"/>
          </p:nvPr>
        </p:nvSpPr>
        <p:spPr/>
        <p:txBody>
          <a:bodyPr/>
          <a:lstStyle/>
          <a:p>
            <a:pPr>
              <a:defRPr/>
            </a:pPr>
            <a:fld id="{8A34E319-0424-425B-9C80-9677C9F2A8AF}" type="slidenum">
              <a:rPr lang="en-US" smtClean="0"/>
              <a:pPr>
                <a:defRPr/>
              </a:pPr>
              <a:t>55</a:t>
            </a:fld>
            <a:endParaRPr lang="en-US"/>
          </a:p>
        </p:txBody>
      </p:sp>
    </p:spTree>
    <p:extLst>
      <p:ext uri="{BB962C8B-B14F-4D97-AF65-F5344CB8AC3E}">
        <p14:creationId xmlns:p14="http://schemas.microsoft.com/office/powerpoint/2010/main" val="1969225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endParaRPr lang="en-CA" dirty="0"/>
          </a:p>
        </p:txBody>
      </p:sp>
      <p:sp>
        <p:nvSpPr>
          <p:cNvPr id="4" name="Slide Number Placeholder 3"/>
          <p:cNvSpPr>
            <a:spLocks noGrp="1"/>
          </p:cNvSpPr>
          <p:nvPr>
            <p:ph type="sldNum" sz="quarter" idx="5"/>
          </p:nvPr>
        </p:nvSpPr>
        <p:spPr/>
        <p:txBody>
          <a:bodyPr/>
          <a:lstStyle/>
          <a:p>
            <a:pPr>
              <a:defRPr/>
            </a:pPr>
            <a:fld id="{8A34E319-0424-425B-9C80-9677C9F2A8AF}" type="slidenum">
              <a:rPr lang="en-US" smtClean="0"/>
              <a:pPr>
                <a:defRPr/>
              </a:pPr>
              <a:t>56</a:t>
            </a:fld>
            <a:endParaRPr lang="en-US"/>
          </a:p>
        </p:txBody>
      </p:sp>
    </p:spTree>
    <p:extLst>
      <p:ext uri="{BB962C8B-B14F-4D97-AF65-F5344CB8AC3E}">
        <p14:creationId xmlns:p14="http://schemas.microsoft.com/office/powerpoint/2010/main" val="18290383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pPr>
              <a:defRPr/>
            </a:pPr>
            <a:fld id="{8A34E319-0424-425B-9C80-9677C9F2A8AF}" type="slidenum">
              <a:rPr lang="en-US" smtClean="0"/>
              <a:pPr>
                <a:defRPr/>
              </a:pPr>
              <a:t>57</a:t>
            </a:fld>
            <a:endParaRPr lang="en-US"/>
          </a:p>
        </p:txBody>
      </p:sp>
    </p:spTree>
    <p:extLst>
      <p:ext uri="{BB962C8B-B14F-4D97-AF65-F5344CB8AC3E}">
        <p14:creationId xmlns:p14="http://schemas.microsoft.com/office/powerpoint/2010/main" val="22895334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pPr>
              <a:defRPr/>
            </a:pPr>
            <a:fld id="{8A34E319-0424-425B-9C80-9677C9F2A8AF}" type="slidenum">
              <a:rPr lang="en-US" smtClean="0"/>
              <a:pPr>
                <a:defRPr/>
              </a:pPr>
              <a:t>58</a:t>
            </a:fld>
            <a:endParaRPr lang="en-US"/>
          </a:p>
        </p:txBody>
      </p:sp>
    </p:spTree>
    <p:extLst>
      <p:ext uri="{BB962C8B-B14F-4D97-AF65-F5344CB8AC3E}">
        <p14:creationId xmlns:p14="http://schemas.microsoft.com/office/powerpoint/2010/main" val="17519317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pPr>
              <a:defRPr/>
            </a:pPr>
            <a:fld id="{8A34E319-0424-425B-9C80-9677C9F2A8AF}" type="slidenum">
              <a:rPr lang="en-US" smtClean="0"/>
              <a:pPr>
                <a:defRPr/>
              </a:pPr>
              <a:t>59</a:t>
            </a:fld>
            <a:endParaRPr lang="en-US"/>
          </a:p>
        </p:txBody>
      </p:sp>
    </p:spTree>
    <p:extLst>
      <p:ext uri="{BB962C8B-B14F-4D97-AF65-F5344CB8AC3E}">
        <p14:creationId xmlns:p14="http://schemas.microsoft.com/office/powerpoint/2010/main" val="38637583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pPr>
              <a:defRPr/>
            </a:pPr>
            <a:fld id="{8A34E319-0424-425B-9C80-9677C9F2A8AF}" type="slidenum">
              <a:rPr lang="en-US" smtClean="0"/>
              <a:pPr>
                <a:defRPr/>
              </a:pPr>
              <a:t>60</a:t>
            </a:fld>
            <a:endParaRPr lang="en-US"/>
          </a:p>
        </p:txBody>
      </p:sp>
    </p:spTree>
    <p:extLst>
      <p:ext uri="{BB962C8B-B14F-4D97-AF65-F5344CB8AC3E}">
        <p14:creationId xmlns:p14="http://schemas.microsoft.com/office/powerpoint/2010/main" val="14725348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8A34E319-0424-425B-9C80-9677C9F2A8AF}" type="slidenum">
              <a:rPr lang="en-US" smtClean="0"/>
              <a:pPr>
                <a:defRPr/>
              </a:pPr>
              <a:t>61</a:t>
            </a:fld>
            <a:endParaRPr lang="en-US"/>
          </a:p>
        </p:txBody>
      </p:sp>
    </p:spTree>
    <p:extLst>
      <p:ext uri="{BB962C8B-B14F-4D97-AF65-F5344CB8AC3E}">
        <p14:creationId xmlns:p14="http://schemas.microsoft.com/office/powerpoint/2010/main" val="7466704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8A34E319-0424-425B-9C80-9677C9F2A8AF}" type="slidenum">
              <a:rPr lang="en-US" smtClean="0"/>
              <a:pPr>
                <a:defRPr/>
              </a:pPr>
              <a:t>62</a:t>
            </a:fld>
            <a:endParaRPr lang="en-US"/>
          </a:p>
        </p:txBody>
      </p:sp>
    </p:spTree>
    <p:extLst>
      <p:ext uri="{BB962C8B-B14F-4D97-AF65-F5344CB8AC3E}">
        <p14:creationId xmlns:p14="http://schemas.microsoft.com/office/powerpoint/2010/main" val="42156189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8A34E319-0424-425B-9C80-9677C9F2A8AF}" type="slidenum">
              <a:rPr lang="en-US" smtClean="0"/>
              <a:pPr>
                <a:defRPr/>
              </a:pPr>
              <a:t>63</a:t>
            </a:fld>
            <a:endParaRPr lang="en-US"/>
          </a:p>
        </p:txBody>
      </p:sp>
    </p:spTree>
    <p:extLst>
      <p:ext uri="{BB962C8B-B14F-4D97-AF65-F5344CB8AC3E}">
        <p14:creationId xmlns:p14="http://schemas.microsoft.com/office/powerpoint/2010/main" val="165493848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VEX is a RISC-like language designed for program analysis that offers a compact set of instructions to express programs in static single assignment form</a:t>
            </a:r>
          </a:p>
          <a:p>
            <a:endParaRPr lang="en-US" dirty="0"/>
          </a:p>
        </p:txBody>
      </p:sp>
      <p:sp>
        <p:nvSpPr>
          <p:cNvPr id="4" name="Slide Number Placeholder 3"/>
          <p:cNvSpPr>
            <a:spLocks noGrp="1"/>
          </p:cNvSpPr>
          <p:nvPr>
            <p:ph type="sldNum" sz="quarter" idx="5"/>
          </p:nvPr>
        </p:nvSpPr>
        <p:spPr/>
        <p:txBody>
          <a:bodyPr/>
          <a:lstStyle/>
          <a:p>
            <a:pPr>
              <a:defRPr/>
            </a:pPr>
            <a:fld id="{8A34E319-0424-425B-9C80-9677C9F2A8AF}" type="slidenum">
              <a:rPr lang="en-US" smtClean="0"/>
              <a:pPr>
                <a:defRPr/>
              </a:pPr>
              <a:t>64</a:t>
            </a:fld>
            <a:endParaRPr lang="en-US"/>
          </a:p>
        </p:txBody>
      </p:sp>
    </p:spTree>
    <p:extLst>
      <p:ext uri="{BB962C8B-B14F-4D97-AF65-F5344CB8AC3E}">
        <p14:creationId xmlns:p14="http://schemas.microsoft.com/office/powerpoint/2010/main" val="6355175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a:extLst>
              <a:ext uri="{FF2B5EF4-FFF2-40B4-BE49-F238E27FC236}">
                <a16:creationId xmlns:a16="http://schemas.microsoft.com/office/drawing/2014/main" id="{B74AA877-01CF-3DEE-6232-3F850A664A9C}"/>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fld id="{E360E957-38E5-4B90-991F-1B7562737448}" type="slidenum">
              <a:rPr lang="en-US" altLang="en-US" smtClean="0"/>
              <a:pPr/>
              <a:t>2</a:t>
            </a:fld>
            <a:endParaRPr lang="en-US" altLang="en-US"/>
          </a:p>
        </p:txBody>
      </p:sp>
      <p:sp>
        <p:nvSpPr>
          <p:cNvPr id="12291" name="Rectangle 2">
            <a:extLst>
              <a:ext uri="{FF2B5EF4-FFF2-40B4-BE49-F238E27FC236}">
                <a16:creationId xmlns:a16="http://schemas.microsoft.com/office/drawing/2014/main" id="{E3771A05-47B8-FCD5-10C8-FDF439D2F6EF}"/>
              </a:ext>
            </a:extLst>
          </p:cNvPr>
          <p:cNvSpPr>
            <a:spLocks noGrp="1" noRot="1" noChangeAspect="1" noChangeArrowheads="1" noTextEdit="1"/>
          </p:cNvSpPr>
          <p:nvPr>
            <p:ph type="sldImg"/>
          </p:nvPr>
        </p:nvSpPr>
        <p:spPr>
          <a:ln/>
        </p:spPr>
      </p:sp>
      <p:sp>
        <p:nvSpPr>
          <p:cNvPr id="12292" name="Rectangle 3">
            <a:extLst>
              <a:ext uri="{FF2B5EF4-FFF2-40B4-BE49-F238E27FC236}">
                <a16:creationId xmlns:a16="http://schemas.microsoft.com/office/drawing/2014/main" id="{928E969F-A2F3-F494-5BFD-B13C710450BC}"/>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en-US"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VEX is a RISC-like language designed for program analysis that offers a compact set of instructions to express programs in static single assignment form</a:t>
            </a:r>
          </a:p>
          <a:p>
            <a:endParaRPr lang="en-US" dirty="0"/>
          </a:p>
        </p:txBody>
      </p:sp>
      <p:sp>
        <p:nvSpPr>
          <p:cNvPr id="4" name="Slide Number Placeholder 3"/>
          <p:cNvSpPr>
            <a:spLocks noGrp="1"/>
          </p:cNvSpPr>
          <p:nvPr>
            <p:ph type="sldNum" sz="quarter" idx="5"/>
          </p:nvPr>
        </p:nvSpPr>
        <p:spPr/>
        <p:txBody>
          <a:bodyPr/>
          <a:lstStyle/>
          <a:p>
            <a:pPr>
              <a:defRPr/>
            </a:pPr>
            <a:fld id="{8A34E319-0424-425B-9C80-9677C9F2A8AF}" type="slidenum">
              <a:rPr lang="en-US" smtClean="0"/>
              <a:pPr>
                <a:defRPr/>
              </a:pPr>
              <a:t>65</a:t>
            </a:fld>
            <a:endParaRPr lang="en-US"/>
          </a:p>
        </p:txBody>
      </p:sp>
    </p:spTree>
    <p:extLst>
      <p:ext uri="{BB962C8B-B14F-4D97-AF65-F5344CB8AC3E}">
        <p14:creationId xmlns:p14="http://schemas.microsoft.com/office/powerpoint/2010/main" val="235319013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VEX is a RISC-like language designed for program analysis that offers a compact set of instructions to express programs in static single assignment form</a:t>
            </a:r>
          </a:p>
          <a:p>
            <a:endParaRPr lang="en-US" dirty="0"/>
          </a:p>
        </p:txBody>
      </p:sp>
      <p:sp>
        <p:nvSpPr>
          <p:cNvPr id="4" name="Slide Number Placeholder 3"/>
          <p:cNvSpPr>
            <a:spLocks noGrp="1"/>
          </p:cNvSpPr>
          <p:nvPr>
            <p:ph type="sldNum" sz="quarter" idx="5"/>
          </p:nvPr>
        </p:nvSpPr>
        <p:spPr/>
        <p:txBody>
          <a:bodyPr/>
          <a:lstStyle/>
          <a:p>
            <a:pPr>
              <a:defRPr/>
            </a:pPr>
            <a:fld id="{8A34E319-0424-425B-9C80-9677C9F2A8AF}" type="slidenum">
              <a:rPr lang="en-US" smtClean="0"/>
              <a:pPr>
                <a:defRPr/>
              </a:pPr>
              <a:t>66</a:t>
            </a:fld>
            <a:endParaRPr lang="en-US"/>
          </a:p>
        </p:txBody>
      </p:sp>
    </p:spTree>
    <p:extLst>
      <p:ext uri="{BB962C8B-B14F-4D97-AF65-F5344CB8AC3E}">
        <p14:creationId xmlns:p14="http://schemas.microsoft.com/office/powerpoint/2010/main" val="139564702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VEX is a RISC-like language designed for program analysis that offers a compact set of instructions to express programs in static single assignment form</a:t>
            </a:r>
          </a:p>
          <a:p>
            <a:endParaRPr lang="en-US" dirty="0"/>
          </a:p>
        </p:txBody>
      </p:sp>
      <p:sp>
        <p:nvSpPr>
          <p:cNvPr id="4" name="Slide Number Placeholder 3"/>
          <p:cNvSpPr>
            <a:spLocks noGrp="1"/>
          </p:cNvSpPr>
          <p:nvPr>
            <p:ph type="sldNum" sz="quarter" idx="5"/>
          </p:nvPr>
        </p:nvSpPr>
        <p:spPr/>
        <p:txBody>
          <a:bodyPr/>
          <a:lstStyle/>
          <a:p>
            <a:pPr>
              <a:defRPr/>
            </a:pPr>
            <a:fld id="{8A34E319-0424-425B-9C80-9677C9F2A8AF}" type="slidenum">
              <a:rPr lang="en-US" smtClean="0"/>
              <a:pPr>
                <a:defRPr/>
              </a:pPr>
              <a:t>67</a:t>
            </a:fld>
            <a:endParaRPr lang="en-US"/>
          </a:p>
        </p:txBody>
      </p:sp>
    </p:spTree>
    <p:extLst>
      <p:ext uri="{BB962C8B-B14F-4D97-AF65-F5344CB8AC3E}">
        <p14:creationId xmlns:p14="http://schemas.microsoft.com/office/powerpoint/2010/main" val="24696971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VEX is a RISC-like language designed for program analysis that offers a compact set of instructions to express programs in static single assignment form</a:t>
            </a:r>
          </a:p>
          <a:p>
            <a:endParaRPr lang="en-US" dirty="0"/>
          </a:p>
        </p:txBody>
      </p:sp>
      <p:sp>
        <p:nvSpPr>
          <p:cNvPr id="4" name="Slide Number Placeholder 3"/>
          <p:cNvSpPr>
            <a:spLocks noGrp="1"/>
          </p:cNvSpPr>
          <p:nvPr>
            <p:ph type="sldNum" sz="quarter" idx="5"/>
          </p:nvPr>
        </p:nvSpPr>
        <p:spPr/>
        <p:txBody>
          <a:bodyPr/>
          <a:lstStyle/>
          <a:p>
            <a:pPr>
              <a:defRPr/>
            </a:pPr>
            <a:fld id="{8A34E319-0424-425B-9C80-9677C9F2A8AF}" type="slidenum">
              <a:rPr lang="en-US" smtClean="0"/>
              <a:pPr>
                <a:defRPr/>
              </a:pPr>
              <a:t>68</a:t>
            </a:fld>
            <a:endParaRPr lang="en-US"/>
          </a:p>
        </p:txBody>
      </p:sp>
    </p:spTree>
    <p:extLst>
      <p:ext uri="{BB962C8B-B14F-4D97-AF65-F5344CB8AC3E}">
        <p14:creationId xmlns:p14="http://schemas.microsoft.com/office/powerpoint/2010/main" val="377424064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VEX is a RISC-like language designed for program analysis that offers a compact set of instructions to express programs in static single assignment form</a:t>
            </a:r>
          </a:p>
          <a:p>
            <a:endParaRPr lang="en-US" dirty="0"/>
          </a:p>
        </p:txBody>
      </p:sp>
      <p:sp>
        <p:nvSpPr>
          <p:cNvPr id="4" name="Slide Number Placeholder 3"/>
          <p:cNvSpPr>
            <a:spLocks noGrp="1"/>
          </p:cNvSpPr>
          <p:nvPr>
            <p:ph type="sldNum" sz="quarter" idx="5"/>
          </p:nvPr>
        </p:nvSpPr>
        <p:spPr/>
        <p:txBody>
          <a:bodyPr/>
          <a:lstStyle/>
          <a:p>
            <a:pPr>
              <a:defRPr/>
            </a:pPr>
            <a:fld id="{8A34E319-0424-425B-9C80-9677C9F2A8AF}" type="slidenum">
              <a:rPr lang="en-US" smtClean="0"/>
              <a:pPr>
                <a:defRPr/>
              </a:pPr>
              <a:t>69</a:t>
            </a:fld>
            <a:endParaRPr lang="en-US"/>
          </a:p>
        </p:txBody>
      </p:sp>
    </p:spTree>
    <p:extLst>
      <p:ext uri="{BB962C8B-B14F-4D97-AF65-F5344CB8AC3E}">
        <p14:creationId xmlns:p14="http://schemas.microsoft.com/office/powerpoint/2010/main" val="381421399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VEX is a RISC-like language designed for program analysis that offers a compact set of instructions to express programs in static single assignment form</a:t>
            </a:r>
          </a:p>
          <a:p>
            <a:endParaRPr lang="en-US" dirty="0"/>
          </a:p>
        </p:txBody>
      </p:sp>
      <p:sp>
        <p:nvSpPr>
          <p:cNvPr id="4" name="Slide Number Placeholder 3"/>
          <p:cNvSpPr>
            <a:spLocks noGrp="1"/>
          </p:cNvSpPr>
          <p:nvPr>
            <p:ph type="sldNum" sz="quarter" idx="5"/>
          </p:nvPr>
        </p:nvSpPr>
        <p:spPr/>
        <p:txBody>
          <a:bodyPr/>
          <a:lstStyle/>
          <a:p>
            <a:pPr>
              <a:defRPr/>
            </a:pPr>
            <a:fld id="{8A34E319-0424-425B-9C80-9677C9F2A8AF}" type="slidenum">
              <a:rPr lang="en-US" smtClean="0"/>
              <a:pPr>
                <a:defRPr/>
              </a:pPr>
              <a:t>70</a:t>
            </a:fld>
            <a:endParaRPr lang="en-US"/>
          </a:p>
        </p:txBody>
      </p:sp>
    </p:spTree>
    <p:extLst>
      <p:ext uri="{BB962C8B-B14F-4D97-AF65-F5344CB8AC3E}">
        <p14:creationId xmlns:p14="http://schemas.microsoft.com/office/powerpoint/2010/main" val="81414803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66698" rtl="0" eaLnBrk="0" fontAlgn="base" latinLnBrk="0" hangingPunct="0">
              <a:lnSpc>
                <a:spcPct val="100000"/>
              </a:lnSpc>
              <a:spcBef>
                <a:spcPct val="0"/>
              </a:spcBef>
              <a:spcAft>
                <a:spcPct val="0"/>
              </a:spcAft>
              <a:buClrTx/>
              <a:buSzTx/>
              <a:buFontTx/>
              <a:buNone/>
              <a:tabLst/>
              <a:defRPr/>
            </a:pPr>
            <a:fld id="{8A34E319-0424-425B-9C80-9677C9F2A8AF}" type="slidenum">
              <a:rPr kumimoji="0" lang="en-US" sz="1200" b="0" i="1" u="none" strike="noStrike" kern="1200" cap="none" spc="0" normalizeH="0" baseline="0" noProof="0" smtClean="0">
                <a:ln>
                  <a:noFill/>
                </a:ln>
                <a:solidFill>
                  <a:srgbClr val="000000"/>
                </a:solidFill>
                <a:effectLst/>
                <a:uLnTx/>
                <a:uFillTx/>
                <a:latin typeface="Times New Roman" pitchFamily="18" charset="0"/>
                <a:ea typeface="+mn-ea"/>
                <a:cs typeface="+mn-cs"/>
              </a:rPr>
              <a:pPr marL="0" marR="0" lvl="0" indent="0" algn="r" defTabSz="966698" rtl="0" eaLnBrk="0" fontAlgn="base" latinLnBrk="0" hangingPunct="0">
                <a:lnSpc>
                  <a:spcPct val="100000"/>
                </a:lnSpc>
                <a:spcBef>
                  <a:spcPct val="0"/>
                </a:spcBef>
                <a:spcAft>
                  <a:spcPct val="0"/>
                </a:spcAft>
                <a:buClrTx/>
                <a:buSzTx/>
                <a:buFontTx/>
                <a:buNone/>
                <a:tabLst/>
                <a:defRPr/>
              </a:pPr>
              <a:t>87</a:t>
            </a:fld>
            <a:endParaRPr kumimoji="0" lang="en-US" sz="1200" b="0" i="1" u="none" strike="noStrike" kern="1200" cap="none" spc="0" normalizeH="0" baseline="0" noProof="0">
              <a:ln>
                <a:noFill/>
              </a:ln>
              <a:solidFill>
                <a:srgbClr val="000000"/>
              </a:solidFill>
              <a:effectLst/>
              <a:uLnTx/>
              <a:uFillTx/>
              <a:latin typeface="Times New Roman" pitchFamily="18" charset="0"/>
              <a:ea typeface="+mn-ea"/>
              <a:cs typeface="+mn-cs"/>
            </a:endParaRPr>
          </a:p>
        </p:txBody>
      </p:sp>
    </p:spTree>
    <p:extLst>
      <p:ext uri="{BB962C8B-B14F-4D97-AF65-F5344CB8AC3E}">
        <p14:creationId xmlns:p14="http://schemas.microsoft.com/office/powerpoint/2010/main" val="57544908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66698" rtl="0" eaLnBrk="0" fontAlgn="base" latinLnBrk="0" hangingPunct="0">
              <a:lnSpc>
                <a:spcPct val="100000"/>
              </a:lnSpc>
              <a:spcBef>
                <a:spcPct val="0"/>
              </a:spcBef>
              <a:spcAft>
                <a:spcPct val="0"/>
              </a:spcAft>
              <a:buClrTx/>
              <a:buSzTx/>
              <a:buFontTx/>
              <a:buNone/>
              <a:tabLst/>
              <a:defRPr/>
            </a:pPr>
            <a:fld id="{8A34E319-0424-425B-9C80-9677C9F2A8AF}" type="slidenum">
              <a:rPr kumimoji="0" lang="en-US" sz="1200" b="0" i="1" u="none" strike="noStrike" kern="1200" cap="none" spc="0" normalizeH="0" baseline="0" noProof="0" smtClean="0">
                <a:ln>
                  <a:noFill/>
                </a:ln>
                <a:solidFill>
                  <a:srgbClr val="000000"/>
                </a:solidFill>
                <a:effectLst/>
                <a:uLnTx/>
                <a:uFillTx/>
                <a:latin typeface="Times New Roman" pitchFamily="18" charset="0"/>
                <a:ea typeface="+mn-ea"/>
                <a:cs typeface="+mn-cs"/>
              </a:rPr>
              <a:pPr marL="0" marR="0" lvl="0" indent="0" algn="r" defTabSz="966698" rtl="0" eaLnBrk="0" fontAlgn="base" latinLnBrk="0" hangingPunct="0">
                <a:lnSpc>
                  <a:spcPct val="100000"/>
                </a:lnSpc>
                <a:spcBef>
                  <a:spcPct val="0"/>
                </a:spcBef>
                <a:spcAft>
                  <a:spcPct val="0"/>
                </a:spcAft>
                <a:buClrTx/>
                <a:buSzTx/>
                <a:buFontTx/>
                <a:buNone/>
                <a:tabLst/>
                <a:defRPr/>
              </a:pPr>
              <a:t>93</a:t>
            </a:fld>
            <a:endParaRPr kumimoji="0" lang="en-US" sz="1200" b="0" i="1" u="none" strike="noStrike" kern="1200" cap="none" spc="0" normalizeH="0" baseline="0" noProof="0">
              <a:ln>
                <a:noFill/>
              </a:ln>
              <a:solidFill>
                <a:srgbClr val="000000"/>
              </a:solidFill>
              <a:effectLst/>
              <a:uLnTx/>
              <a:uFillTx/>
              <a:latin typeface="Times New Roman" pitchFamily="18" charset="0"/>
              <a:ea typeface="+mn-ea"/>
              <a:cs typeface="+mn-cs"/>
            </a:endParaRPr>
          </a:p>
        </p:txBody>
      </p:sp>
    </p:spTree>
    <p:extLst>
      <p:ext uri="{BB962C8B-B14F-4D97-AF65-F5344CB8AC3E}">
        <p14:creationId xmlns:p14="http://schemas.microsoft.com/office/powerpoint/2010/main" val="26508537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https://github.com/swtv-kaist/CROWN</a:t>
            </a:r>
          </a:p>
          <a:p>
            <a:r>
              <a:rPr lang="en-US" dirty="0"/>
              <a:t>https://github.com/jburnim/crest</a:t>
            </a:r>
          </a:p>
          <a:p>
            <a:r>
              <a:rPr lang="en-US" dirty="0"/>
              <a:t>https://github.com/JonathanSalwan/Triton</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en-US" sz="1200" b="0" u="none" dirty="0">
                <a:solidFill>
                  <a:srgbClr val="0070C0"/>
                </a:solidFill>
                <a:latin typeface="+mn-lt"/>
                <a:hlinkClick r:id="rId3">
                  <a:extLst>
                    <a:ext uri="{A12FA001-AC4F-418D-AE19-62706E023703}">
                      <ahyp:hlinkClr xmlns:ahyp="http://schemas.microsoft.com/office/drawing/2018/hyperlinkcolor" val="tx"/>
                    </a:ext>
                  </a:extLst>
                </a:hlinkClick>
              </a:rPr>
              <a:t>https://sourceforge.net/projects/guitar</a:t>
            </a:r>
            <a:r>
              <a:rPr lang="en-US" altLang="en-US" sz="1200" b="0" u="sng" dirty="0">
                <a:solidFill>
                  <a:srgbClr val="0070C0"/>
                </a:solidFill>
                <a:latin typeface="+mn-lt"/>
                <a:hlinkClick r:id="rId3">
                  <a:extLst>
                    <a:ext uri="{A12FA001-AC4F-418D-AE19-62706E023703}">
                      <ahyp:hlinkClr xmlns:ahyp="http://schemas.microsoft.com/office/drawing/2018/hyperlinkcolor" val="tx"/>
                    </a:ext>
                  </a:extLst>
                </a:hlinkClick>
              </a:rPr>
              <a:t>/</a:t>
            </a:r>
            <a:endParaRPr lang="en-US" altLang="en-US" sz="1200" b="0" u="sng" dirty="0">
              <a:solidFill>
                <a:srgbClr val="0070C0"/>
              </a:solidFill>
              <a:latin typeface="+mn-lt"/>
            </a:endParaRPr>
          </a:p>
          <a:p>
            <a:r>
              <a:rPr lang="en-US" altLang="en-US" sz="1200" b="0" dirty="0">
                <a:solidFill>
                  <a:srgbClr val="0070C0"/>
                </a:solidFill>
                <a:latin typeface="+mn-lt"/>
              </a:rPr>
              <a:t>https://katalon.com </a:t>
            </a:r>
          </a:p>
          <a:p>
            <a:endParaRPr lang="en-US" altLang="en-US" sz="1200" b="0" dirty="0">
              <a:solidFill>
                <a:srgbClr val="0070C0"/>
              </a:solidFill>
              <a:latin typeface="+mn-lt"/>
            </a:endParaRPr>
          </a:p>
          <a:p>
            <a:endParaRPr lang="en-US" altLang="en-US" sz="1200" b="0" dirty="0">
              <a:solidFill>
                <a:srgbClr val="0070C0"/>
              </a:solidFill>
              <a:latin typeface="+mn-lt"/>
            </a:endParaRPr>
          </a:p>
          <a:p>
            <a:endParaRPr lang="en-US" dirty="0"/>
          </a:p>
        </p:txBody>
      </p:sp>
      <p:sp>
        <p:nvSpPr>
          <p:cNvPr id="4" name="Slide Number Placeholder 3"/>
          <p:cNvSpPr>
            <a:spLocks noGrp="1"/>
          </p:cNvSpPr>
          <p:nvPr>
            <p:ph type="sldNum" sz="quarter" idx="5"/>
          </p:nvPr>
        </p:nvSpPr>
        <p:spPr/>
        <p:txBody>
          <a:bodyPr/>
          <a:lstStyle/>
          <a:p>
            <a:pPr>
              <a:defRPr/>
            </a:pPr>
            <a:fld id="{A229CEE7-0F02-44C1-8906-EC6CFDC65F2D}" type="slidenum">
              <a:rPr lang="en-US" smtClean="0"/>
              <a:pPr>
                <a:defRPr/>
              </a:pPr>
              <a:t>3</a:t>
            </a:fld>
            <a:endParaRPr lang="en-US"/>
          </a:p>
        </p:txBody>
      </p:sp>
    </p:spTree>
    <p:extLst>
      <p:ext uri="{BB962C8B-B14F-4D97-AF65-F5344CB8AC3E}">
        <p14:creationId xmlns:p14="http://schemas.microsoft.com/office/powerpoint/2010/main" val="11132778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a:extLst>
              <a:ext uri="{FF2B5EF4-FFF2-40B4-BE49-F238E27FC236}">
                <a16:creationId xmlns:a16="http://schemas.microsoft.com/office/drawing/2014/main" id="{E5B5301A-47D4-41C6-831D-6C265059CC2A}"/>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Times New Roman" panose="02020603050405020304" pitchFamily="18" charset="0"/>
              </a:defRPr>
            </a:lvl1pPr>
            <a:lvl2pPr marL="742950" indent="-285750">
              <a:defRPr>
                <a:solidFill>
                  <a:schemeClr val="tx1"/>
                </a:solidFill>
                <a:latin typeface="Times New Roman" panose="02020603050405020304" pitchFamily="18" charset="0"/>
              </a:defRPr>
            </a:lvl2pPr>
            <a:lvl3pPr marL="1143000" indent="-228600">
              <a:defRPr>
                <a:solidFill>
                  <a:schemeClr val="tx1"/>
                </a:solidFill>
                <a:latin typeface="Times New Roman" panose="02020603050405020304" pitchFamily="18" charset="0"/>
              </a:defRPr>
            </a:lvl3pPr>
            <a:lvl4pPr marL="1600200" indent="-228600">
              <a:defRPr>
                <a:solidFill>
                  <a:schemeClr val="tx1"/>
                </a:solidFill>
                <a:latin typeface="Times New Roman" panose="02020603050405020304" pitchFamily="18" charset="0"/>
              </a:defRPr>
            </a:lvl4pPr>
            <a:lvl5pPr marL="2057400" indent="-228600">
              <a:defRPr>
                <a:solidFill>
                  <a:schemeClr val="tx1"/>
                </a:solidFill>
                <a:latin typeface="Times New Roman" panose="02020603050405020304" pitchFamily="18" charset="0"/>
              </a:defRPr>
            </a:lvl5pPr>
            <a:lvl6pPr marL="2514600" indent="-228600" eaLnBrk="0" fontAlgn="base" hangingPunct="0">
              <a:spcBef>
                <a:spcPct val="0"/>
              </a:spcBef>
              <a:spcAft>
                <a:spcPct val="0"/>
              </a:spcAft>
              <a:defRPr>
                <a:solidFill>
                  <a:schemeClr val="tx1"/>
                </a:solidFill>
                <a:latin typeface="Times New Roman" panose="02020603050405020304" pitchFamily="18" charset="0"/>
              </a:defRPr>
            </a:lvl6pPr>
            <a:lvl7pPr marL="2971800" indent="-228600" eaLnBrk="0" fontAlgn="base" hangingPunct="0">
              <a:spcBef>
                <a:spcPct val="0"/>
              </a:spcBef>
              <a:spcAft>
                <a:spcPct val="0"/>
              </a:spcAft>
              <a:defRPr>
                <a:solidFill>
                  <a:schemeClr val="tx1"/>
                </a:solidFill>
                <a:latin typeface="Times New Roman" panose="02020603050405020304" pitchFamily="18" charset="0"/>
              </a:defRPr>
            </a:lvl7pPr>
            <a:lvl8pPr marL="3429000" indent="-228600" eaLnBrk="0" fontAlgn="base" hangingPunct="0">
              <a:spcBef>
                <a:spcPct val="0"/>
              </a:spcBef>
              <a:spcAft>
                <a:spcPct val="0"/>
              </a:spcAft>
              <a:defRPr>
                <a:solidFill>
                  <a:schemeClr val="tx1"/>
                </a:solidFill>
                <a:latin typeface="Times New Roman" panose="02020603050405020304" pitchFamily="18" charset="0"/>
              </a:defRPr>
            </a:lvl8pPr>
            <a:lvl9pPr marL="3886200" indent="-228600" eaLnBrk="0" fontAlgn="base" hangingPunct="0">
              <a:spcBef>
                <a:spcPct val="0"/>
              </a:spcBef>
              <a:spcAft>
                <a:spcPct val="0"/>
              </a:spcAft>
              <a:defRPr>
                <a:solidFill>
                  <a:schemeClr val="tx1"/>
                </a:solidFill>
                <a:latin typeface="Times New Roman" panose="02020603050405020304" pitchFamily="18" charset="0"/>
              </a:defRPr>
            </a:lvl9pPr>
          </a:lstStyle>
          <a:p>
            <a:fld id="{F11F2A0A-1E16-4482-ACBE-4DD6E6926987}" type="slidenum">
              <a:rPr lang="en-US" altLang="en-US" smtClean="0"/>
              <a:pPr/>
              <a:t>5</a:t>
            </a:fld>
            <a:endParaRPr lang="en-US" altLang="en-US"/>
          </a:p>
        </p:txBody>
      </p:sp>
      <p:sp>
        <p:nvSpPr>
          <p:cNvPr id="22531" name="Rectangle 2">
            <a:extLst>
              <a:ext uri="{FF2B5EF4-FFF2-40B4-BE49-F238E27FC236}">
                <a16:creationId xmlns:a16="http://schemas.microsoft.com/office/drawing/2014/main" id="{AED89ACB-6CCD-4281-9039-1B1D2F51C5C2}"/>
              </a:ext>
            </a:extLst>
          </p:cNvPr>
          <p:cNvSpPr>
            <a:spLocks noGrp="1" noRot="1" noChangeAspect="1" noChangeArrowheads="1" noTextEdit="1"/>
          </p:cNvSpPr>
          <p:nvPr>
            <p:ph type="sldImg"/>
          </p:nvPr>
        </p:nvSpPr>
        <p:spPr>
          <a:ln/>
        </p:spPr>
      </p:sp>
      <p:sp>
        <p:nvSpPr>
          <p:cNvPr id="22532" name="Rectangle 3">
            <a:extLst>
              <a:ext uri="{FF2B5EF4-FFF2-40B4-BE49-F238E27FC236}">
                <a16:creationId xmlns:a16="http://schemas.microsoft.com/office/drawing/2014/main" id="{D279EC85-1B5C-4728-9A5C-EB99CCC8B622}"/>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en-US"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8A34E319-0424-425B-9C80-9677C9F2A8AF}" type="slidenum">
              <a:rPr lang="en-US" smtClean="0"/>
              <a:pPr>
                <a:defRPr/>
              </a:pPr>
              <a:t>8</a:t>
            </a:fld>
            <a:endParaRPr lang="en-US"/>
          </a:p>
        </p:txBody>
      </p:sp>
    </p:spTree>
    <p:extLst>
      <p:ext uri="{BB962C8B-B14F-4D97-AF65-F5344CB8AC3E}">
        <p14:creationId xmlns:p14="http://schemas.microsoft.com/office/powerpoint/2010/main" val="19901248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8A34E319-0424-425B-9C80-9677C9F2A8AF}" type="slidenum">
              <a:rPr lang="en-US" smtClean="0"/>
              <a:pPr>
                <a:defRPr/>
              </a:pPr>
              <a:t>10</a:t>
            </a:fld>
            <a:endParaRPr lang="en-US"/>
          </a:p>
        </p:txBody>
      </p:sp>
    </p:spTree>
    <p:extLst>
      <p:ext uri="{BB962C8B-B14F-4D97-AF65-F5344CB8AC3E}">
        <p14:creationId xmlns:p14="http://schemas.microsoft.com/office/powerpoint/2010/main" val="27136903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endParaRPr lang="en-US" dirty="0"/>
          </a:p>
        </p:txBody>
      </p:sp>
      <p:sp>
        <p:nvSpPr>
          <p:cNvPr id="4" name="Slide Number Placeholder 3"/>
          <p:cNvSpPr>
            <a:spLocks noGrp="1"/>
          </p:cNvSpPr>
          <p:nvPr>
            <p:ph type="sldNum" sz="quarter" idx="5"/>
          </p:nvPr>
        </p:nvSpPr>
        <p:spPr/>
        <p:txBody>
          <a:bodyPr/>
          <a:lstStyle/>
          <a:p>
            <a:pPr>
              <a:defRPr/>
            </a:pPr>
            <a:fld id="{8A34E319-0424-425B-9C80-9677C9F2A8AF}" type="slidenum">
              <a:rPr lang="en-US" smtClean="0"/>
              <a:pPr>
                <a:defRPr/>
              </a:pPr>
              <a:t>45</a:t>
            </a:fld>
            <a:endParaRPr lang="en-US"/>
          </a:p>
        </p:txBody>
      </p:sp>
    </p:spTree>
    <p:extLst>
      <p:ext uri="{BB962C8B-B14F-4D97-AF65-F5344CB8AC3E}">
        <p14:creationId xmlns:p14="http://schemas.microsoft.com/office/powerpoint/2010/main" val="23030271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pPr>
              <a:defRPr/>
            </a:pPr>
            <a:fld id="{8A34E319-0424-425B-9C80-9677C9F2A8AF}" type="slidenum">
              <a:rPr lang="en-US" smtClean="0"/>
              <a:pPr>
                <a:defRPr/>
              </a:pPr>
              <a:t>52</a:t>
            </a:fld>
            <a:endParaRPr lang="en-US"/>
          </a:p>
        </p:txBody>
      </p:sp>
    </p:spTree>
    <p:extLst>
      <p:ext uri="{BB962C8B-B14F-4D97-AF65-F5344CB8AC3E}">
        <p14:creationId xmlns:p14="http://schemas.microsoft.com/office/powerpoint/2010/main" val="34514920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SAT: Site Acceptance Testing</a:t>
            </a:r>
          </a:p>
          <a:p>
            <a:r>
              <a:rPr lang="en-US" dirty="0"/>
              <a:t>SMT: Satisfiability Modulo Theory</a:t>
            </a:r>
          </a:p>
        </p:txBody>
      </p:sp>
      <p:sp>
        <p:nvSpPr>
          <p:cNvPr id="4" name="Slide Number Placeholder 3"/>
          <p:cNvSpPr>
            <a:spLocks noGrp="1"/>
          </p:cNvSpPr>
          <p:nvPr>
            <p:ph type="sldNum" sz="quarter" idx="5"/>
          </p:nvPr>
        </p:nvSpPr>
        <p:spPr/>
        <p:txBody>
          <a:bodyPr/>
          <a:lstStyle/>
          <a:p>
            <a:pPr>
              <a:defRPr/>
            </a:pPr>
            <a:fld id="{8A34E319-0424-425B-9C80-9677C9F2A8AF}" type="slidenum">
              <a:rPr lang="en-US" smtClean="0"/>
              <a:pPr>
                <a:defRPr/>
              </a:pPr>
              <a:t>54</a:t>
            </a:fld>
            <a:endParaRPr lang="en-US"/>
          </a:p>
        </p:txBody>
      </p:sp>
    </p:spTree>
    <p:extLst>
      <p:ext uri="{BB962C8B-B14F-4D97-AF65-F5344CB8AC3E}">
        <p14:creationId xmlns:p14="http://schemas.microsoft.com/office/powerpoint/2010/main" val="14437081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p:cNvSpPr>
            <a:spLocks noGrp="1"/>
          </p:cNvSpPr>
          <p:nvPr>
            <p:ph type="dt" sz="half" idx="10"/>
          </p:nvPr>
        </p:nvSpPr>
        <p:spPr>
          <a:xfrm>
            <a:off x="101600" y="6586040"/>
            <a:ext cx="3902075" cy="227510"/>
          </a:xfrm>
          <a:prstGeom prst="rect">
            <a:avLst/>
          </a:prstGeom>
        </p:spPr>
        <p:txBody>
          <a:bodyPr/>
          <a:lstStyle>
            <a:lvl1pPr>
              <a:defRPr/>
            </a:lvl1pPr>
          </a:lstStyle>
          <a:p>
            <a:pPr>
              <a:defRPr/>
            </a:pPr>
            <a:r>
              <a:rPr lang="en-US"/>
              <a:t>Automated Test Generation</a:t>
            </a:r>
          </a:p>
        </p:txBody>
      </p:sp>
      <p:sp>
        <p:nvSpPr>
          <p:cNvPr id="5" name="Footer Placeholder 4"/>
          <p:cNvSpPr>
            <a:spLocks noGrp="1"/>
          </p:cNvSpPr>
          <p:nvPr>
            <p:ph type="ftr" sz="quarter" idx="11"/>
          </p:nvPr>
        </p:nvSpPr>
        <p:spPr>
          <a:xfrm>
            <a:off x="4208463" y="6578930"/>
            <a:ext cx="2895600" cy="234620"/>
          </a:xfrm>
          <a:prstGeom prst="rect">
            <a:avLst/>
          </a:prstGeom>
        </p:spPr>
        <p:txBody>
          <a:bodyPr/>
          <a:lstStyle>
            <a:lvl1pPr>
              <a:defRPr/>
            </a:lvl1pPr>
          </a:lstStyle>
          <a:p>
            <a:pPr>
              <a:defRPr/>
            </a:pPr>
            <a:r>
              <a:rPr lang="en-US"/>
              <a:t>© Zakeri</a:t>
            </a:r>
            <a:endParaRPr lang="en-US" dirty="0"/>
          </a:p>
        </p:txBody>
      </p:sp>
      <p:sp>
        <p:nvSpPr>
          <p:cNvPr id="6" name="Slide Number Placeholder 5"/>
          <p:cNvSpPr>
            <a:spLocks noGrp="1"/>
          </p:cNvSpPr>
          <p:nvPr>
            <p:ph type="sldNum" sz="quarter" idx="12"/>
          </p:nvPr>
        </p:nvSpPr>
        <p:spPr>
          <a:xfrm>
            <a:off x="7219950" y="6571820"/>
            <a:ext cx="1905000" cy="241730"/>
          </a:xfrm>
          <a:prstGeom prst="rect">
            <a:avLst/>
          </a:prstGeom>
        </p:spPr>
        <p:txBody>
          <a:bodyPr/>
          <a:lstStyle>
            <a:lvl1pPr>
              <a:defRPr/>
            </a:lvl1pPr>
          </a:lstStyle>
          <a:p>
            <a:pPr>
              <a:defRPr/>
            </a:pPr>
            <a:fld id="{6A7309BD-AF2B-43B5-943C-297635D561E4}" type="slidenum">
              <a:rPr lang="en-US"/>
              <a:pPr>
                <a:defRPr/>
              </a:pPr>
              <a:t>‹#›</a:t>
            </a:fld>
            <a:endParaRPr lang="en-US"/>
          </a:p>
        </p:txBody>
      </p:sp>
    </p:spTree>
    <p:extLst>
      <p:ext uri="{BB962C8B-B14F-4D97-AF65-F5344CB8AC3E}">
        <p14:creationId xmlns:p14="http://schemas.microsoft.com/office/powerpoint/2010/main" val="4207716448"/>
      </p:ext>
    </p:extLst>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101600" y="6586040"/>
            <a:ext cx="3902075" cy="227510"/>
          </a:xfrm>
          <a:prstGeom prst="rect">
            <a:avLst/>
          </a:prstGeom>
        </p:spPr>
        <p:txBody>
          <a:bodyPr/>
          <a:lstStyle>
            <a:lvl1pPr>
              <a:defRPr/>
            </a:lvl1pPr>
          </a:lstStyle>
          <a:p>
            <a:pPr>
              <a:defRPr/>
            </a:pPr>
            <a:r>
              <a:rPr lang="en-US"/>
              <a:t>Automated Test Generation</a:t>
            </a:r>
          </a:p>
        </p:txBody>
      </p:sp>
      <p:sp>
        <p:nvSpPr>
          <p:cNvPr id="5" name="Footer Placeholder 4"/>
          <p:cNvSpPr>
            <a:spLocks noGrp="1"/>
          </p:cNvSpPr>
          <p:nvPr>
            <p:ph type="ftr" sz="quarter" idx="11"/>
          </p:nvPr>
        </p:nvSpPr>
        <p:spPr>
          <a:xfrm>
            <a:off x="4208463" y="6578930"/>
            <a:ext cx="2895600" cy="234620"/>
          </a:xfrm>
          <a:prstGeom prst="rect">
            <a:avLst/>
          </a:prstGeom>
        </p:spPr>
        <p:txBody>
          <a:bodyPr/>
          <a:lstStyle>
            <a:lvl1pPr>
              <a:defRPr/>
            </a:lvl1pPr>
          </a:lstStyle>
          <a:p>
            <a:pPr>
              <a:defRPr/>
            </a:pPr>
            <a:r>
              <a:rPr lang="en-US"/>
              <a:t>© Zakeri</a:t>
            </a:r>
          </a:p>
        </p:txBody>
      </p:sp>
      <p:sp>
        <p:nvSpPr>
          <p:cNvPr id="6" name="Slide Number Placeholder 5"/>
          <p:cNvSpPr>
            <a:spLocks noGrp="1"/>
          </p:cNvSpPr>
          <p:nvPr>
            <p:ph type="sldNum" sz="quarter" idx="12"/>
          </p:nvPr>
        </p:nvSpPr>
        <p:spPr>
          <a:xfrm>
            <a:off x="7219950" y="6571820"/>
            <a:ext cx="1905000" cy="241730"/>
          </a:xfrm>
          <a:prstGeom prst="rect">
            <a:avLst/>
          </a:prstGeom>
        </p:spPr>
        <p:txBody>
          <a:bodyPr/>
          <a:lstStyle>
            <a:lvl1pPr>
              <a:defRPr/>
            </a:lvl1pPr>
          </a:lstStyle>
          <a:p>
            <a:pPr>
              <a:defRPr/>
            </a:pPr>
            <a:fld id="{442DA3E3-0053-4E43-B5FC-8ECC539034F8}" type="slidenum">
              <a:rPr lang="en-US"/>
              <a:pPr>
                <a:defRPr/>
              </a:pPr>
              <a:t>‹#›</a:t>
            </a:fld>
            <a:endParaRPr lang="en-US"/>
          </a:p>
        </p:txBody>
      </p:sp>
    </p:spTree>
    <p:extLst>
      <p:ext uri="{BB962C8B-B14F-4D97-AF65-F5344CB8AC3E}">
        <p14:creationId xmlns:p14="http://schemas.microsoft.com/office/powerpoint/2010/main" val="3915987760"/>
      </p:ext>
    </p:extLst>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11963" y="46038"/>
            <a:ext cx="2238375" cy="640715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3663" y="46038"/>
            <a:ext cx="6565900" cy="64071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101600" y="6586040"/>
            <a:ext cx="3902075" cy="227510"/>
          </a:xfrm>
          <a:prstGeom prst="rect">
            <a:avLst/>
          </a:prstGeom>
        </p:spPr>
        <p:txBody>
          <a:bodyPr/>
          <a:lstStyle>
            <a:lvl1pPr>
              <a:defRPr/>
            </a:lvl1pPr>
          </a:lstStyle>
          <a:p>
            <a:pPr>
              <a:defRPr/>
            </a:pPr>
            <a:r>
              <a:rPr lang="en-US"/>
              <a:t>Automated Test Generation</a:t>
            </a:r>
          </a:p>
        </p:txBody>
      </p:sp>
      <p:sp>
        <p:nvSpPr>
          <p:cNvPr id="5" name="Footer Placeholder 4"/>
          <p:cNvSpPr>
            <a:spLocks noGrp="1"/>
          </p:cNvSpPr>
          <p:nvPr>
            <p:ph type="ftr" sz="quarter" idx="11"/>
          </p:nvPr>
        </p:nvSpPr>
        <p:spPr>
          <a:xfrm>
            <a:off x="4208463" y="6578930"/>
            <a:ext cx="2895600" cy="234620"/>
          </a:xfrm>
          <a:prstGeom prst="rect">
            <a:avLst/>
          </a:prstGeom>
        </p:spPr>
        <p:txBody>
          <a:bodyPr/>
          <a:lstStyle>
            <a:lvl1pPr>
              <a:defRPr/>
            </a:lvl1pPr>
          </a:lstStyle>
          <a:p>
            <a:pPr>
              <a:defRPr/>
            </a:pPr>
            <a:r>
              <a:rPr lang="en-US"/>
              <a:t>© Zakeri</a:t>
            </a:r>
          </a:p>
        </p:txBody>
      </p:sp>
      <p:sp>
        <p:nvSpPr>
          <p:cNvPr id="6" name="Slide Number Placeholder 5"/>
          <p:cNvSpPr>
            <a:spLocks noGrp="1"/>
          </p:cNvSpPr>
          <p:nvPr>
            <p:ph type="sldNum" sz="quarter" idx="12"/>
          </p:nvPr>
        </p:nvSpPr>
        <p:spPr>
          <a:xfrm>
            <a:off x="7219950" y="6571820"/>
            <a:ext cx="1905000" cy="241730"/>
          </a:xfrm>
          <a:prstGeom prst="rect">
            <a:avLst/>
          </a:prstGeom>
        </p:spPr>
        <p:txBody>
          <a:bodyPr/>
          <a:lstStyle>
            <a:lvl1pPr>
              <a:defRPr/>
            </a:lvl1pPr>
          </a:lstStyle>
          <a:p>
            <a:pPr>
              <a:defRPr/>
            </a:pPr>
            <a:fld id="{695A0468-236F-441B-B660-08AD417F9C87}" type="slidenum">
              <a:rPr lang="en-US"/>
              <a:pPr>
                <a:defRPr/>
              </a:pPr>
              <a:t>‹#›</a:t>
            </a:fld>
            <a:endParaRPr lang="en-US"/>
          </a:p>
        </p:txBody>
      </p:sp>
    </p:spTree>
    <p:extLst>
      <p:ext uri="{BB962C8B-B14F-4D97-AF65-F5344CB8AC3E}">
        <p14:creationId xmlns:p14="http://schemas.microsoft.com/office/powerpoint/2010/main" val="3835931997"/>
      </p:ext>
    </p:extLst>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46038"/>
            <a:ext cx="7772400" cy="800100"/>
          </a:xfrm>
        </p:spPr>
        <p:txBody>
          <a:bodyPr/>
          <a:lstStyle/>
          <a:p>
            <a:r>
              <a:rPr lang="en-US"/>
              <a:t>Click to edit Master title style</a:t>
            </a:r>
          </a:p>
        </p:txBody>
      </p:sp>
      <p:sp>
        <p:nvSpPr>
          <p:cNvPr id="3" name="Text Placeholder 2"/>
          <p:cNvSpPr>
            <a:spLocks noGrp="1"/>
          </p:cNvSpPr>
          <p:nvPr>
            <p:ph type="body" sz="half" idx="1"/>
          </p:nvPr>
        </p:nvSpPr>
        <p:spPr>
          <a:xfrm>
            <a:off x="93663" y="860425"/>
            <a:ext cx="4402137" cy="55927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860425"/>
            <a:ext cx="4402138" cy="55927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123825" y="6508750"/>
            <a:ext cx="3976688" cy="304800"/>
          </a:xfrm>
          <a:prstGeom prst="rect">
            <a:avLst/>
          </a:prstGeom>
        </p:spPr>
        <p:txBody>
          <a:bodyPr/>
          <a:lstStyle>
            <a:lvl1pPr>
              <a:defRPr/>
            </a:lvl1pPr>
          </a:lstStyle>
          <a:p>
            <a:pPr>
              <a:defRPr/>
            </a:pPr>
            <a:r>
              <a:rPr lang="en-US"/>
              <a:t>Automated Test Generation</a:t>
            </a:r>
          </a:p>
        </p:txBody>
      </p:sp>
      <p:sp>
        <p:nvSpPr>
          <p:cNvPr id="6" name="Footer Placeholder 5"/>
          <p:cNvSpPr>
            <a:spLocks noGrp="1"/>
          </p:cNvSpPr>
          <p:nvPr>
            <p:ph type="ftr" sz="quarter" idx="11"/>
          </p:nvPr>
        </p:nvSpPr>
        <p:spPr>
          <a:xfrm>
            <a:off x="4237038" y="6499225"/>
            <a:ext cx="2895600" cy="314325"/>
          </a:xfrm>
          <a:prstGeom prst="rect">
            <a:avLst/>
          </a:prstGeom>
        </p:spPr>
        <p:txBody>
          <a:bodyPr/>
          <a:lstStyle>
            <a:lvl1pPr>
              <a:defRPr/>
            </a:lvl1pPr>
          </a:lstStyle>
          <a:p>
            <a:pPr>
              <a:defRPr/>
            </a:pPr>
            <a:r>
              <a:rPr lang="en-US"/>
              <a:t>© Zakeri</a:t>
            </a:r>
          </a:p>
        </p:txBody>
      </p:sp>
      <p:sp>
        <p:nvSpPr>
          <p:cNvPr id="7" name="Slide Number Placeholder 6"/>
          <p:cNvSpPr>
            <a:spLocks noGrp="1"/>
          </p:cNvSpPr>
          <p:nvPr>
            <p:ph type="sldNum" sz="quarter" idx="12"/>
          </p:nvPr>
        </p:nvSpPr>
        <p:spPr>
          <a:xfrm>
            <a:off x="7205663" y="6489700"/>
            <a:ext cx="1905000" cy="323850"/>
          </a:xfrm>
          <a:prstGeom prst="rect">
            <a:avLst/>
          </a:prstGeom>
        </p:spPr>
        <p:txBody>
          <a:bodyPr/>
          <a:lstStyle>
            <a:lvl1pPr>
              <a:defRPr/>
            </a:lvl1pPr>
          </a:lstStyle>
          <a:p>
            <a:pPr>
              <a:defRPr/>
            </a:pPr>
            <a:fld id="{FD9079ED-A84C-489D-8652-BBA1953C1FA3}" type="slidenum">
              <a:rPr lang="en-US"/>
              <a:pPr>
                <a:defRPr/>
              </a:pPr>
              <a:t>‹#›</a:t>
            </a:fld>
            <a:endParaRPr lang="en-US"/>
          </a:p>
        </p:txBody>
      </p:sp>
    </p:spTree>
    <p:extLst>
      <p:ext uri="{BB962C8B-B14F-4D97-AF65-F5344CB8AC3E}">
        <p14:creationId xmlns:p14="http://schemas.microsoft.com/office/powerpoint/2010/main" val="3708548767"/>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46038"/>
            <a:ext cx="7772400" cy="800100"/>
          </a:xfrm>
        </p:spPr>
        <p:txBody>
          <a:bodyPr/>
          <a:lstStyle/>
          <a:p>
            <a:r>
              <a:rPr lang="en-US"/>
              <a:t>Click to edit Master title style</a:t>
            </a:r>
          </a:p>
        </p:txBody>
      </p:sp>
      <p:sp>
        <p:nvSpPr>
          <p:cNvPr id="3" name="Content Placeholder 2"/>
          <p:cNvSpPr>
            <a:spLocks noGrp="1"/>
          </p:cNvSpPr>
          <p:nvPr>
            <p:ph sz="half" idx="1"/>
          </p:nvPr>
        </p:nvSpPr>
        <p:spPr>
          <a:xfrm>
            <a:off x="93663" y="860425"/>
            <a:ext cx="4402137" cy="55927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860425"/>
            <a:ext cx="4402138" cy="27193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3732213"/>
            <a:ext cx="4402138" cy="27209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5"/>
          <p:cNvSpPr>
            <a:spLocks noGrp="1"/>
          </p:cNvSpPr>
          <p:nvPr>
            <p:ph type="dt" sz="half" idx="10"/>
          </p:nvPr>
        </p:nvSpPr>
        <p:spPr>
          <a:xfrm>
            <a:off x="123825" y="6500813"/>
            <a:ext cx="3879850" cy="304800"/>
          </a:xfrm>
          <a:prstGeom prst="rect">
            <a:avLst/>
          </a:prstGeom>
        </p:spPr>
        <p:txBody>
          <a:bodyPr/>
          <a:lstStyle>
            <a:lvl1pPr>
              <a:defRPr/>
            </a:lvl1pPr>
          </a:lstStyle>
          <a:p>
            <a:pPr>
              <a:defRPr/>
            </a:pPr>
            <a:r>
              <a:rPr lang="en-US"/>
              <a:t>Automated Test Generation</a:t>
            </a:r>
          </a:p>
        </p:txBody>
      </p:sp>
      <p:sp>
        <p:nvSpPr>
          <p:cNvPr id="7" name="Footer Placeholder 6"/>
          <p:cNvSpPr>
            <a:spLocks noGrp="1"/>
          </p:cNvSpPr>
          <p:nvPr>
            <p:ph type="ftr" sz="quarter" idx="11"/>
          </p:nvPr>
        </p:nvSpPr>
        <p:spPr>
          <a:xfrm>
            <a:off x="4230688" y="6491288"/>
            <a:ext cx="2895600" cy="314325"/>
          </a:xfrm>
          <a:prstGeom prst="rect">
            <a:avLst/>
          </a:prstGeom>
        </p:spPr>
        <p:txBody>
          <a:bodyPr/>
          <a:lstStyle>
            <a:lvl1pPr>
              <a:defRPr/>
            </a:lvl1pPr>
          </a:lstStyle>
          <a:p>
            <a:pPr>
              <a:defRPr/>
            </a:pPr>
            <a:r>
              <a:rPr lang="en-US"/>
              <a:t>© Zakeri</a:t>
            </a:r>
          </a:p>
        </p:txBody>
      </p:sp>
      <p:sp>
        <p:nvSpPr>
          <p:cNvPr id="8" name="Slide Number Placeholder 7"/>
          <p:cNvSpPr>
            <a:spLocks noGrp="1"/>
          </p:cNvSpPr>
          <p:nvPr>
            <p:ph type="sldNum" sz="quarter" idx="12"/>
          </p:nvPr>
        </p:nvSpPr>
        <p:spPr>
          <a:xfrm>
            <a:off x="7219950" y="6481763"/>
            <a:ext cx="1905000" cy="323850"/>
          </a:xfrm>
          <a:prstGeom prst="rect">
            <a:avLst/>
          </a:prstGeom>
        </p:spPr>
        <p:txBody>
          <a:bodyPr/>
          <a:lstStyle>
            <a:lvl1pPr>
              <a:defRPr/>
            </a:lvl1pPr>
          </a:lstStyle>
          <a:p>
            <a:pPr>
              <a:defRPr/>
            </a:pPr>
            <a:fld id="{9C2E5244-DC11-41C9-B8C1-BDFCA1FC4180}" type="slidenum">
              <a:rPr lang="en-US"/>
              <a:pPr>
                <a:defRPr/>
              </a:pPr>
              <a:t>‹#›</a:t>
            </a:fld>
            <a:endParaRPr lang="en-US"/>
          </a:p>
        </p:txBody>
      </p:sp>
    </p:spTree>
    <p:extLst>
      <p:ext uri="{BB962C8B-B14F-4D97-AF65-F5344CB8AC3E}">
        <p14:creationId xmlns:p14="http://schemas.microsoft.com/office/powerpoint/2010/main" val="3642026991"/>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8900" y="46038"/>
            <a:ext cx="8951913" cy="710420"/>
          </a:xfrm>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101600" y="6586040"/>
            <a:ext cx="3902075" cy="227510"/>
          </a:xfrm>
          <a:prstGeom prst="rect">
            <a:avLst/>
          </a:prstGeom>
        </p:spPr>
        <p:txBody>
          <a:bodyPr/>
          <a:lstStyle>
            <a:lvl1pPr>
              <a:defRPr/>
            </a:lvl1pPr>
          </a:lstStyle>
          <a:p>
            <a:pPr>
              <a:defRPr/>
            </a:pPr>
            <a:r>
              <a:rPr lang="en-US"/>
              <a:t>Automated Test Generation</a:t>
            </a:r>
            <a:endParaRPr lang="en-US" dirty="0"/>
          </a:p>
        </p:txBody>
      </p:sp>
      <p:sp>
        <p:nvSpPr>
          <p:cNvPr id="5" name="Footer Placeholder 4"/>
          <p:cNvSpPr>
            <a:spLocks noGrp="1"/>
          </p:cNvSpPr>
          <p:nvPr>
            <p:ph type="ftr" sz="quarter" idx="11"/>
          </p:nvPr>
        </p:nvSpPr>
        <p:spPr>
          <a:xfrm>
            <a:off x="4208463" y="6578930"/>
            <a:ext cx="2895600" cy="234620"/>
          </a:xfrm>
          <a:prstGeom prst="rect">
            <a:avLst/>
          </a:prstGeom>
        </p:spPr>
        <p:txBody>
          <a:bodyPr/>
          <a:lstStyle>
            <a:lvl1pPr>
              <a:defRPr/>
            </a:lvl1pPr>
          </a:lstStyle>
          <a:p>
            <a:pPr>
              <a:defRPr/>
            </a:pPr>
            <a:r>
              <a:rPr lang="en-US" dirty="0"/>
              <a:t>© Zakeri</a:t>
            </a:r>
          </a:p>
        </p:txBody>
      </p:sp>
      <p:sp>
        <p:nvSpPr>
          <p:cNvPr id="6" name="Slide Number Placeholder 5"/>
          <p:cNvSpPr>
            <a:spLocks noGrp="1"/>
          </p:cNvSpPr>
          <p:nvPr>
            <p:ph type="sldNum" sz="quarter" idx="12"/>
          </p:nvPr>
        </p:nvSpPr>
        <p:spPr>
          <a:xfrm>
            <a:off x="7219950" y="6571820"/>
            <a:ext cx="1905000" cy="241730"/>
          </a:xfrm>
          <a:prstGeom prst="rect">
            <a:avLst/>
          </a:prstGeom>
        </p:spPr>
        <p:txBody>
          <a:bodyPr/>
          <a:lstStyle>
            <a:lvl1pPr>
              <a:defRPr>
                <a:solidFill>
                  <a:schemeClr val="tx1">
                    <a:lumMod val="50000"/>
                  </a:schemeClr>
                </a:solidFill>
              </a:defRPr>
            </a:lvl1pPr>
          </a:lstStyle>
          <a:p>
            <a:pPr>
              <a:defRPr/>
            </a:pPr>
            <a:fld id="{62EB0AC8-263E-4BC2-8316-EF38483797F6}" type="slidenum">
              <a:rPr lang="en-US" smtClean="0"/>
              <a:pPr>
                <a:defRPr/>
              </a:pPr>
              <a:t>‹#›</a:t>
            </a:fld>
            <a:endParaRPr lang="en-US"/>
          </a:p>
        </p:txBody>
      </p:sp>
    </p:spTree>
    <p:extLst>
      <p:ext uri="{BB962C8B-B14F-4D97-AF65-F5344CB8AC3E}">
        <p14:creationId xmlns:p14="http://schemas.microsoft.com/office/powerpoint/2010/main" val="69178772"/>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p:cNvSpPr>
            <a:spLocks noGrp="1"/>
          </p:cNvSpPr>
          <p:nvPr>
            <p:ph type="dt" sz="half" idx="10"/>
          </p:nvPr>
        </p:nvSpPr>
        <p:spPr>
          <a:xfrm>
            <a:off x="101600" y="6586040"/>
            <a:ext cx="3902075" cy="227510"/>
          </a:xfrm>
          <a:prstGeom prst="rect">
            <a:avLst/>
          </a:prstGeom>
        </p:spPr>
        <p:txBody>
          <a:bodyPr/>
          <a:lstStyle>
            <a:lvl1pPr>
              <a:defRPr/>
            </a:lvl1pPr>
          </a:lstStyle>
          <a:p>
            <a:pPr>
              <a:defRPr/>
            </a:pPr>
            <a:r>
              <a:rPr lang="en-US"/>
              <a:t>Automated Test Generation</a:t>
            </a:r>
          </a:p>
        </p:txBody>
      </p:sp>
      <p:sp>
        <p:nvSpPr>
          <p:cNvPr id="5" name="Footer Placeholder 4"/>
          <p:cNvSpPr>
            <a:spLocks noGrp="1"/>
          </p:cNvSpPr>
          <p:nvPr>
            <p:ph type="ftr" sz="quarter" idx="11"/>
          </p:nvPr>
        </p:nvSpPr>
        <p:spPr>
          <a:xfrm>
            <a:off x="4208463" y="6578930"/>
            <a:ext cx="2895600" cy="234620"/>
          </a:xfrm>
          <a:prstGeom prst="rect">
            <a:avLst/>
          </a:prstGeom>
        </p:spPr>
        <p:txBody>
          <a:bodyPr/>
          <a:lstStyle>
            <a:lvl1pPr>
              <a:defRPr/>
            </a:lvl1pPr>
          </a:lstStyle>
          <a:p>
            <a:pPr>
              <a:defRPr/>
            </a:pPr>
            <a:r>
              <a:rPr lang="en-US"/>
              <a:t>© Zakeri</a:t>
            </a:r>
          </a:p>
        </p:txBody>
      </p:sp>
      <p:sp>
        <p:nvSpPr>
          <p:cNvPr id="6" name="Slide Number Placeholder 5"/>
          <p:cNvSpPr>
            <a:spLocks noGrp="1"/>
          </p:cNvSpPr>
          <p:nvPr>
            <p:ph type="sldNum" sz="quarter" idx="12"/>
          </p:nvPr>
        </p:nvSpPr>
        <p:spPr>
          <a:xfrm>
            <a:off x="7219950" y="6571820"/>
            <a:ext cx="1905000" cy="241730"/>
          </a:xfrm>
          <a:prstGeom prst="rect">
            <a:avLst/>
          </a:prstGeom>
        </p:spPr>
        <p:txBody>
          <a:bodyPr/>
          <a:lstStyle>
            <a:lvl1pPr>
              <a:defRPr/>
            </a:lvl1pPr>
          </a:lstStyle>
          <a:p>
            <a:pPr>
              <a:defRPr/>
            </a:pPr>
            <a:fld id="{B52900A7-DC3A-4248-8F88-4E7EA883AB4E}" type="slidenum">
              <a:rPr lang="en-US"/>
              <a:pPr>
                <a:defRPr/>
              </a:pPr>
              <a:t>‹#›</a:t>
            </a:fld>
            <a:endParaRPr lang="en-US"/>
          </a:p>
        </p:txBody>
      </p:sp>
    </p:spTree>
    <p:extLst>
      <p:ext uri="{BB962C8B-B14F-4D97-AF65-F5344CB8AC3E}">
        <p14:creationId xmlns:p14="http://schemas.microsoft.com/office/powerpoint/2010/main" val="2664017930"/>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93663" y="860425"/>
            <a:ext cx="4402137" cy="55927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860425"/>
            <a:ext cx="4402138" cy="55927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101600" y="6586040"/>
            <a:ext cx="3902075" cy="227510"/>
          </a:xfrm>
          <a:prstGeom prst="rect">
            <a:avLst/>
          </a:prstGeom>
        </p:spPr>
        <p:txBody>
          <a:bodyPr/>
          <a:lstStyle>
            <a:lvl1pPr>
              <a:defRPr/>
            </a:lvl1pPr>
          </a:lstStyle>
          <a:p>
            <a:pPr>
              <a:defRPr/>
            </a:pPr>
            <a:r>
              <a:rPr lang="en-US"/>
              <a:t>Automated Test Generation</a:t>
            </a:r>
          </a:p>
        </p:txBody>
      </p:sp>
      <p:sp>
        <p:nvSpPr>
          <p:cNvPr id="6" name="Footer Placeholder 5"/>
          <p:cNvSpPr>
            <a:spLocks noGrp="1"/>
          </p:cNvSpPr>
          <p:nvPr>
            <p:ph type="ftr" sz="quarter" idx="11"/>
          </p:nvPr>
        </p:nvSpPr>
        <p:spPr>
          <a:xfrm>
            <a:off x="4208463" y="6578930"/>
            <a:ext cx="2895600" cy="234620"/>
          </a:xfrm>
          <a:prstGeom prst="rect">
            <a:avLst/>
          </a:prstGeom>
        </p:spPr>
        <p:txBody>
          <a:bodyPr/>
          <a:lstStyle>
            <a:lvl1pPr>
              <a:defRPr/>
            </a:lvl1pPr>
          </a:lstStyle>
          <a:p>
            <a:pPr>
              <a:defRPr/>
            </a:pPr>
            <a:r>
              <a:rPr lang="en-US"/>
              <a:t>© Zakeri</a:t>
            </a:r>
          </a:p>
        </p:txBody>
      </p:sp>
      <p:sp>
        <p:nvSpPr>
          <p:cNvPr id="7" name="Slide Number Placeholder 6"/>
          <p:cNvSpPr>
            <a:spLocks noGrp="1"/>
          </p:cNvSpPr>
          <p:nvPr>
            <p:ph type="sldNum" sz="quarter" idx="12"/>
          </p:nvPr>
        </p:nvSpPr>
        <p:spPr>
          <a:xfrm>
            <a:off x="7219950" y="6571820"/>
            <a:ext cx="1905000" cy="241730"/>
          </a:xfrm>
          <a:prstGeom prst="rect">
            <a:avLst/>
          </a:prstGeom>
        </p:spPr>
        <p:txBody>
          <a:bodyPr/>
          <a:lstStyle>
            <a:lvl1pPr>
              <a:defRPr/>
            </a:lvl1pPr>
          </a:lstStyle>
          <a:p>
            <a:pPr>
              <a:defRPr/>
            </a:pPr>
            <a:fld id="{93AFA7F6-2645-45EE-B629-B6B09A102A0F}" type="slidenum">
              <a:rPr lang="en-US"/>
              <a:pPr>
                <a:defRPr/>
              </a:pPr>
              <a:t>‹#›</a:t>
            </a:fld>
            <a:endParaRPr lang="en-US"/>
          </a:p>
        </p:txBody>
      </p:sp>
    </p:spTree>
    <p:extLst>
      <p:ext uri="{BB962C8B-B14F-4D97-AF65-F5344CB8AC3E}">
        <p14:creationId xmlns:p14="http://schemas.microsoft.com/office/powerpoint/2010/main" val="3490465289"/>
      </p:ext>
    </p:extLst>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101600" y="6586040"/>
            <a:ext cx="3902075" cy="227510"/>
          </a:xfrm>
          <a:prstGeom prst="rect">
            <a:avLst/>
          </a:prstGeom>
        </p:spPr>
        <p:txBody>
          <a:bodyPr/>
          <a:lstStyle>
            <a:lvl1pPr>
              <a:defRPr/>
            </a:lvl1pPr>
          </a:lstStyle>
          <a:p>
            <a:pPr>
              <a:defRPr/>
            </a:pPr>
            <a:r>
              <a:rPr lang="en-US"/>
              <a:t>Automated Test Generation</a:t>
            </a:r>
          </a:p>
        </p:txBody>
      </p:sp>
      <p:sp>
        <p:nvSpPr>
          <p:cNvPr id="8" name="Footer Placeholder 7"/>
          <p:cNvSpPr>
            <a:spLocks noGrp="1"/>
          </p:cNvSpPr>
          <p:nvPr>
            <p:ph type="ftr" sz="quarter" idx="11"/>
          </p:nvPr>
        </p:nvSpPr>
        <p:spPr>
          <a:xfrm>
            <a:off x="4208463" y="6578930"/>
            <a:ext cx="2895600" cy="234620"/>
          </a:xfrm>
          <a:prstGeom prst="rect">
            <a:avLst/>
          </a:prstGeom>
        </p:spPr>
        <p:txBody>
          <a:bodyPr/>
          <a:lstStyle>
            <a:lvl1pPr>
              <a:defRPr/>
            </a:lvl1pPr>
          </a:lstStyle>
          <a:p>
            <a:pPr>
              <a:defRPr/>
            </a:pPr>
            <a:r>
              <a:rPr lang="en-US"/>
              <a:t>© Zakeri</a:t>
            </a:r>
          </a:p>
        </p:txBody>
      </p:sp>
      <p:sp>
        <p:nvSpPr>
          <p:cNvPr id="9" name="Slide Number Placeholder 8"/>
          <p:cNvSpPr>
            <a:spLocks noGrp="1"/>
          </p:cNvSpPr>
          <p:nvPr>
            <p:ph type="sldNum" sz="quarter" idx="12"/>
          </p:nvPr>
        </p:nvSpPr>
        <p:spPr>
          <a:xfrm>
            <a:off x="7219950" y="6571820"/>
            <a:ext cx="1905000" cy="241730"/>
          </a:xfrm>
          <a:prstGeom prst="rect">
            <a:avLst/>
          </a:prstGeom>
        </p:spPr>
        <p:txBody>
          <a:bodyPr/>
          <a:lstStyle>
            <a:lvl1pPr>
              <a:defRPr/>
            </a:lvl1pPr>
          </a:lstStyle>
          <a:p>
            <a:pPr>
              <a:defRPr/>
            </a:pPr>
            <a:fld id="{0F894B31-9459-46F3-B8F4-2909EBC07FC3}" type="slidenum">
              <a:rPr lang="en-US"/>
              <a:pPr>
                <a:defRPr/>
              </a:pPr>
              <a:t>‹#›</a:t>
            </a:fld>
            <a:endParaRPr lang="en-US"/>
          </a:p>
        </p:txBody>
      </p:sp>
    </p:spTree>
    <p:extLst>
      <p:ext uri="{BB962C8B-B14F-4D97-AF65-F5344CB8AC3E}">
        <p14:creationId xmlns:p14="http://schemas.microsoft.com/office/powerpoint/2010/main" val="297296394"/>
      </p:ext>
    </p:extLst>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a:xfrm>
            <a:off x="101600" y="6586040"/>
            <a:ext cx="3902075" cy="227510"/>
          </a:xfrm>
          <a:prstGeom prst="rect">
            <a:avLst/>
          </a:prstGeom>
        </p:spPr>
        <p:txBody>
          <a:bodyPr/>
          <a:lstStyle>
            <a:lvl1pPr>
              <a:defRPr/>
            </a:lvl1pPr>
          </a:lstStyle>
          <a:p>
            <a:pPr>
              <a:defRPr/>
            </a:pPr>
            <a:r>
              <a:rPr lang="en-US"/>
              <a:t>Automated Test Generation</a:t>
            </a:r>
          </a:p>
        </p:txBody>
      </p:sp>
      <p:sp>
        <p:nvSpPr>
          <p:cNvPr id="4" name="Footer Placeholder 3"/>
          <p:cNvSpPr>
            <a:spLocks noGrp="1"/>
          </p:cNvSpPr>
          <p:nvPr>
            <p:ph type="ftr" sz="quarter" idx="11"/>
          </p:nvPr>
        </p:nvSpPr>
        <p:spPr>
          <a:xfrm>
            <a:off x="4208463" y="6578930"/>
            <a:ext cx="2895600" cy="234620"/>
          </a:xfrm>
          <a:prstGeom prst="rect">
            <a:avLst/>
          </a:prstGeom>
        </p:spPr>
        <p:txBody>
          <a:bodyPr/>
          <a:lstStyle>
            <a:lvl1pPr>
              <a:defRPr/>
            </a:lvl1pPr>
          </a:lstStyle>
          <a:p>
            <a:pPr>
              <a:defRPr/>
            </a:pPr>
            <a:r>
              <a:rPr lang="en-US"/>
              <a:t>© Zakeri</a:t>
            </a:r>
          </a:p>
        </p:txBody>
      </p:sp>
      <p:sp>
        <p:nvSpPr>
          <p:cNvPr id="5" name="Slide Number Placeholder 4"/>
          <p:cNvSpPr>
            <a:spLocks noGrp="1"/>
          </p:cNvSpPr>
          <p:nvPr>
            <p:ph type="sldNum" sz="quarter" idx="12"/>
          </p:nvPr>
        </p:nvSpPr>
        <p:spPr>
          <a:xfrm>
            <a:off x="7219950" y="6571820"/>
            <a:ext cx="1905000" cy="241730"/>
          </a:xfrm>
          <a:prstGeom prst="rect">
            <a:avLst/>
          </a:prstGeom>
        </p:spPr>
        <p:txBody>
          <a:bodyPr/>
          <a:lstStyle>
            <a:lvl1pPr>
              <a:defRPr/>
            </a:lvl1pPr>
          </a:lstStyle>
          <a:p>
            <a:pPr>
              <a:defRPr/>
            </a:pPr>
            <a:fld id="{7376CF6B-98B7-407E-B371-58066DCC3AB0}" type="slidenum">
              <a:rPr lang="en-US"/>
              <a:pPr>
                <a:defRPr/>
              </a:pPr>
              <a:t>‹#›</a:t>
            </a:fld>
            <a:endParaRPr lang="en-US"/>
          </a:p>
        </p:txBody>
      </p:sp>
    </p:spTree>
    <p:extLst>
      <p:ext uri="{BB962C8B-B14F-4D97-AF65-F5344CB8AC3E}">
        <p14:creationId xmlns:p14="http://schemas.microsoft.com/office/powerpoint/2010/main" val="1573172455"/>
      </p:ext>
    </p:extLst>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101600" y="6586040"/>
            <a:ext cx="3902075" cy="227510"/>
          </a:xfrm>
          <a:prstGeom prst="rect">
            <a:avLst/>
          </a:prstGeom>
        </p:spPr>
        <p:txBody>
          <a:bodyPr/>
          <a:lstStyle>
            <a:lvl1pPr>
              <a:defRPr/>
            </a:lvl1pPr>
          </a:lstStyle>
          <a:p>
            <a:pPr>
              <a:defRPr/>
            </a:pPr>
            <a:r>
              <a:rPr lang="en-US"/>
              <a:t>Automated Test Generation</a:t>
            </a:r>
          </a:p>
        </p:txBody>
      </p:sp>
      <p:sp>
        <p:nvSpPr>
          <p:cNvPr id="3" name="Footer Placeholder 2"/>
          <p:cNvSpPr>
            <a:spLocks noGrp="1"/>
          </p:cNvSpPr>
          <p:nvPr>
            <p:ph type="ftr" sz="quarter" idx="11"/>
          </p:nvPr>
        </p:nvSpPr>
        <p:spPr>
          <a:xfrm>
            <a:off x="4208463" y="6578930"/>
            <a:ext cx="2895600" cy="234620"/>
          </a:xfrm>
          <a:prstGeom prst="rect">
            <a:avLst/>
          </a:prstGeom>
        </p:spPr>
        <p:txBody>
          <a:bodyPr/>
          <a:lstStyle>
            <a:lvl1pPr>
              <a:defRPr/>
            </a:lvl1pPr>
          </a:lstStyle>
          <a:p>
            <a:pPr>
              <a:defRPr/>
            </a:pPr>
            <a:r>
              <a:rPr lang="en-US"/>
              <a:t>© Zakeri</a:t>
            </a:r>
          </a:p>
        </p:txBody>
      </p:sp>
      <p:sp>
        <p:nvSpPr>
          <p:cNvPr id="4" name="Slide Number Placeholder 3"/>
          <p:cNvSpPr>
            <a:spLocks noGrp="1"/>
          </p:cNvSpPr>
          <p:nvPr>
            <p:ph type="sldNum" sz="quarter" idx="12"/>
          </p:nvPr>
        </p:nvSpPr>
        <p:spPr>
          <a:xfrm>
            <a:off x="7219950" y="6571820"/>
            <a:ext cx="1905000" cy="241730"/>
          </a:xfrm>
          <a:prstGeom prst="rect">
            <a:avLst/>
          </a:prstGeom>
        </p:spPr>
        <p:txBody>
          <a:bodyPr/>
          <a:lstStyle>
            <a:lvl1pPr>
              <a:defRPr/>
            </a:lvl1pPr>
          </a:lstStyle>
          <a:p>
            <a:pPr>
              <a:defRPr/>
            </a:pPr>
            <a:fld id="{92293535-583A-4C7E-B683-33983836B498}" type="slidenum">
              <a:rPr lang="en-US"/>
              <a:pPr>
                <a:defRPr/>
              </a:pPr>
              <a:t>‹#›</a:t>
            </a:fld>
            <a:endParaRPr lang="en-US"/>
          </a:p>
        </p:txBody>
      </p:sp>
    </p:spTree>
    <p:extLst>
      <p:ext uri="{BB962C8B-B14F-4D97-AF65-F5344CB8AC3E}">
        <p14:creationId xmlns:p14="http://schemas.microsoft.com/office/powerpoint/2010/main" val="295463110"/>
      </p:ext>
    </p:extLst>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101600" y="6586040"/>
            <a:ext cx="3902075" cy="227510"/>
          </a:xfrm>
          <a:prstGeom prst="rect">
            <a:avLst/>
          </a:prstGeom>
        </p:spPr>
        <p:txBody>
          <a:bodyPr/>
          <a:lstStyle>
            <a:lvl1pPr>
              <a:defRPr/>
            </a:lvl1pPr>
          </a:lstStyle>
          <a:p>
            <a:pPr>
              <a:defRPr/>
            </a:pPr>
            <a:r>
              <a:rPr lang="en-US"/>
              <a:t>Automated Test Generation</a:t>
            </a:r>
          </a:p>
        </p:txBody>
      </p:sp>
      <p:sp>
        <p:nvSpPr>
          <p:cNvPr id="6" name="Footer Placeholder 5"/>
          <p:cNvSpPr>
            <a:spLocks noGrp="1"/>
          </p:cNvSpPr>
          <p:nvPr>
            <p:ph type="ftr" sz="quarter" idx="11"/>
          </p:nvPr>
        </p:nvSpPr>
        <p:spPr>
          <a:xfrm>
            <a:off x="4208463" y="6578930"/>
            <a:ext cx="2895600" cy="234620"/>
          </a:xfrm>
          <a:prstGeom prst="rect">
            <a:avLst/>
          </a:prstGeom>
        </p:spPr>
        <p:txBody>
          <a:bodyPr/>
          <a:lstStyle>
            <a:lvl1pPr>
              <a:defRPr/>
            </a:lvl1pPr>
          </a:lstStyle>
          <a:p>
            <a:pPr>
              <a:defRPr/>
            </a:pPr>
            <a:r>
              <a:rPr lang="en-US"/>
              <a:t>© Zakeri</a:t>
            </a:r>
          </a:p>
        </p:txBody>
      </p:sp>
      <p:sp>
        <p:nvSpPr>
          <p:cNvPr id="7" name="Slide Number Placeholder 6"/>
          <p:cNvSpPr>
            <a:spLocks noGrp="1"/>
          </p:cNvSpPr>
          <p:nvPr>
            <p:ph type="sldNum" sz="quarter" idx="12"/>
          </p:nvPr>
        </p:nvSpPr>
        <p:spPr>
          <a:xfrm>
            <a:off x="7219950" y="6571820"/>
            <a:ext cx="1905000" cy="241730"/>
          </a:xfrm>
          <a:prstGeom prst="rect">
            <a:avLst/>
          </a:prstGeom>
        </p:spPr>
        <p:txBody>
          <a:bodyPr/>
          <a:lstStyle>
            <a:lvl1pPr>
              <a:defRPr/>
            </a:lvl1pPr>
          </a:lstStyle>
          <a:p>
            <a:pPr>
              <a:defRPr/>
            </a:pPr>
            <a:fld id="{66AD9EDC-03CF-482D-B14B-AB919A89F2AE}" type="slidenum">
              <a:rPr lang="en-US"/>
              <a:pPr>
                <a:defRPr/>
              </a:pPr>
              <a:t>‹#›</a:t>
            </a:fld>
            <a:endParaRPr lang="en-US"/>
          </a:p>
        </p:txBody>
      </p:sp>
    </p:spTree>
    <p:extLst>
      <p:ext uri="{BB962C8B-B14F-4D97-AF65-F5344CB8AC3E}">
        <p14:creationId xmlns:p14="http://schemas.microsoft.com/office/powerpoint/2010/main" val="3542418770"/>
      </p:ext>
    </p:extLst>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101600" y="6586040"/>
            <a:ext cx="3902075" cy="227510"/>
          </a:xfrm>
          <a:prstGeom prst="rect">
            <a:avLst/>
          </a:prstGeom>
        </p:spPr>
        <p:txBody>
          <a:bodyPr/>
          <a:lstStyle>
            <a:lvl1pPr>
              <a:defRPr/>
            </a:lvl1pPr>
          </a:lstStyle>
          <a:p>
            <a:pPr>
              <a:defRPr/>
            </a:pPr>
            <a:r>
              <a:rPr lang="en-US"/>
              <a:t>Automated Test Generation</a:t>
            </a:r>
          </a:p>
        </p:txBody>
      </p:sp>
      <p:sp>
        <p:nvSpPr>
          <p:cNvPr id="6" name="Footer Placeholder 5"/>
          <p:cNvSpPr>
            <a:spLocks noGrp="1"/>
          </p:cNvSpPr>
          <p:nvPr>
            <p:ph type="ftr" sz="quarter" idx="11"/>
          </p:nvPr>
        </p:nvSpPr>
        <p:spPr>
          <a:xfrm>
            <a:off x="4208463" y="6578930"/>
            <a:ext cx="2895600" cy="234620"/>
          </a:xfrm>
          <a:prstGeom prst="rect">
            <a:avLst/>
          </a:prstGeom>
        </p:spPr>
        <p:txBody>
          <a:bodyPr/>
          <a:lstStyle>
            <a:lvl1pPr>
              <a:defRPr/>
            </a:lvl1pPr>
          </a:lstStyle>
          <a:p>
            <a:pPr>
              <a:defRPr/>
            </a:pPr>
            <a:r>
              <a:rPr lang="en-US"/>
              <a:t>© Zakeri</a:t>
            </a:r>
          </a:p>
        </p:txBody>
      </p:sp>
      <p:sp>
        <p:nvSpPr>
          <p:cNvPr id="7" name="Slide Number Placeholder 6"/>
          <p:cNvSpPr>
            <a:spLocks noGrp="1"/>
          </p:cNvSpPr>
          <p:nvPr>
            <p:ph type="sldNum" sz="quarter" idx="12"/>
          </p:nvPr>
        </p:nvSpPr>
        <p:spPr>
          <a:xfrm>
            <a:off x="7219950" y="6571820"/>
            <a:ext cx="1905000" cy="241730"/>
          </a:xfrm>
          <a:prstGeom prst="rect">
            <a:avLst/>
          </a:prstGeom>
        </p:spPr>
        <p:txBody>
          <a:bodyPr/>
          <a:lstStyle>
            <a:lvl1pPr>
              <a:defRPr/>
            </a:lvl1pPr>
          </a:lstStyle>
          <a:p>
            <a:pPr>
              <a:defRPr/>
            </a:pPr>
            <a:fld id="{2393A9B8-912F-4593-B920-3E7C524AAB9A}" type="slidenum">
              <a:rPr lang="en-US"/>
              <a:pPr>
                <a:defRPr/>
              </a:pPr>
              <a:t>‹#›</a:t>
            </a:fld>
            <a:endParaRPr lang="en-US"/>
          </a:p>
        </p:txBody>
      </p:sp>
    </p:spTree>
    <p:extLst>
      <p:ext uri="{BB962C8B-B14F-4D97-AF65-F5344CB8AC3E}">
        <p14:creationId xmlns:p14="http://schemas.microsoft.com/office/powerpoint/2010/main" val="171732455"/>
      </p:ext>
    </p:extLst>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dt" sz="half" idx="2"/>
          </p:nvPr>
        </p:nvSpPr>
        <p:spPr bwMode="auto">
          <a:xfrm>
            <a:off x="101600" y="6586040"/>
            <a:ext cx="3902075" cy="227510"/>
          </a:xfrm>
          <a:prstGeom prst="rect">
            <a:avLst/>
          </a:prstGeom>
          <a:noFill/>
          <a:ln w="9525">
            <a:noFill/>
            <a:miter lim="800000"/>
            <a:headEnd/>
            <a:tailEnd/>
          </a:ln>
          <a:effectLst/>
        </p:spPr>
        <p:txBody>
          <a:bodyPr vert="horz" wrap="none" lIns="92075" tIns="46038" rIns="92075" bIns="46038" numCol="1" anchor="b" anchorCtr="0" compatLnSpc="1">
            <a:prstTxWarp prst="textNoShape">
              <a:avLst/>
            </a:prstTxWarp>
          </a:bodyPr>
          <a:lstStyle>
            <a:lvl1pPr>
              <a:defRPr sz="900" b="0">
                <a:solidFill>
                  <a:schemeClr val="bg1">
                    <a:lumMod val="50000"/>
                  </a:schemeClr>
                </a:solidFill>
                <a:latin typeface="Arial" pitchFamily="34" charset="0"/>
                <a:cs typeface="Arial" pitchFamily="34" charset="0"/>
              </a:defRPr>
            </a:lvl1pPr>
          </a:lstStyle>
          <a:p>
            <a:pPr>
              <a:defRPr/>
            </a:pPr>
            <a:r>
              <a:rPr lang="en-US"/>
              <a:t>Automated Test Generation</a:t>
            </a:r>
            <a:endParaRPr lang="en-US" dirty="0"/>
          </a:p>
        </p:txBody>
      </p:sp>
      <p:sp>
        <p:nvSpPr>
          <p:cNvPr id="1027" name="Rectangle 3"/>
          <p:cNvSpPr>
            <a:spLocks noGrp="1" noChangeArrowheads="1"/>
          </p:cNvSpPr>
          <p:nvPr>
            <p:ph type="ftr" sz="quarter" idx="3"/>
          </p:nvPr>
        </p:nvSpPr>
        <p:spPr bwMode="auto">
          <a:xfrm>
            <a:off x="4208463" y="6578930"/>
            <a:ext cx="2895600" cy="234620"/>
          </a:xfrm>
          <a:prstGeom prst="rect">
            <a:avLst/>
          </a:prstGeom>
          <a:noFill/>
          <a:ln w="9525">
            <a:noFill/>
            <a:miter lim="800000"/>
            <a:headEnd/>
            <a:tailEnd/>
          </a:ln>
          <a:effectLst/>
        </p:spPr>
        <p:txBody>
          <a:bodyPr vert="horz" wrap="none" lIns="92075" tIns="46038" rIns="92075" bIns="46038" numCol="1" anchor="b" anchorCtr="0" compatLnSpc="1">
            <a:prstTxWarp prst="textNoShape">
              <a:avLst/>
            </a:prstTxWarp>
          </a:bodyPr>
          <a:lstStyle>
            <a:lvl1pPr algn="ctr">
              <a:defRPr sz="900" b="0">
                <a:solidFill>
                  <a:schemeClr val="bg1">
                    <a:lumMod val="50000"/>
                  </a:schemeClr>
                </a:solidFill>
                <a:latin typeface="Arial" pitchFamily="34" charset="0"/>
                <a:cs typeface="Arial" pitchFamily="34" charset="0"/>
              </a:defRPr>
            </a:lvl1pPr>
          </a:lstStyle>
          <a:p>
            <a:pPr>
              <a:defRPr/>
            </a:pPr>
            <a:r>
              <a:rPr lang="en-US" dirty="0"/>
              <a:t>© Zakeri</a:t>
            </a:r>
          </a:p>
        </p:txBody>
      </p:sp>
      <p:sp>
        <p:nvSpPr>
          <p:cNvPr id="1028" name="Rectangle 4"/>
          <p:cNvSpPr>
            <a:spLocks noGrp="1" noChangeArrowheads="1"/>
          </p:cNvSpPr>
          <p:nvPr>
            <p:ph type="sldNum" sz="quarter" idx="4"/>
          </p:nvPr>
        </p:nvSpPr>
        <p:spPr bwMode="auto">
          <a:xfrm>
            <a:off x="7219950" y="6571820"/>
            <a:ext cx="1905000" cy="241730"/>
          </a:xfrm>
          <a:prstGeom prst="rect">
            <a:avLst/>
          </a:prstGeom>
          <a:noFill/>
          <a:ln w="9525">
            <a:noFill/>
            <a:miter lim="800000"/>
            <a:headEnd/>
            <a:tailEnd/>
          </a:ln>
          <a:effectLst/>
        </p:spPr>
        <p:txBody>
          <a:bodyPr vert="horz" wrap="none" lIns="92075" tIns="46038" rIns="92075" bIns="46038" numCol="1" anchor="b" anchorCtr="0" compatLnSpc="1">
            <a:prstTxWarp prst="textNoShape">
              <a:avLst/>
            </a:prstTxWarp>
          </a:bodyPr>
          <a:lstStyle>
            <a:lvl1pPr algn="r">
              <a:defRPr sz="1400" b="0">
                <a:solidFill>
                  <a:schemeClr val="tx1"/>
                </a:solidFill>
                <a:latin typeface="Arial" pitchFamily="34" charset="0"/>
                <a:cs typeface="Arial" pitchFamily="34" charset="0"/>
              </a:defRPr>
            </a:lvl1pPr>
          </a:lstStyle>
          <a:p>
            <a:pPr>
              <a:defRPr/>
            </a:pPr>
            <a:fld id="{EE3C558B-0F1F-4E78-AAAB-3F1AFC5A16F4}" type="slidenum">
              <a:rPr lang="en-US" smtClean="0"/>
              <a:pPr>
                <a:defRPr/>
              </a:pPr>
              <a:t>‹#›</a:t>
            </a:fld>
            <a:endParaRPr lang="en-US"/>
          </a:p>
        </p:txBody>
      </p:sp>
      <p:sp>
        <p:nvSpPr>
          <p:cNvPr id="1029" name="Rectangle 5"/>
          <p:cNvSpPr>
            <a:spLocks noGrp="1" noChangeArrowheads="1"/>
          </p:cNvSpPr>
          <p:nvPr>
            <p:ph type="title"/>
          </p:nvPr>
        </p:nvSpPr>
        <p:spPr bwMode="auto">
          <a:xfrm>
            <a:off x="88900" y="46038"/>
            <a:ext cx="8951913" cy="80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lvl="0"/>
            <a:r>
              <a:rPr lang="en-US" altLang="en-US" dirty="0"/>
              <a:t>Click to edit Master title style</a:t>
            </a:r>
          </a:p>
        </p:txBody>
      </p:sp>
      <p:sp>
        <p:nvSpPr>
          <p:cNvPr id="1030" name="Rectangle 6"/>
          <p:cNvSpPr>
            <a:spLocks noGrp="1" noChangeArrowheads="1"/>
          </p:cNvSpPr>
          <p:nvPr>
            <p:ph type="body" idx="1"/>
          </p:nvPr>
        </p:nvSpPr>
        <p:spPr bwMode="auto">
          <a:xfrm>
            <a:off x="93663" y="860425"/>
            <a:ext cx="8956675" cy="56828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n-US" altLang="en-US" dirty="0"/>
              <a:t>Click to edit Master text styles</a:t>
            </a:r>
          </a:p>
          <a:p>
            <a:pPr lvl="1"/>
            <a:r>
              <a:rPr lang="en-US" altLang="en-US" dirty="0"/>
              <a:t>Second level </a:t>
            </a:r>
          </a:p>
          <a:p>
            <a:pPr lvl="2"/>
            <a:r>
              <a:rPr lang="en-US" altLang="en-US" dirty="0"/>
              <a:t>Third level</a:t>
            </a:r>
          </a:p>
          <a:p>
            <a:pPr lvl="3"/>
            <a:r>
              <a:rPr lang="en-US" altLang="en-US" dirty="0"/>
              <a:t>Fourth level </a:t>
            </a:r>
          </a:p>
          <a:p>
            <a:pPr lvl="4"/>
            <a:r>
              <a:rPr lang="en-US" altLang="en-US" dirty="0"/>
              <a:t>Fifth level </a:t>
            </a:r>
          </a:p>
        </p:txBody>
      </p:sp>
      <p:sp>
        <p:nvSpPr>
          <p:cNvPr id="1031" name="Rectangle 7"/>
          <p:cNvSpPr>
            <a:spLocks noChangeArrowheads="1"/>
          </p:cNvSpPr>
          <p:nvPr/>
        </p:nvSpPr>
        <p:spPr bwMode="auto">
          <a:xfrm>
            <a:off x="6350" y="6350"/>
            <a:ext cx="9118600" cy="68326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000" b="1">
                <a:solidFill>
                  <a:srgbClr val="FAFD00"/>
                </a:solidFill>
                <a:latin typeface="Times New Roman" pitchFamily="18" charset="0"/>
              </a:defRPr>
            </a:lvl1pPr>
            <a:lvl2pPr marL="742950" indent="-285750">
              <a:defRPr sz="2000" b="1">
                <a:solidFill>
                  <a:srgbClr val="FAFD00"/>
                </a:solidFill>
                <a:latin typeface="Times New Roman" pitchFamily="18" charset="0"/>
              </a:defRPr>
            </a:lvl2pPr>
            <a:lvl3pPr marL="1143000" indent="-228600">
              <a:defRPr sz="2000" b="1">
                <a:solidFill>
                  <a:srgbClr val="FAFD00"/>
                </a:solidFill>
                <a:latin typeface="Times New Roman" pitchFamily="18" charset="0"/>
              </a:defRPr>
            </a:lvl3pPr>
            <a:lvl4pPr marL="1600200" indent="-228600">
              <a:defRPr sz="2000" b="1">
                <a:solidFill>
                  <a:srgbClr val="FAFD00"/>
                </a:solidFill>
                <a:latin typeface="Times New Roman" pitchFamily="18" charset="0"/>
              </a:defRPr>
            </a:lvl4pPr>
            <a:lvl5pPr marL="2057400" indent="-228600">
              <a:defRPr sz="2000" b="1">
                <a:solidFill>
                  <a:srgbClr val="FAFD00"/>
                </a:solidFill>
                <a:latin typeface="Times New Roman" pitchFamily="18" charset="0"/>
              </a:defRPr>
            </a:lvl5pPr>
            <a:lvl6pPr marL="2514600" indent="-228600" eaLnBrk="0" fontAlgn="base" hangingPunct="0">
              <a:spcBef>
                <a:spcPct val="0"/>
              </a:spcBef>
              <a:spcAft>
                <a:spcPct val="0"/>
              </a:spcAft>
              <a:defRPr sz="2000" b="1">
                <a:solidFill>
                  <a:srgbClr val="FAFD00"/>
                </a:solidFill>
                <a:latin typeface="Times New Roman" pitchFamily="18" charset="0"/>
              </a:defRPr>
            </a:lvl6pPr>
            <a:lvl7pPr marL="2971800" indent="-228600" eaLnBrk="0" fontAlgn="base" hangingPunct="0">
              <a:spcBef>
                <a:spcPct val="0"/>
              </a:spcBef>
              <a:spcAft>
                <a:spcPct val="0"/>
              </a:spcAft>
              <a:defRPr sz="2000" b="1">
                <a:solidFill>
                  <a:srgbClr val="FAFD00"/>
                </a:solidFill>
                <a:latin typeface="Times New Roman" pitchFamily="18" charset="0"/>
              </a:defRPr>
            </a:lvl7pPr>
            <a:lvl8pPr marL="3429000" indent="-228600" eaLnBrk="0" fontAlgn="base" hangingPunct="0">
              <a:spcBef>
                <a:spcPct val="0"/>
              </a:spcBef>
              <a:spcAft>
                <a:spcPct val="0"/>
              </a:spcAft>
              <a:defRPr sz="2000" b="1">
                <a:solidFill>
                  <a:srgbClr val="FAFD00"/>
                </a:solidFill>
                <a:latin typeface="Times New Roman" pitchFamily="18" charset="0"/>
              </a:defRPr>
            </a:lvl8pPr>
            <a:lvl9pPr marL="3886200" indent="-228600" eaLnBrk="0" fontAlgn="base" hangingPunct="0">
              <a:spcBef>
                <a:spcPct val="0"/>
              </a:spcBef>
              <a:spcAft>
                <a:spcPct val="0"/>
              </a:spcAft>
              <a:defRPr sz="2000" b="1">
                <a:solidFill>
                  <a:srgbClr val="FAFD00"/>
                </a:solidFill>
                <a:latin typeface="Times New Roman" pitchFamily="18" charset="0"/>
              </a:defRPr>
            </a:lvl9pPr>
          </a:lstStyle>
          <a:p>
            <a:endParaRPr lang="en-US" altLang="en-US">
              <a:solidFill>
                <a:schemeClr val="bg1">
                  <a:lumMod val="50000"/>
                </a:schemeClr>
              </a:solidFill>
            </a:endParaRPr>
          </a:p>
        </p:txBody>
      </p:sp>
      <p:sp>
        <p:nvSpPr>
          <p:cNvPr id="8" name="Line 10"/>
          <p:cNvSpPr>
            <a:spLocks noChangeShapeType="1"/>
          </p:cNvSpPr>
          <p:nvPr userDrawn="1"/>
        </p:nvSpPr>
        <p:spPr bwMode="auto">
          <a:xfrm>
            <a:off x="-1" y="729143"/>
            <a:ext cx="9118833" cy="0"/>
          </a:xfrm>
          <a:prstGeom prst="line">
            <a:avLst/>
          </a:prstGeom>
          <a:noFill/>
          <a:ln w="57150">
            <a:solidFill>
              <a:srgbClr val="009900"/>
            </a:solidFill>
            <a:round/>
            <a:headEnd/>
            <a:tailEnd/>
          </a:ln>
          <a:effectLst/>
        </p:spPr>
        <p:txBody>
          <a:bodyPr/>
          <a:lstStyle/>
          <a:p>
            <a:pPr>
              <a:defRPr/>
            </a:pPr>
            <a:endParaRPr lang="en-US"/>
          </a:p>
        </p:txBody>
      </p:sp>
    </p:spTree>
  </p:cSld>
  <p:clrMap bg1="lt1" tx1="dk1" bg2="lt2" tx2="dk2" accent1="accent1" accent2="accent2" accent3="accent3" accent4="accent4" accent5="accent5" accent6="accent6" hlink="hlink" folHlink="folHlink"/>
  <p:sldLayoutIdLst>
    <p:sldLayoutId id="2147483883" r:id="rId1"/>
    <p:sldLayoutId id="2147483884" r:id="rId2"/>
    <p:sldLayoutId id="2147483885" r:id="rId3"/>
    <p:sldLayoutId id="2147483886" r:id="rId4"/>
    <p:sldLayoutId id="2147483887" r:id="rId5"/>
    <p:sldLayoutId id="2147483888" r:id="rId6"/>
    <p:sldLayoutId id="2147483889" r:id="rId7"/>
    <p:sldLayoutId id="2147483890" r:id="rId8"/>
    <p:sldLayoutId id="2147483891" r:id="rId9"/>
    <p:sldLayoutId id="2147483892" r:id="rId10"/>
    <p:sldLayoutId id="2147483893" r:id="rId11"/>
    <p:sldLayoutId id="2147483894" r:id="rId12"/>
    <p:sldLayoutId id="2147483895" r:id="rId13"/>
  </p:sldLayoutIdLst>
  <p:transition spd="med"/>
  <p:hf hdr="0"/>
  <p:txStyles>
    <p:titleStyle>
      <a:lvl1pPr algn="ctr" rtl="0" eaLnBrk="0" fontAlgn="base" hangingPunct="0">
        <a:lnSpc>
          <a:spcPct val="90000"/>
        </a:lnSpc>
        <a:spcBef>
          <a:spcPct val="0"/>
        </a:spcBef>
        <a:spcAft>
          <a:spcPct val="0"/>
        </a:spcAft>
        <a:defRPr sz="3600" b="1">
          <a:solidFill>
            <a:schemeClr val="tx2"/>
          </a:solidFill>
          <a:effectLst/>
          <a:latin typeface="Verdana" panose="020B0604030504040204" pitchFamily="34" charset="0"/>
          <a:ea typeface="Verdana" panose="020B0604030504040204" pitchFamily="34" charset="0"/>
          <a:cs typeface="Verdana" panose="020B0604030504040204" pitchFamily="34" charset="0"/>
        </a:defRPr>
      </a:lvl1pPr>
      <a:lvl2pPr algn="ctr" rtl="0" eaLnBrk="0" fontAlgn="base" hangingPunct="0">
        <a:lnSpc>
          <a:spcPct val="90000"/>
        </a:lnSpc>
        <a:spcBef>
          <a:spcPct val="0"/>
        </a:spcBef>
        <a:spcAft>
          <a:spcPct val="0"/>
        </a:spcAft>
        <a:defRPr sz="3600" b="1">
          <a:solidFill>
            <a:schemeClr val="tx2"/>
          </a:solidFill>
          <a:latin typeface="Times New Roman" pitchFamily="18" charset="0"/>
        </a:defRPr>
      </a:lvl2pPr>
      <a:lvl3pPr algn="ctr" rtl="0" eaLnBrk="0" fontAlgn="base" hangingPunct="0">
        <a:lnSpc>
          <a:spcPct val="90000"/>
        </a:lnSpc>
        <a:spcBef>
          <a:spcPct val="0"/>
        </a:spcBef>
        <a:spcAft>
          <a:spcPct val="0"/>
        </a:spcAft>
        <a:defRPr sz="3600" b="1">
          <a:solidFill>
            <a:schemeClr val="tx2"/>
          </a:solidFill>
          <a:latin typeface="Times New Roman" pitchFamily="18" charset="0"/>
        </a:defRPr>
      </a:lvl3pPr>
      <a:lvl4pPr algn="ctr" rtl="0" eaLnBrk="0" fontAlgn="base" hangingPunct="0">
        <a:lnSpc>
          <a:spcPct val="90000"/>
        </a:lnSpc>
        <a:spcBef>
          <a:spcPct val="0"/>
        </a:spcBef>
        <a:spcAft>
          <a:spcPct val="0"/>
        </a:spcAft>
        <a:defRPr sz="3600" b="1">
          <a:solidFill>
            <a:schemeClr val="tx2"/>
          </a:solidFill>
          <a:latin typeface="Times New Roman" pitchFamily="18" charset="0"/>
        </a:defRPr>
      </a:lvl4pPr>
      <a:lvl5pPr algn="ctr" rtl="0" eaLnBrk="0" fontAlgn="base" hangingPunct="0">
        <a:lnSpc>
          <a:spcPct val="90000"/>
        </a:lnSpc>
        <a:spcBef>
          <a:spcPct val="0"/>
        </a:spcBef>
        <a:spcAft>
          <a:spcPct val="0"/>
        </a:spcAft>
        <a:defRPr sz="3600" b="1">
          <a:solidFill>
            <a:schemeClr val="tx2"/>
          </a:solidFill>
          <a:latin typeface="Times New Roman" pitchFamily="18" charset="0"/>
        </a:defRPr>
      </a:lvl5pPr>
      <a:lvl6pPr marL="457200" algn="ctr" rtl="0" eaLnBrk="0" fontAlgn="base" hangingPunct="0">
        <a:lnSpc>
          <a:spcPct val="90000"/>
        </a:lnSpc>
        <a:spcBef>
          <a:spcPct val="0"/>
        </a:spcBef>
        <a:spcAft>
          <a:spcPct val="0"/>
        </a:spcAft>
        <a:defRPr sz="3600" b="1">
          <a:solidFill>
            <a:schemeClr val="tx2"/>
          </a:solidFill>
          <a:latin typeface="Times New Roman" pitchFamily="18" charset="0"/>
        </a:defRPr>
      </a:lvl6pPr>
      <a:lvl7pPr marL="914400" algn="ctr" rtl="0" eaLnBrk="0" fontAlgn="base" hangingPunct="0">
        <a:lnSpc>
          <a:spcPct val="90000"/>
        </a:lnSpc>
        <a:spcBef>
          <a:spcPct val="0"/>
        </a:spcBef>
        <a:spcAft>
          <a:spcPct val="0"/>
        </a:spcAft>
        <a:defRPr sz="3600" b="1">
          <a:solidFill>
            <a:schemeClr val="tx2"/>
          </a:solidFill>
          <a:latin typeface="Times New Roman" pitchFamily="18" charset="0"/>
        </a:defRPr>
      </a:lvl7pPr>
      <a:lvl8pPr marL="1371600" algn="ctr" rtl="0" eaLnBrk="0" fontAlgn="base" hangingPunct="0">
        <a:lnSpc>
          <a:spcPct val="90000"/>
        </a:lnSpc>
        <a:spcBef>
          <a:spcPct val="0"/>
        </a:spcBef>
        <a:spcAft>
          <a:spcPct val="0"/>
        </a:spcAft>
        <a:defRPr sz="3600" b="1">
          <a:solidFill>
            <a:schemeClr val="tx2"/>
          </a:solidFill>
          <a:latin typeface="Times New Roman" pitchFamily="18" charset="0"/>
        </a:defRPr>
      </a:lvl8pPr>
      <a:lvl9pPr marL="1828800" algn="ctr" rtl="0" eaLnBrk="0" fontAlgn="base" hangingPunct="0">
        <a:lnSpc>
          <a:spcPct val="90000"/>
        </a:lnSpc>
        <a:spcBef>
          <a:spcPct val="0"/>
        </a:spcBef>
        <a:spcAft>
          <a:spcPct val="0"/>
        </a:spcAft>
        <a:defRPr sz="3600" b="1">
          <a:solidFill>
            <a:schemeClr val="tx2"/>
          </a:solidFill>
          <a:latin typeface="Times New Roman" pitchFamily="18" charset="0"/>
        </a:defRPr>
      </a:lvl9pPr>
    </p:titleStyle>
    <p:bodyStyle>
      <a:lvl1pPr marL="285750" indent="-285750" algn="l" rtl="0" eaLnBrk="0" fontAlgn="base" hangingPunct="0">
        <a:lnSpc>
          <a:spcPct val="90000"/>
        </a:lnSpc>
        <a:spcBef>
          <a:spcPct val="30000"/>
        </a:spcBef>
        <a:spcAft>
          <a:spcPct val="0"/>
        </a:spcAft>
        <a:buSzPct val="85000"/>
        <a:buChar char="•"/>
        <a:defRPr sz="2800" b="0">
          <a:solidFill>
            <a:schemeClr val="tx1"/>
          </a:solidFill>
          <a:latin typeface="Gill Sans MT" panose="020B0502020104020203" pitchFamily="34" charset="0"/>
          <a:ea typeface="+mn-ea"/>
          <a:cs typeface="+mn-cs"/>
        </a:defRPr>
      </a:lvl1pPr>
      <a:lvl2pPr marL="685800" indent="-228600" algn="l" rtl="0" eaLnBrk="0" fontAlgn="base" hangingPunct="0">
        <a:lnSpc>
          <a:spcPct val="90000"/>
        </a:lnSpc>
        <a:spcBef>
          <a:spcPct val="30000"/>
        </a:spcBef>
        <a:spcAft>
          <a:spcPct val="0"/>
        </a:spcAft>
        <a:buSzPct val="100000"/>
        <a:buChar char="–"/>
        <a:defRPr sz="2400" b="0">
          <a:solidFill>
            <a:schemeClr val="tx1"/>
          </a:solidFill>
          <a:latin typeface="Gill Sans MT" panose="020B0502020104020203" pitchFamily="34" charset="0"/>
        </a:defRPr>
      </a:lvl2pPr>
      <a:lvl3pPr marL="1143000" indent="-228600" algn="l" rtl="0" eaLnBrk="0" fontAlgn="base" hangingPunct="0">
        <a:lnSpc>
          <a:spcPct val="90000"/>
        </a:lnSpc>
        <a:spcBef>
          <a:spcPct val="30000"/>
        </a:spcBef>
        <a:spcAft>
          <a:spcPct val="0"/>
        </a:spcAft>
        <a:buSzPct val="100000"/>
        <a:buChar char="•"/>
        <a:defRPr sz="2000" b="0">
          <a:solidFill>
            <a:schemeClr val="tx1"/>
          </a:solidFill>
          <a:latin typeface="Gill Sans MT" panose="020B0502020104020203" pitchFamily="34" charset="0"/>
        </a:defRPr>
      </a:lvl3pPr>
      <a:lvl4pPr marL="1543050" indent="-171450" algn="l" rtl="0" eaLnBrk="0" fontAlgn="base" hangingPunct="0">
        <a:lnSpc>
          <a:spcPct val="90000"/>
        </a:lnSpc>
        <a:spcBef>
          <a:spcPct val="30000"/>
        </a:spcBef>
        <a:spcAft>
          <a:spcPct val="0"/>
        </a:spcAft>
        <a:buSzPct val="100000"/>
        <a:buChar char="–"/>
        <a:defRPr sz="2000" b="0">
          <a:solidFill>
            <a:schemeClr val="tx1"/>
          </a:solidFill>
          <a:latin typeface="Gill Sans MT" panose="020B0502020104020203" pitchFamily="34" charset="0"/>
        </a:defRPr>
      </a:lvl4pPr>
      <a:lvl5pPr marL="2000250" indent="-171450" algn="l" rtl="0" eaLnBrk="0" fontAlgn="base" hangingPunct="0">
        <a:lnSpc>
          <a:spcPct val="90000"/>
        </a:lnSpc>
        <a:spcBef>
          <a:spcPct val="30000"/>
        </a:spcBef>
        <a:spcAft>
          <a:spcPct val="0"/>
        </a:spcAft>
        <a:buSzPct val="100000"/>
        <a:buFont typeface="Wingdings" pitchFamily="2" charset="2"/>
        <a:buChar char="Ø"/>
        <a:defRPr sz="2000" b="0">
          <a:solidFill>
            <a:schemeClr val="tx1"/>
          </a:solidFill>
          <a:latin typeface="Gill Sans MT" panose="020B0502020104020203" pitchFamily="34" charset="0"/>
        </a:defRPr>
      </a:lvl5pPr>
      <a:lvl6pPr marL="2457450" indent="-171450" algn="l" rtl="0" eaLnBrk="0" fontAlgn="base" hangingPunct="0">
        <a:lnSpc>
          <a:spcPct val="90000"/>
        </a:lnSpc>
        <a:spcBef>
          <a:spcPct val="30000"/>
        </a:spcBef>
        <a:spcAft>
          <a:spcPct val="0"/>
        </a:spcAft>
        <a:buSzPct val="100000"/>
        <a:buFont typeface="Wingdings" pitchFamily="2" charset="2"/>
        <a:buChar char="Ø"/>
        <a:defRPr b="1">
          <a:solidFill>
            <a:schemeClr val="tx1"/>
          </a:solidFill>
          <a:latin typeface="+mn-lt"/>
        </a:defRPr>
      </a:lvl6pPr>
      <a:lvl7pPr marL="2914650" indent="-171450" algn="l" rtl="0" eaLnBrk="0" fontAlgn="base" hangingPunct="0">
        <a:lnSpc>
          <a:spcPct val="90000"/>
        </a:lnSpc>
        <a:spcBef>
          <a:spcPct val="30000"/>
        </a:spcBef>
        <a:spcAft>
          <a:spcPct val="0"/>
        </a:spcAft>
        <a:buSzPct val="100000"/>
        <a:buFont typeface="Wingdings" pitchFamily="2" charset="2"/>
        <a:buChar char="Ø"/>
        <a:defRPr b="1">
          <a:solidFill>
            <a:schemeClr val="tx1"/>
          </a:solidFill>
          <a:latin typeface="+mn-lt"/>
        </a:defRPr>
      </a:lvl7pPr>
      <a:lvl8pPr marL="3371850" indent="-171450" algn="l" rtl="0" eaLnBrk="0" fontAlgn="base" hangingPunct="0">
        <a:lnSpc>
          <a:spcPct val="90000"/>
        </a:lnSpc>
        <a:spcBef>
          <a:spcPct val="30000"/>
        </a:spcBef>
        <a:spcAft>
          <a:spcPct val="0"/>
        </a:spcAft>
        <a:buSzPct val="100000"/>
        <a:buFont typeface="Wingdings" pitchFamily="2" charset="2"/>
        <a:buChar char="Ø"/>
        <a:defRPr b="1">
          <a:solidFill>
            <a:schemeClr val="tx1"/>
          </a:solidFill>
          <a:latin typeface="+mn-lt"/>
        </a:defRPr>
      </a:lvl8pPr>
      <a:lvl9pPr marL="3829050" indent="-171450" algn="l" rtl="0" eaLnBrk="0" fontAlgn="base" hangingPunct="0">
        <a:lnSpc>
          <a:spcPct val="90000"/>
        </a:lnSpc>
        <a:spcBef>
          <a:spcPct val="30000"/>
        </a:spcBef>
        <a:spcAft>
          <a:spcPct val="0"/>
        </a:spcAft>
        <a:buSzPct val="100000"/>
        <a:buFont typeface="Wingdings" pitchFamily="2" charset="2"/>
        <a:buChar char="Ø"/>
        <a:defRPr b="1">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slide" Target="slide81.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slide" Target="slide109.xml"/><Relationship Id="rId2" Type="http://schemas.openxmlformats.org/officeDocument/2006/relationships/slide" Target="slide86.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hyperlink" Target="https://homes.cs.washington.edu/~mernst/pubs/maintainable-tests-ase2011-abstract.html"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hyperlink" Target="https://randoop.github.io/randoop/manual/index.html#option:testclass"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s://randoop.github.io/randoop/manual/index.html#regression_tests" TargetMode="External"/><Relationship Id="rId2" Type="http://schemas.openxmlformats.org/officeDocument/2006/relationships/hyperlink" Target="https://randoop.github.io/randoop/manual/index.html#error_revealing_tests"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hyperlink" Target="https://github.com/randoop/randoop" TargetMode="Externa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hyperlink" Target="https://github.com/swtv-kaist/CROWN" TargetMode="Externa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4"/>
          <p:cNvSpPr>
            <a:spLocks noGrp="1" noChangeArrowheads="1"/>
          </p:cNvSpPr>
          <p:nvPr>
            <p:ph type="ctrTitle"/>
          </p:nvPr>
        </p:nvSpPr>
        <p:spPr>
          <a:xfrm>
            <a:off x="224287" y="-1"/>
            <a:ext cx="8695425" cy="2598821"/>
          </a:xfrm>
        </p:spPr>
        <p:txBody>
          <a:bodyPr/>
          <a:lstStyle/>
          <a:p>
            <a:r>
              <a:rPr lang="en-US" altLang="en-US" b="0" dirty="0">
                <a:effectLst/>
              </a:rPr>
              <a:t>Introduction to Software Testing</a:t>
            </a:r>
            <a:br>
              <a:rPr lang="en-US" altLang="en-US" b="0" dirty="0">
                <a:effectLst/>
              </a:rPr>
            </a:br>
            <a:br>
              <a:rPr lang="en-US" altLang="en-US" b="0" dirty="0">
                <a:effectLst/>
              </a:rPr>
            </a:br>
            <a:r>
              <a:rPr lang="en-US" altLang="en-US" sz="2400" b="0" dirty="0"/>
              <a:t>Lecture 10</a:t>
            </a:r>
            <a:br>
              <a:rPr lang="en-US" altLang="en-US" sz="2400" b="0" dirty="0"/>
            </a:br>
            <a:br>
              <a:rPr lang="en-US" altLang="en-US" b="0" dirty="0">
                <a:effectLst/>
              </a:rPr>
            </a:br>
            <a:r>
              <a:rPr lang="en-US" altLang="en-US" b="0" dirty="0">
                <a:solidFill>
                  <a:srgbClr val="7030A0"/>
                </a:solidFill>
              </a:rPr>
              <a:t> </a:t>
            </a:r>
            <a:r>
              <a:rPr lang="en-US" altLang="en-US" dirty="0">
                <a:solidFill>
                  <a:srgbClr val="990099"/>
                </a:solidFill>
              </a:rPr>
              <a:t>Automated Test Generation</a:t>
            </a:r>
            <a:endParaRPr lang="en-US" altLang="en-US" dirty="0">
              <a:solidFill>
                <a:srgbClr val="990099"/>
              </a:solidFill>
              <a:effectLst/>
            </a:endParaRPr>
          </a:p>
        </p:txBody>
      </p:sp>
      <p:sp>
        <p:nvSpPr>
          <p:cNvPr id="5" name="Rectangle 4">
            <a:extLst>
              <a:ext uri="{FF2B5EF4-FFF2-40B4-BE49-F238E27FC236}">
                <a16:creationId xmlns:a16="http://schemas.microsoft.com/office/drawing/2014/main" id="{28DFA8EC-A1CB-45F9-9A71-70DE9DDD462A}"/>
              </a:ext>
            </a:extLst>
          </p:cNvPr>
          <p:cNvSpPr>
            <a:spLocks noGrp="1" noChangeArrowheads="1"/>
          </p:cNvSpPr>
          <p:nvPr/>
        </p:nvSpPr>
        <p:spPr>
          <a:xfrm>
            <a:off x="866274" y="4541470"/>
            <a:ext cx="7166749" cy="1434679"/>
          </a:xfrm>
          <a:prstGeom prst="rect">
            <a:avLst/>
          </a:prstGeom>
        </p:spPr>
        <p:txBody>
          <a:bodyPr vert="horz" lIns="91440" tIns="45720" rIns="91440" bIns="45720" rtlCol="0">
            <a:normAutofit/>
          </a:bodyPr>
          <a:lstStyle>
            <a:lvl1pPr marL="0" indent="0" algn="ctr" defTabSz="685800" rtl="0" eaLnBrk="1" latinLnBrk="0" hangingPunct="1">
              <a:lnSpc>
                <a:spcPct val="90000"/>
              </a:lnSpc>
              <a:spcBef>
                <a:spcPts val="750"/>
              </a:spcBef>
              <a:buFont typeface="Arial" panose="020B0604020202020204" pitchFamily="34" charset="0"/>
              <a:buNone/>
              <a:defRPr sz="1800" kern="1200">
                <a:solidFill>
                  <a:schemeClr val="tx1"/>
                </a:solidFill>
                <a:latin typeface="+mn-lt"/>
                <a:ea typeface="+mn-ea"/>
                <a:cs typeface="+mn-cs"/>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pPr>
              <a:lnSpc>
                <a:spcPct val="100000"/>
              </a:lnSpc>
              <a:spcBef>
                <a:spcPct val="0"/>
              </a:spcBef>
              <a:buSzTx/>
              <a:buFontTx/>
              <a:buNone/>
            </a:pPr>
            <a:r>
              <a:rPr lang="en-US" sz="2800" b="0" dirty="0"/>
              <a:t>Slides by: </a:t>
            </a:r>
            <a:r>
              <a:rPr lang="en-US" sz="2800" kern="0" dirty="0"/>
              <a:t>Morteza Zakeri </a:t>
            </a:r>
          </a:p>
          <a:p>
            <a:pPr>
              <a:lnSpc>
                <a:spcPct val="100000"/>
              </a:lnSpc>
              <a:spcBef>
                <a:spcPct val="0"/>
              </a:spcBef>
              <a:buSzTx/>
              <a:buFontTx/>
              <a:buNone/>
            </a:pPr>
            <a:r>
              <a:rPr lang="en-US" sz="2400" kern="0" dirty="0"/>
              <a:t>in Collaboration with Course Students</a:t>
            </a:r>
            <a:endParaRPr lang="en-US" sz="2400" dirty="0"/>
          </a:p>
          <a:p>
            <a:pPr>
              <a:lnSpc>
                <a:spcPct val="100000"/>
              </a:lnSpc>
              <a:spcBef>
                <a:spcPct val="0"/>
              </a:spcBef>
              <a:buSzTx/>
              <a:buFontTx/>
              <a:buNone/>
            </a:pPr>
            <a:endParaRPr lang="en-US" sz="1400" b="0" dirty="0">
              <a:solidFill>
                <a:srgbClr val="0000CC"/>
              </a:solidFill>
            </a:endParaRPr>
          </a:p>
          <a:p>
            <a:endParaRPr lang="en-US" sz="1600" b="0" dirty="0"/>
          </a:p>
        </p:txBody>
      </p:sp>
      <p:sp>
        <p:nvSpPr>
          <p:cNvPr id="6" name="TextBox 3">
            <a:extLst>
              <a:ext uri="{FF2B5EF4-FFF2-40B4-BE49-F238E27FC236}">
                <a16:creationId xmlns:a16="http://schemas.microsoft.com/office/drawing/2014/main" id="{B9C493B3-9CA3-4588-A170-7C93107C1DF0}"/>
              </a:ext>
            </a:extLst>
          </p:cNvPr>
          <p:cNvSpPr txBox="1">
            <a:spLocks noChangeArrowheads="1"/>
          </p:cNvSpPr>
          <p:nvPr/>
        </p:nvSpPr>
        <p:spPr bwMode="auto">
          <a:xfrm>
            <a:off x="2959456" y="6229226"/>
            <a:ext cx="342576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600" b="0" i="1" dirty="0">
                <a:solidFill>
                  <a:schemeClr val="tx1"/>
                </a:solidFill>
                <a:latin typeface="Comic Sans MS" pitchFamily="66" charset="0"/>
              </a:rPr>
              <a:t>March 2024</a:t>
            </a:r>
          </a:p>
        </p:txBody>
      </p:sp>
      <p:sp>
        <p:nvSpPr>
          <p:cNvPr id="7" name="TextBox 6">
            <a:extLst>
              <a:ext uri="{FF2B5EF4-FFF2-40B4-BE49-F238E27FC236}">
                <a16:creationId xmlns:a16="http://schemas.microsoft.com/office/drawing/2014/main" id="{FE0EDA1A-2446-4671-BA31-241D04E1D492}"/>
              </a:ext>
            </a:extLst>
          </p:cNvPr>
          <p:cNvSpPr txBox="1">
            <a:spLocks noChangeArrowheads="1"/>
          </p:cNvSpPr>
          <p:nvPr/>
        </p:nvSpPr>
        <p:spPr>
          <a:xfrm>
            <a:off x="457200" y="3090939"/>
            <a:ext cx="8229600" cy="830780"/>
          </a:xfrm>
          <a:prstGeom prst="rect">
            <a:avLst/>
          </a:prstGeom>
        </p:spPr>
        <p:txBody>
          <a:bodyPr vert="horz" lIns="91440" tIns="45720" rIns="91440" bIns="45720" rtlCol="0" anchor="ctr">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3200" dirty="0">
                <a:latin typeface="+mn-lt"/>
                <a:ea typeface="+mn-ea"/>
                <a:cs typeface="+mn-cs"/>
              </a:rPr>
              <a:t>Instructor: Morteza Zakeri </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78DCD3-066D-4890-8015-DA974C54E5F2}"/>
              </a:ext>
            </a:extLst>
          </p:cNvPr>
          <p:cNvSpPr>
            <a:spLocks noGrp="1"/>
          </p:cNvSpPr>
          <p:nvPr>
            <p:ph type="title"/>
          </p:nvPr>
        </p:nvSpPr>
        <p:spPr/>
        <p:txBody>
          <a:bodyPr/>
          <a:lstStyle/>
          <a:p>
            <a:r>
              <a:rPr lang="en-US" dirty="0"/>
              <a:t>Example</a:t>
            </a:r>
          </a:p>
        </p:txBody>
      </p:sp>
      <p:sp>
        <p:nvSpPr>
          <p:cNvPr id="3" name="Content Placeholder 2">
            <a:extLst>
              <a:ext uri="{FF2B5EF4-FFF2-40B4-BE49-F238E27FC236}">
                <a16:creationId xmlns:a16="http://schemas.microsoft.com/office/drawing/2014/main" id="{6871552C-DB6A-416A-B907-C7C130C755F5}"/>
              </a:ext>
            </a:extLst>
          </p:cNvPr>
          <p:cNvSpPr>
            <a:spLocks noGrp="1"/>
          </p:cNvSpPr>
          <p:nvPr>
            <p:ph idx="1"/>
          </p:nvPr>
        </p:nvSpPr>
        <p:spPr/>
        <p:txBody>
          <a:bodyPr/>
          <a:lstStyle/>
          <a:p>
            <a:r>
              <a:rPr lang="en-US" dirty="0"/>
              <a:t>For example, in a web application, Traditional random testing might randomly fill in input forms and click buttons without considering common user interactions or important scenarios that could occur.</a:t>
            </a:r>
          </a:p>
          <a:p>
            <a:endParaRPr lang="en-US" dirty="0"/>
          </a:p>
          <a:p>
            <a:endParaRPr lang="en-US" dirty="0"/>
          </a:p>
          <a:p>
            <a:endParaRPr lang="en-US" dirty="0"/>
          </a:p>
          <a:p>
            <a:endParaRPr lang="en-US" dirty="0"/>
          </a:p>
          <a:p>
            <a:endParaRPr lang="en-US" dirty="0"/>
          </a:p>
          <a:p>
            <a:pPr marL="0" indent="0">
              <a:buNone/>
            </a:pPr>
            <a:endParaRPr lang="en-US" dirty="0"/>
          </a:p>
          <a:p>
            <a:r>
              <a:rPr lang="en-US" dirty="0"/>
              <a:t>Let's Check the codes</a:t>
            </a:r>
          </a:p>
        </p:txBody>
      </p:sp>
      <p:sp>
        <p:nvSpPr>
          <p:cNvPr id="4" name="Slide Number Placeholder 3">
            <a:extLst>
              <a:ext uri="{FF2B5EF4-FFF2-40B4-BE49-F238E27FC236}">
                <a16:creationId xmlns:a16="http://schemas.microsoft.com/office/drawing/2014/main" id="{AFC54A25-7F85-4E13-A9F8-09E5C69A3E38}"/>
              </a:ext>
            </a:extLst>
          </p:cNvPr>
          <p:cNvSpPr>
            <a:spLocks noGrp="1"/>
          </p:cNvSpPr>
          <p:nvPr>
            <p:ph type="sldNum" sz="quarter" idx="12"/>
          </p:nvPr>
        </p:nvSpPr>
        <p:spPr/>
        <p:txBody>
          <a:bodyPr/>
          <a:lstStyle/>
          <a:p>
            <a:pPr>
              <a:defRPr/>
            </a:pPr>
            <a:fld id="{62EB0AC8-263E-4BC2-8316-EF38483797F6}" type="slidenum">
              <a:rPr lang="en-US" smtClean="0"/>
              <a:pPr>
                <a:defRPr/>
              </a:pPr>
              <a:t>10</a:t>
            </a:fld>
            <a:endParaRPr lang="en-US"/>
          </a:p>
        </p:txBody>
      </p:sp>
      <p:sp>
        <p:nvSpPr>
          <p:cNvPr id="5" name="Date Placeholder 4">
            <a:extLst>
              <a:ext uri="{FF2B5EF4-FFF2-40B4-BE49-F238E27FC236}">
                <a16:creationId xmlns:a16="http://schemas.microsoft.com/office/drawing/2014/main" id="{D6FA68B7-91AB-43A1-A55A-B3BAA85B95D8}"/>
              </a:ext>
            </a:extLst>
          </p:cNvPr>
          <p:cNvSpPr>
            <a:spLocks noGrp="1"/>
          </p:cNvSpPr>
          <p:nvPr>
            <p:ph type="dt" sz="half" idx="10"/>
          </p:nvPr>
        </p:nvSpPr>
        <p:spPr/>
        <p:txBody>
          <a:bodyPr/>
          <a:lstStyle/>
          <a:p>
            <a:pPr>
              <a:defRPr/>
            </a:pPr>
            <a:r>
              <a:rPr lang="en-US"/>
              <a:t>Automated Test Generation</a:t>
            </a:r>
            <a:endParaRPr lang="en-US" dirty="0"/>
          </a:p>
        </p:txBody>
      </p:sp>
      <p:sp>
        <p:nvSpPr>
          <p:cNvPr id="6" name="Footer Placeholder 5">
            <a:extLst>
              <a:ext uri="{FF2B5EF4-FFF2-40B4-BE49-F238E27FC236}">
                <a16:creationId xmlns:a16="http://schemas.microsoft.com/office/drawing/2014/main" id="{C6818321-2BE7-4551-BF7E-94DBE5DD05FC}"/>
              </a:ext>
            </a:extLst>
          </p:cNvPr>
          <p:cNvSpPr>
            <a:spLocks noGrp="1"/>
          </p:cNvSpPr>
          <p:nvPr>
            <p:ph type="ftr" sz="quarter" idx="11"/>
          </p:nvPr>
        </p:nvSpPr>
        <p:spPr/>
        <p:txBody>
          <a:bodyPr/>
          <a:lstStyle/>
          <a:p>
            <a:pPr>
              <a:defRPr/>
            </a:pPr>
            <a:r>
              <a:rPr lang="en-US"/>
              <a:t>© Zakeri</a:t>
            </a:r>
            <a:endParaRPr lang="en-US" dirty="0"/>
          </a:p>
        </p:txBody>
      </p:sp>
      <p:pic>
        <p:nvPicPr>
          <p:cNvPr id="8" name="Picture 7">
            <a:extLst>
              <a:ext uri="{FF2B5EF4-FFF2-40B4-BE49-F238E27FC236}">
                <a16:creationId xmlns:a16="http://schemas.microsoft.com/office/drawing/2014/main" id="{F6C2C35F-A38A-D789-FC1A-5BD5E7A5E36C}"/>
              </a:ext>
            </a:extLst>
          </p:cNvPr>
          <p:cNvPicPr>
            <a:picLocks noChangeAspect="1"/>
          </p:cNvPicPr>
          <p:nvPr/>
        </p:nvPicPr>
        <p:blipFill>
          <a:blip r:embed="rId3"/>
          <a:stretch>
            <a:fillRect/>
          </a:stretch>
        </p:blipFill>
        <p:spPr>
          <a:xfrm>
            <a:off x="1368639" y="2639758"/>
            <a:ext cx="6392434" cy="2757190"/>
          </a:xfrm>
          <a:prstGeom prst="rect">
            <a:avLst/>
          </a:prstGeom>
        </p:spPr>
      </p:pic>
    </p:spTree>
    <p:extLst>
      <p:ext uri="{BB962C8B-B14F-4D97-AF65-F5344CB8AC3E}">
        <p14:creationId xmlns:p14="http://schemas.microsoft.com/office/powerpoint/2010/main" val="174725023"/>
      </p:ext>
    </p:extLst>
  </p:cSld>
  <p:clrMapOvr>
    <a:masterClrMapping/>
  </p:clrMapOvr>
  <p:transition spd="med"/>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538F5B7-08A2-4308-3F55-20E2E2FC7715}"/>
              </a:ext>
            </a:extLst>
          </p:cNvPr>
          <p:cNvSpPr>
            <a:spLocks noGrp="1"/>
          </p:cNvSpPr>
          <p:nvPr>
            <p:ph type="title"/>
          </p:nvPr>
        </p:nvSpPr>
        <p:spPr/>
        <p:txBody>
          <a:bodyPr/>
          <a:lstStyle/>
          <a:p>
            <a:r>
              <a:rPr lang="en-US"/>
              <a:t>Pynguin</a:t>
            </a:r>
          </a:p>
        </p:txBody>
      </p:sp>
      <p:sp>
        <p:nvSpPr>
          <p:cNvPr id="8" name="Content Placeholder 7">
            <a:extLst>
              <a:ext uri="{FF2B5EF4-FFF2-40B4-BE49-F238E27FC236}">
                <a16:creationId xmlns:a16="http://schemas.microsoft.com/office/drawing/2014/main" id="{56EB7A7B-E127-DF1D-8681-605FB2A8464A}"/>
              </a:ext>
            </a:extLst>
          </p:cNvPr>
          <p:cNvSpPr>
            <a:spLocks noGrp="1"/>
          </p:cNvSpPr>
          <p:nvPr>
            <p:ph idx="1"/>
          </p:nvPr>
        </p:nvSpPr>
        <p:spPr/>
        <p:txBody>
          <a:bodyPr/>
          <a:lstStyle/>
          <a:p>
            <a:r>
              <a:rPr lang="en-US"/>
              <a:t>With each iteration the algorithm tries to increase branch coverage</a:t>
            </a:r>
          </a:p>
          <a:p>
            <a:endParaRPr lang="en-US"/>
          </a:p>
          <a:p>
            <a:endParaRPr lang="en-US"/>
          </a:p>
        </p:txBody>
      </p:sp>
      <p:pic>
        <p:nvPicPr>
          <p:cNvPr id="2" name="Picture 1">
            <a:extLst>
              <a:ext uri="{FF2B5EF4-FFF2-40B4-BE49-F238E27FC236}">
                <a16:creationId xmlns:a16="http://schemas.microsoft.com/office/drawing/2014/main" id="{37228283-3A11-1472-6EBF-337EFCA4CFF3}"/>
              </a:ext>
            </a:extLst>
          </p:cNvPr>
          <p:cNvPicPr>
            <a:picLocks noChangeAspect="1"/>
          </p:cNvPicPr>
          <p:nvPr/>
        </p:nvPicPr>
        <p:blipFill rotWithShape="1">
          <a:blip r:embed="rId2"/>
          <a:srcRect l="25814" t="71602" r="40930" b="6072"/>
          <a:stretch/>
        </p:blipFill>
        <p:spPr>
          <a:xfrm>
            <a:off x="805953" y="1796903"/>
            <a:ext cx="7517805" cy="2838893"/>
          </a:xfrm>
          <a:prstGeom prst="rect">
            <a:avLst/>
          </a:prstGeom>
        </p:spPr>
      </p:pic>
      <p:sp>
        <p:nvSpPr>
          <p:cNvPr id="3" name="Footer Placeholder 2">
            <a:extLst>
              <a:ext uri="{FF2B5EF4-FFF2-40B4-BE49-F238E27FC236}">
                <a16:creationId xmlns:a16="http://schemas.microsoft.com/office/drawing/2014/main" id="{97B44903-DC26-4C72-6116-497B74B2249A}"/>
              </a:ext>
            </a:extLst>
          </p:cNvPr>
          <p:cNvSpPr>
            <a:spLocks noGrp="1"/>
          </p:cNvSpPr>
          <p:nvPr>
            <p:ph type="ftr" sz="quarter" idx="11"/>
          </p:nvPr>
        </p:nvSpPr>
        <p:spPr/>
        <p:txBody>
          <a:bodyPr/>
          <a:lstStyle/>
          <a:p>
            <a:pPr>
              <a:defRPr/>
            </a:pPr>
            <a:r>
              <a:rPr lang="en-US"/>
              <a:t>© Afshin Pourjani Nasiri</a:t>
            </a:r>
            <a:endParaRPr lang="en-US" dirty="0"/>
          </a:p>
        </p:txBody>
      </p:sp>
      <p:sp>
        <p:nvSpPr>
          <p:cNvPr id="4" name="Slide Number Placeholder 3">
            <a:extLst>
              <a:ext uri="{FF2B5EF4-FFF2-40B4-BE49-F238E27FC236}">
                <a16:creationId xmlns:a16="http://schemas.microsoft.com/office/drawing/2014/main" id="{360B6C4D-D787-BBC8-7BA2-0BDFE69830AF}"/>
              </a:ext>
            </a:extLst>
          </p:cNvPr>
          <p:cNvSpPr>
            <a:spLocks noGrp="1"/>
          </p:cNvSpPr>
          <p:nvPr>
            <p:ph type="sldNum" sz="quarter" idx="12"/>
          </p:nvPr>
        </p:nvSpPr>
        <p:spPr/>
        <p:txBody>
          <a:bodyPr/>
          <a:lstStyle/>
          <a:p>
            <a:pPr>
              <a:defRPr/>
            </a:pPr>
            <a:fld id="{62EB0AC8-263E-4BC2-8316-EF38483797F6}" type="slidenum">
              <a:rPr lang="en-US" smtClean="0"/>
              <a:pPr>
                <a:defRPr/>
              </a:pPr>
              <a:t>100</a:t>
            </a:fld>
            <a:endParaRPr lang="en-US"/>
          </a:p>
        </p:txBody>
      </p:sp>
    </p:spTree>
    <p:extLst>
      <p:ext uri="{BB962C8B-B14F-4D97-AF65-F5344CB8AC3E}">
        <p14:creationId xmlns:p14="http://schemas.microsoft.com/office/powerpoint/2010/main" val="1935262138"/>
      </p:ext>
    </p:extLst>
  </p:cSld>
  <p:clrMapOvr>
    <a:masterClrMapping/>
  </p:clrMapOvr>
  <p:transition spd="med"/>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538F5B7-08A2-4308-3F55-20E2E2FC7715}"/>
              </a:ext>
            </a:extLst>
          </p:cNvPr>
          <p:cNvSpPr>
            <a:spLocks noGrp="1"/>
          </p:cNvSpPr>
          <p:nvPr>
            <p:ph type="title"/>
          </p:nvPr>
        </p:nvSpPr>
        <p:spPr/>
        <p:txBody>
          <a:bodyPr/>
          <a:lstStyle/>
          <a:p>
            <a:r>
              <a:rPr lang="en-US"/>
              <a:t>Pynguin</a:t>
            </a:r>
          </a:p>
        </p:txBody>
      </p:sp>
      <p:sp>
        <p:nvSpPr>
          <p:cNvPr id="8" name="Content Placeholder 7">
            <a:extLst>
              <a:ext uri="{FF2B5EF4-FFF2-40B4-BE49-F238E27FC236}">
                <a16:creationId xmlns:a16="http://schemas.microsoft.com/office/drawing/2014/main" id="{56EB7A7B-E127-DF1D-8681-605FB2A8464A}"/>
              </a:ext>
            </a:extLst>
          </p:cNvPr>
          <p:cNvSpPr>
            <a:spLocks noGrp="1"/>
          </p:cNvSpPr>
          <p:nvPr>
            <p:ph idx="1"/>
          </p:nvPr>
        </p:nvSpPr>
        <p:spPr/>
        <p:txBody>
          <a:bodyPr/>
          <a:lstStyle/>
          <a:p>
            <a:r>
              <a:rPr lang="en-US"/>
              <a:t>Output (test) file:</a:t>
            </a:r>
          </a:p>
          <a:p>
            <a:endParaRPr lang="en-US"/>
          </a:p>
          <a:p>
            <a:endParaRPr lang="en-US"/>
          </a:p>
        </p:txBody>
      </p:sp>
      <p:pic>
        <p:nvPicPr>
          <p:cNvPr id="4" name="Picture 3">
            <a:extLst>
              <a:ext uri="{FF2B5EF4-FFF2-40B4-BE49-F238E27FC236}">
                <a16:creationId xmlns:a16="http://schemas.microsoft.com/office/drawing/2014/main" id="{D4E1A4F9-4F31-AB1A-D4A3-ADA0143C148A}"/>
              </a:ext>
            </a:extLst>
          </p:cNvPr>
          <p:cNvPicPr>
            <a:picLocks noChangeAspect="1"/>
          </p:cNvPicPr>
          <p:nvPr/>
        </p:nvPicPr>
        <p:blipFill>
          <a:blip r:embed="rId2"/>
          <a:stretch>
            <a:fillRect/>
          </a:stretch>
        </p:blipFill>
        <p:spPr>
          <a:xfrm>
            <a:off x="1445225" y="1307805"/>
            <a:ext cx="6253549" cy="5504157"/>
          </a:xfrm>
          <a:prstGeom prst="rect">
            <a:avLst/>
          </a:prstGeom>
        </p:spPr>
      </p:pic>
      <p:sp>
        <p:nvSpPr>
          <p:cNvPr id="2" name="Footer Placeholder 1">
            <a:extLst>
              <a:ext uri="{FF2B5EF4-FFF2-40B4-BE49-F238E27FC236}">
                <a16:creationId xmlns:a16="http://schemas.microsoft.com/office/drawing/2014/main" id="{4E5CEA8A-0601-A23F-74AD-D76C0C49A980}"/>
              </a:ext>
            </a:extLst>
          </p:cNvPr>
          <p:cNvSpPr>
            <a:spLocks noGrp="1"/>
          </p:cNvSpPr>
          <p:nvPr>
            <p:ph type="ftr" sz="quarter" idx="11"/>
          </p:nvPr>
        </p:nvSpPr>
        <p:spPr/>
        <p:txBody>
          <a:bodyPr/>
          <a:lstStyle/>
          <a:p>
            <a:pPr>
              <a:defRPr/>
            </a:pPr>
            <a:r>
              <a:rPr lang="en-US"/>
              <a:t>© Afshin Pourjani Nasiri</a:t>
            </a:r>
            <a:endParaRPr lang="en-US" dirty="0"/>
          </a:p>
        </p:txBody>
      </p:sp>
      <p:sp>
        <p:nvSpPr>
          <p:cNvPr id="3" name="Slide Number Placeholder 2">
            <a:extLst>
              <a:ext uri="{FF2B5EF4-FFF2-40B4-BE49-F238E27FC236}">
                <a16:creationId xmlns:a16="http://schemas.microsoft.com/office/drawing/2014/main" id="{7FECB00D-0329-766B-868D-B1CB6C43EBF2}"/>
              </a:ext>
            </a:extLst>
          </p:cNvPr>
          <p:cNvSpPr>
            <a:spLocks noGrp="1"/>
          </p:cNvSpPr>
          <p:nvPr>
            <p:ph type="sldNum" sz="quarter" idx="12"/>
          </p:nvPr>
        </p:nvSpPr>
        <p:spPr/>
        <p:txBody>
          <a:bodyPr/>
          <a:lstStyle/>
          <a:p>
            <a:pPr>
              <a:defRPr/>
            </a:pPr>
            <a:fld id="{62EB0AC8-263E-4BC2-8316-EF38483797F6}" type="slidenum">
              <a:rPr lang="en-US" smtClean="0"/>
              <a:pPr>
                <a:defRPr/>
              </a:pPr>
              <a:t>101</a:t>
            </a:fld>
            <a:endParaRPr lang="en-US"/>
          </a:p>
        </p:txBody>
      </p:sp>
    </p:spTree>
    <p:extLst>
      <p:ext uri="{BB962C8B-B14F-4D97-AF65-F5344CB8AC3E}">
        <p14:creationId xmlns:p14="http://schemas.microsoft.com/office/powerpoint/2010/main" val="1804828166"/>
      </p:ext>
    </p:extLst>
  </p:cSld>
  <p:clrMapOvr>
    <a:masterClrMapping/>
  </p:clrMapOvr>
  <p:transition spd="med"/>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538F5B7-08A2-4308-3F55-20E2E2FC7715}"/>
              </a:ext>
            </a:extLst>
          </p:cNvPr>
          <p:cNvSpPr>
            <a:spLocks noGrp="1"/>
          </p:cNvSpPr>
          <p:nvPr>
            <p:ph type="title"/>
          </p:nvPr>
        </p:nvSpPr>
        <p:spPr/>
        <p:txBody>
          <a:bodyPr/>
          <a:lstStyle/>
          <a:p>
            <a:r>
              <a:rPr lang="en-US"/>
              <a:t>Pynguin</a:t>
            </a:r>
          </a:p>
        </p:txBody>
      </p:sp>
      <p:sp>
        <p:nvSpPr>
          <p:cNvPr id="8" name="Content Placeholder 7">
            <a:extLst>
              <a:ext uri="{FF2B5EF4-FFF2-40B4-BE49-F238E27FC236}">
                <a16:creationId xmlns:a16="http://schemas.microsoft.com/office/drawing/2014/main" id="{56EB7A7B-E127-DF1D-8681-605FB2A8464A}"/>
              </a:ext>
            </a:extLst>
          </p:cNvPr>
          <p:cNvSpPr>
            <a:spLocks noGrp="1"/>
          </p:cNvSpPr>
          <p:nvPr>
            <p:ph idx="1"/>
          </p:nvPr>
        </p:nvSpPr>
        <p:spPr/>
        <p:txBody>
          <a:bodyPr/>
          <a:lstStyle/>
          <a:p>
            <a:r>
              <a:rPr lang="en-US"/>
              <a:t>Output (test) file:</a:t>
            </a:r>
          </a:p>
          <a:p>
            <a:endParaRPr lang="en-US"/>
          </a:p>
          <a:p>
            <a:endParaRPr lang="en-US"/>
          </a:p>
        </p:txBody>
      </p:sp>
      <p:pic>
        <p:nvPicPr>
          <p:cNvPr id="3" name="Picture 2">
            <a:extLst>
              <a:ext uri="{FF2B5EF4-FFF2-40B4-BE49-F238E27FC236}">
                <a16:creationId xmlns:a16="http://schemas.microsoft.com/office/drawing/2014/main" id="{D027583F-D69B-5FBF-048A-7B7B6785B63E}"/>
              </a:ext>
            </a:extLst>
          </p:cNvPr>
          <p:cNvPicPr>
            <a:picLocks noChangeAspect="1"/>
          </p:cNvPicPr>
          <p:nvPr/>
        </p:nvPicPr>
        <p:blipFill>
          <a:blip r:embed="rId2"/>
          <a:stretch>
            <a:fillRect/>
          </a:stretch>
        </p:blipFill>
        <p:spPr>
          <a:xfrm>
            <a:off x="921703" y="1347949"/>
            <a:ext cx="7300593" cy="5464013"/>
          </a:xfrm>
          <a:prstGeom prst="rect">
            <a:avLst/>
          </a:prstGeom>
        </p:spPr>
      </p:pic>
      <p:sp>
        <p:nvSpPr>
          <p:cNvPr id="2" name="Footer Placeholder 1">
            <a:extLst>
              <a:ext uri="{FF2B5EF4-FFF2-40B4-BE49-F238E27FC236}">
                <a16:creationId xmlns:a16="http://schemas.microsoft.com/office/drawing/2014/main" id="{5A116AD8-EF78-117B-A786-B1531ED1D3C3}"/>
              </a:ext>
            </a:extLst>
          </p:cNvPr>
          <p:cNvSpPr>
            <a:spLocks noGrp="1"/>
          </p:cNvSpPr>
          <p:nvPr>
            <p:ph type="ftr" sz="quarter" idx="11"/>
          </p:nvPr>
        </p:nvSpPr>
        <p:spPr/>
        <p:txBody>
          <a:bodyPr/>
          <a:lstStyle/>
          <a:p>
            <a:pPr>
              <a:defRPr/>
            </a:pPr>
            <a:r>
              <a:rPr lang="en-US"/>
              <a:t>© Afshin Pourjani Nasiri</a:t>
            </a:r>
            <a:endParaRPr lang="en-US" dirty="0"/>
          </a:p>
        </p:txBody>
      </p:sp>
      <p:sp>
        <p:nvSpPr>
          <p:cNvPr id="4" name="Slide Number Placeholder 3">
            <a:extLst>
              <a:ext uri="{FF2B5EF4-FFF2-40B4-BE49-F238E27FC236}">
                <a16:creationId xmlns:a16="http://schemas.microsoft.com/office/drawing/2014/main" id="{A8D2691B-DDC2-89AE-33EC-779E66A41850}"/>
              </a:ext>
            </a:extLst>
          </p:cNvPr>
          <p:cNvSpPr>
            <a:spLocks noGrp="1"/>
          </p:cNvSpPr>
          <p:nvPr>
            <p:ph type="sldNum" sz="quarter" idx="12"/>
          </p:nvPr>
        </p:nvSpPr>
        <p:spPr/>
        <p:txBody>
          <a:bodyPr/>
          <a:lstStyle/>
          <a:p>
            <a:pPr>
              <a:defRPr/>
            </a:pPr>
            <a:fld id="{62EB0AC8-263E-4BC2-8316-EF38483797F6}" type="slidenum">
              <a:rPr lang="en-US" smtClean="0"/>
              <a:pPr>
                <a:defRPr/>
              </a:pPr>
              <a:t>102</a:t>
            </a:fld>
            <a:endParaRPr lang="en-US"/>
          </a:p>
        </p:txBody>
      </p:sp>
    </p:spTree>
    <p:extLst>
      <p:ext uri="{BB962C8B-B14F-4D97-AF65-F5344CB8AC3E}">
        <p14:creationId xmlns:p14="http://schemas.microsoft.com/office/powerpoint/2010/main" val="1426748343"/>
      </p:ext>
    </p:extLst>
  </p:cSld>
  <p:clrMapOvr>
    <a:masterClrMapping/>
  </p:clrMapOvr>
  <p:transition spd="med"/>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538F5B7-08A2-4308-3F55-20E2E2FC7715}"/>
              </a:ext>
            </a:extLst>
          </p:cNvPr>
          <p:cNvSpPr>
            <a:spLocks noGrp="1"/>
          </p:cNvSpPr>
          <p:nvPr>
            <p:ph type="title"/>
          </p:nvPr>
        </p:nvSpPr>
        <p:spPr/>
        <p:txBody>
          <a:bodyPr/>
          <a:lstStyle/>
          <a:p>
            <a:r>
              <a:rPr lang="en-US"/>
              <a:t>Pynguin</a:t>
            </a:r>
          </a:p>
        </p:txBody>
      </p:sp>
      <p:sp>
        <p:nvSpPr>
          <p:cNvPr id="8" name="Content Placeholder 7">
            <a:extLst>
              <a:ext uri="{FF2B5EF4-FFF2-40B4-BE49-F238E27FC236}">
                <a16:creationId xmlns:a16="http://schemas.microsoft.com/office/drawing/2014/main" id="{56EB7A7B-E127-DF1D-8681-605FB2A8464A}"/>
              </a:ext>
            </a:extLst>
          </p:cNvPr>
          <p:cNvSpPr>
            <a:spLocks noGrp="1"/>
          </p:cNvSpPr>
          <p:nvPr>
            <p:ph idx="1"/>
          </p:nvPr>
        </p:nvSpPr>
        <p:spPr/>
        <p:txBody>
          <a:bodyPr/>
          <a:lstStyle/>
          <a:p>
            <a:r>
              <a:rPr lang="en-US"/>
              <a:t>As you can see Pynguin generated test suite for the source code</a:t>
            </a:r>
          </a:p>
          <a:p>
            <a:r>
              <a:rPr lang="en-US"/>
              <a:t>Pynguin has a lot of parameters and configurations:</a:t>
            </a:r>
          </a:p>
          <a:p>
            <a:r>
              <a:rPr lang="en-US"/>
              <a:t>Different algorithms supported by Pynguin:</a:t>
            </a:r>
          </a:p>
          <a:p>
            <a:pPr lvl="1"/>
            <a:r>
              <a:rPr lang="en-US" i="1"/>
              <a:t>DYNAMOSA</a:t>
            </a:r>
            <a:r>
              <a:rPr lang="en-US"/>
              <a:t> = Dynamic Many-Objective Sorting Algorithm</a:t>
            </a:r>
          </a:p>
          <a:p>
            <a:pPr lvl="1"/>
            <a:r>
              <a:rPr lang="en-US" i="1"/>
              <a:t>MIO = </a:t>
            </a:r>
            <a:r>
              <a:rPr lang="en-US"/>
              <a:t>Many Independent Objective</a:t>
            </a:r>
          </a:p>
          <a:p>
            <a:pPr lvl="1"/>
            <a:r>
              <a:rPr lang="en-US" i="1"/>
              <a:t>MOSA = </a:t>
            </a:r>
            <a:r>
              <a:rPr lang="en-US"/>
              <a:t>Many-Objective Sorting Algorithm</a:t>
            </a:r>
          </a:p>
          <a:p>
            <a:pPr lvl="1"/>
            <a:r>
              <a:rPr lang="en-US" i="1"/>
              <a:t>RANDOM = </a:t>
            </a:r>
            <a:r>
              <a:rPr lang="en-US"/>
              <a:t>A feedback-direct random test generation approach similar to the algorithm proposed by Randoop</a:t>
            </a:r>
          </a:p>
          <a:p>
            <a:pPr lvl="1"/>
            <a:r>
              <a:rPr lang="en-US" i="1"/>
              <a:t>RANDOM_TEST_CASE_SEARCH = </a:t>
            </a:r>
            <a:r>
              <a:rPr lang="en-US"/>
              <a:t>Performs random search on test cases</a:t>
            </a:r>
          </a:p>
        </p:txBody>
      </p:sp>
      <p:sp>
        <p:nvSpPr>
          <p:cNvPr id="2" name="Footer Placeholder 1">
            <a:extLst>
              <a:ext uri="{FF2B5EF4-FFF2-40B4-BE49-F238E27FC236}">
                <a16:creationId xmlns:a16="http://schemas.microsoft.com/office/drawing/2014/main" id="{BF0D968B-53B7-A1FA-F57D-5566B8DA4D4E}"/>
              </a:ext>
            </a:extLst>
          </p:cNvPr>
          <p:cNvSpPr>
            <a:spLocks noGrp="1"/>
          </p:cNvSpPr>
          <p:nvPr>
            <p:ph type="ftr" sz="quarter" idx="11"/>
          </p:nvPr>
        </p:nvSpPr>
        <p:spPr/>
        <p:txBody>
          <a:bodyPr/>
          <a:lstStyle/>
          <a:p>
            <a:pPr>
              <a:defRPr/>
            </a:pPr>
            <a:r>
              <a:rPr lang="en-US"/>
              <a:t>© Afshin Pourjani Nasiri</a:t>
            </a:r>
            <a:endParaRPr lang="en-US" dirty="0"/>
          </a:p>
        </p:txBody>
      </p:sp>
      <p:sp>
        <p:nvSpPr>
          <p:cNvPr id="3" name="Slide Number Placeholder 2">
            <a:extLst>
              <a:ext uri="{FF2B5EF4-FFF2-40B4-BE49-F238E27FC236}">
                <a16:creationId xmlns:a16="http://schemas.microsoft.com/office/drawing/2014/main" id="{947A3292-1125-ECE7-DE23-D6C9FB5F32B6}"/>
              </a:ext>
            </a:extLst>
          </p:cNvPr>
          <p:cNvSpPr>
            <a:spLocks noGrp="1"/>
          </p:cNvSpPr>
          <p:nvPr>
            <p:ph type="sldNum" sz="quarter" idx="12"/>
          </p:nvPr>
        </p:nvSpPr>
        <p:spPr/>
        <p:txBody>
          <a:bodyPr/>
          <a:lstStyle/>
          <a:p>
            <a:pPr>
              <a:defRPr/>
            </a:pPr>
            <a:fld id="{62EB0AC8-263E-4BC2-8316-EF38483797F6}" type="slidenum">
              <a:rPr lang="en-US" smtClean="0"/>
              <a:pPr>
                <a:defRPr/>
              </a:pPr>
              <a:t>103</a:t>
            </a:fld>
            <a:endParaRPr lang="en-US"/>
          </a:p>
        </p:txBody>
      </p:sp>
    </p:spTree>
    <p:extLst>
      <p:ext uri="{BB962C8B-B14F-4D97-AF65-F5344CB8AC3E}">
        <p14:creationId xmlns:p14="http://schemas.microsoft.com/office/powerpoint/2010/main" val="1675022470"/>
      </p:ext>
    </p:extLst>
  </p:cSld>
  <p:clrMapOvr>
    <a:masterClrMapping/>
  </p:clrMapOvr>
  <p:transition spd="med"/>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538F5B7-08A2-4308-3F55-20E2E2FC7715}"/>
              </a:ext>
            </a:extLst>
          </p:cNvPr>
          <p:cNvSpPr>
            <a:spLocks noGrp="1"/>
          </p:cNvSpPr>
          <p:nvPr>
            <p:ph type="title"/>
          </p:nvPr>
        </p:nvSpPr>
        <p:spPr/>
        <p:txBody>
          <a:bodyPr/>
          <a:lstStyle/>
          <a:p>
            <a:r>
              <a:rPr lang="en-US"/>
              <a:t>Pynguin</a:t>
            </a:r>
          </a:p>
        </p:txBody>
      </p:sp>
      <p:sp>
        <p:nvSpPr>
          <p:cNvPr id="8" name="Content Placeholder 7">
            <a:extLst>
              <a:ext uri="{FF2B5EF4-FFF2-40B4-BE49-F238E27FC236}">
                <a16:creationId xmlns:a16="http://schemas.microsoft.com/office/drawing/2014/main" id="{56EB7A7B-E127-DF1D-8681-605FB2A8464A}"/>
              </a:ext>
            </a:extLst>
          </p:cNvPr>
          <p:cNvSpPr>
            <a:spLocks noGrp="1"/>
          </p:cNvSpPr>
          <p:nvPr>
            <p:ph idx="1"/>
          </p:nvPr>
        </p:nvSpPr>
        <p:spPr/>
        <p:txBody>
          <a:bodyPr/>
          <a:lstStyle/>
          <a:p>
            <a:pPr lvl="1"/>
            <a:r>
              <a:rPr lang="en-US" i="1"/>
              <a:t>RANDOM_TEST_SUITE_SEARCH = </a:t>
            </a:r>
            <a:r>
              <a:rPr lang="en-US"/>
              <a:t>Performs random search on test suites</a:t>
            </a:r>
          </a:p>
          <a:p>
            <a:pPr lvl="1"/>
            <a:r>
              <a:rPr lang="en-US" i="1"/>
              <a:t>WHOLE_SUITE = </a:t>
            </a:r>
            <a:r>
              <a:rPr lang="en-US"/>
              <a:t>A whole-suite test generation approach similar to the one proposed by EvoSuite</a:t>
            </a:r>
          </a:p>
          <a:p>
            <a:r>
              <a:rPr lang="en-US" i="1">
                <a:solidFill>
                  <a:srgbClr val="FF0000"/>
                </a:solidFill>
              </a:rPr>
              <a:t>DYNAMOSA</a:t>
            </a:r>
            <a:r>
              <a:rPr lang="en-US" i="1"/>
              <a:t> </a:t>
            </a:r>
            <a:r>
              <a:rPr lang="en-US"/>
              <a:t>is the </a:t>
            </a:r>
            <a:r>
              <a:rPr lang="en-US">
                <a:solidFill>
                  <a:srgbClr val="FF0000"/>
                </a:solidFill>
              </a:rPr>
              <a:t>default</a:t>
            </a:r>
            <a:r>
              <a:rPr lang="en-US"/>
              <a:t> test generation algorithm of Pynguin</a:t>
            </a:r>
          </a:p>
          <a:p>
            <a:r>
              <a:rPr lang="en-US"/>
              <a:t>Different approaches for assertion generation supported by Pynguin:</a:t>
            </a:r>
          </a:p>
          <a:p>
            <a:pPr lvl="1"/>
            <a:r>
              <a:rPr lang="en-US" i="1"/>
              <a:t>CHECKED_MINIMIZING = </a:t>
            </a:r>
            <a:r>
              <a:rPr lang="en-US"/>
              <a:t>All assertions that do not increase the checked coverage are removed</a:t>
            </a:r>
          </a:p>
          <a:p>
            <a:pPr lvl="1"/>
            <a:r>
              <a:rPr lang="en-US" i="1"/>
              <a:t>MUTATION_ANALYSIS = </a:t>
            </a:r>
            <a:r>
              <a:rPr lang="en-US"/>
              <a:t>Use the mutation analysis approach for assertion generation</a:t>
            </a:r>
          </a:p>
        </p:txBody>
      </p:sp>
      <p:sp>
        <p:nvSpPr>
          <p:cNvPr id="2" name="Footer Placeholder 1">
            <a:extLst>
              <a:ext uri="{FF2B5EF4-FFF2-40B4-BE49-F238E27FC236}">
                <a16:creationId xmlns:a16="http://schemas.microsoft.com/office/drawing/2014/main" id="{E54CBF82-9502-BB61-DFB7-193F3AB117A6}"/>
              </a:ext>
            </a:extLst>
          </p:cNvPr>
          <p:cNvSpPr>
            <a:spLocks noGrp="1"/>
          </p:cNvSpPr>
          <p:nvPr>
            <p:ph type="ftr" sz="quarter" idx="11"/>
          </p:nvPr>
        </p:nvSpPr>
        <p:spPr/>
        <p:txBody>
          <a:bodyPr/>
          <a:lstStyle/>
          <a:p>
            <a:pPr>
              <a:defRPr/>
            </a:pPr>
            <a:r>
              <a:rPr lang="en-US"/>
              <a:t>© Afshin Pourjani Nasiri</a:t>
            </a:r>
            <a:endParaRPr lang="en-US" dirty="0"/>
          </a:p>
        </p:txBody>
      </p:sp>
      <p:sp>
        <p:nvSpPr>
          <p:cNvPr id="3" name="Slide Number Placeholder 2">
            <a:extLst>
              <a:ext uri="{FF2B5EF4-FFF2-40B4-BE49-F238E27FC236}">
                <a16:creationId xmlns:a16="http://schemas.microsoft.com/office/drawing/2014/main" id="{D9DDFB4B-87FB-16B5-AEC7-4317E6D09771}"/>
              </a:ext>
            </a:extLst>
          </p:cNvPr>
          <p:cNvSpPr>
            <a:spLocks noGrp="1"/>
          </p:cNvSpPr>
          <p:nvPr>
            <p:ph type="sldNum" sz="quarter" idx="12"/>
          </p:nvPr>
        </p:nvSpPr>
        <p:spPr/>
        <p:txBody>
          <a:bodyPr/>
          <a:lstStyle/>
          <a:p>
            <a:pPr>
              <a:defRPr/>
            </a:pPr>
            <a:fld id="{62EB0AC8-263E-4BC2-8316-EF38483797F6}" type="slidenum">
              <a:rPr lang="en-US" smtClean="0"/>
              <a:pPr>
                <a:defRPr/>
              </a:pPr>
              <a:t>104</a:t>
            </a:fld>
            <a:endParaRPr lang="en-US"/>
          </a:p>
        </p:txBody>
      </p:sp>
    </p:spTree>
    <p:extLst>
      <p:ext uri="{BB962C8B-B14F-4D97-AF65-F5344CB8AC3E}">
        <p14:creationId xmlns:p14="http://schemas.microsoft.com/office/powerpoint/2010/main" val="3275084247"/>
      </p:ext>
    </p:extLst>
  </p:cSld>
  <p:clrMapOvr>
    <a:masterClrMapping/>
  </p:clrMapOvr>
  <p:transition spd="med"/>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538F5B7-08A2-4308-3F55-20E2E2FC7715}"/>
              </a:ext>
            </a:extLst>
          </p:cNvPr>
          <p:cNvSpPr>
            <a:spLocks noGrp="1"/>
          </p:cNvSpPr>
          <p:nvPr>
            <p:ph type="title"/>
          </p:nvPr>
        </p:nvSpPr>
        <p:spPr/>
        <p:txBody>
          <a:bodyPr/>
          <a:lstStyle/>
          <a:p>
            <a:r>
              <a:rPr lang="en-US"/>
              <a:t>Pynguin</a:t>
            </a:r>
          </a:p>
        </p:txBody>
      </p:sp>
      <p:sp>
        <p:nvSpPr>
          <p:cNvPr id="8" name="Content Placeholder 7">
            <a:extLst>
              <a:ext uri="{FF2B5EF4-FFF2-40B4-BE49-F238E27FC236}">
                <a16:creationId xmlns:a16="http://schemas.microsoft.com/office/drawing/2014/main" id="{56EB7A7B-E127-DF1D-8681-605FB2A8464A}"/>
              </a:ext>
            </a:extLst>
          </p:cNvPr>
          <p:cNvSpPr>
            <a:spLocks noGrp="1"/>
          </p:cNvSpPr>
          <p:nvPr>
            <p:ph idx="1"/>
          </p:nvPr>
        </p:nvSpPr>
        <p:spPr/>
        <p:txBody>
          <a:bodyPr/>
          <a:lstStyle/>
          <a:p>
            <a:pPr lvl="1"/>
            <a:r>
              <a:rPr lang="en-US" i="1"/>
              <a:t>NONE = </a:t>
            </a:r>
            <a:r>
              <a:rPr lang="en-US"/>
              <a:t>Do not create any assertions</a:t>
            </a:r>
          </a:p>
          <a:p>
            <a:pPr marL="685800" marR="0" lvl="1" indent="-228600" algn="l" defTabSz="914400" rtl="0" eaLnBrk="0" fontAlgn="base" latinLnBrk="0" hangingPunct="0">
              <a:lnSpc>
                <a:spcPct val="90000"/>
              </a:lnSpc>
              <a:spcBef>
                <a:spcPct val="30000"/>
              </a:spcBef>
              <a:spcAft>
                <a:spcPct val="0"/>
              </a:spcAft>
              <a:buClrTx/>
              <a:buSzPct val="100000"/>
              <a:buFontTx/>
              <a:buChar char="–"/>
              <a:tabLst/>
              <a:defRPr/>
            </a:pPr>
            <a:r>
              <a:rPr kumimoji="0" lang="en-US" sz="2400" b="0" i="1" u="none" strike="noStrike" kern="0" cap="none" spc="0" normalizeH="0" baseline="0" noProof="0">
                <a:ln>
                  <a:noFill/>
                </a:ln>
                <a:solidFill>
                  <a:srgbClr val="000000"/>
                </a:solidFill>
                <a:effectLst/>
                <a:uLnTx/>
                <a:uFillTx/>
                <a:latin typeface="Gill Sans MT" panose="020B0502020104020203" pitchFamily="34" charset="0"/>
              </a:rPr>
              <a:t>SIMPLE = </a:t>
            </a:r>
            <a:r>
              <a:rPr kumimoji="0" lang="en-US" b="0" i="0" u="none" strike="noStrike" kern="0" cap="none" spc="0" normalizeH="0" baseline="0" noProof="0">
                <a:ln>
                  <a:noFill/>
                </a:ln>
                <a:solidFill>
                  <a:srgbClr val="000000"/>
                </a:solidFill>
                <a:effectLst/>
                <a:uLnTx/>
                <a:uFillTx/>
                <a:latin typeface="Gill Sans MT" panose="020B0502020104020203" pitchFamily="34" charset="0"/>
              </a:rPr>
              <a:t>Use the simple approach for primitive and none assertion generation</a:t>
            </a:r>
            <a:endParaRPr kumimoji="0" lang="en-US" sz="2000" b="0" i="0" u="none" strike="noStrike" kern="0" cap="none" spc="0" normalizeH="0" baseline="0" noProof="0">
              <a:ln>
                <a:noFill/>
              </a:ln>
              <a:solidFill>
                <a:srgbClr val="000000"/>
              </a:solidFill>
              <a:effectLst/>
              <a:uLnTx/>
              <a:uFillTx/>
              <a:latin typeface="Gill Sans MT" panose="020B0502020104020203" pitchFamily="34" charset="0"/>
            </a:endParaRPr>
          </a:p>
          <a:p>
            <a:pPr marL="283464" indent="-283464">
              <a:defRPr/>
            </a:pPr>
            <a:r>
              <a:rPr lang="en-US">
                <a:solidFill>
                  <a:srgbClr val="000000"/>
                </a:solidFill>
              </a:rPr>
              <a:t>You can even specify the stop condition:</a:t>
            </a:r>
          </a:p>
          <a:p>
            <a:pPr marL="683514" lvl="1" indent="-283464">
              <a:defRPr/>
            </a:pPr>
            <a:r>
              <a:rPr lang="en-US" i="1">
                <a:solidFill>
                  <a:srgbClr val="000000"/>
                </a:solidFill>
              </a:rPr>
              <a:t>s</a:t>
            </a:r>
            <a:r>
              <a:rPr kumimoji="0" lang="en-US" b="0" i="1" u="none" strike="noStrike" kern="0" cap="none" spc="0" normalizeH="0" baseline="0" noProof="0">
                <a:ln>
                  <a:noFill/>
                </a:ln>
                <a:solidFill>
                  <a:srgbClr val="000000"/>
                </a:solidFill>
                <a:effectLst/>
                <a:uLnTx/>
                <a:uFillTx/>
                <a:latin typeface="Gill Sans MT" panose="020B0502020104020203" pitchFamily="34" charset="0"/>
              </a:rPr>
              <a:t>topping = </a:t>
            </a:r>
            <a:r>
              <a:rPr kumimoji="0" lang="en-US" b="0" u="none" strike="noStrike" kern="0" cap="none" spc="0" normalizeH="0" baseline="0" noProof="0">
                <a:ln>
                  <a:noFill/>
                </a:ln>
                <a:solidFill>
                  <a:srgbClr val="000000"/>
                </a:solidFill>
                <a:effectLst/>
                <a:uLnTx/>
                <a:uFillTx/>
                <a:latin typeface="Gill Sans MT" panose="020B0502020104020203" pitchFamily="34" charset="0"/>
              </a:rPr>
              <a:t>Stopping configuration</a:t>
            </a:r>
            <a:endParaRPr kumimoji="0" lang="en-US" b="0" i="1" u="none" strike="noStrike" kern="0" cap="none" spc="0" normalizeH="0" baseline="0" noProof="0">
              <a:ln>
                <a:noFill/>
              </a:ln>
              <a:solidFill>
                <a:srgbClr val="000000"/>
              </a:solidFill>
              <a:effectLst/>
              <a:uLnTx/>
              <a:uFillTx/>
              <a:latin typeface="Gill Sans MT" panose="020B0502020104020203" pitchFamily="34" charset="0"/>
            </a:endParaRPr>
          </a:p>
          <a:p>
            <a:pPr marL="342900" lvl="1" indent="-342900">
              <a:buFont typeface="Arial" panose="020B0604020202020204" pitchFamily="34" charset="0"/>
              <a:buChar char="•"/>
              <a:defRPr/>
            </a:pPr>
            <a:r>
              <a:rPr kumimoji="0" lang="en-US" sz="2800" b="0" u="none" strike="noStrike" kern="0" cap="none" spc="0" normalizeH="0" baseline="0" noProof="0">
                <a:ln>
                  <a:noFill/>
                </a:ln>
                <a:solidFill>
                  <a:srgbClr val="000000"/>
                </a:solidFill>
                <a:effectLst/>
                <a:uLnTx/>
                <a:uFillTx/>
                <a:latin typeface="Gill Sans MT" panose="020B0502020104020203" pitchFamily="34" charset="0"/>
              </a:rPr>
              <a:t>The different available coverage metrics available for optimization:</a:t>
            </a:r>
          </a:p>
          <a:p>
            <a:pPr marL="683514" marR="0" lvl="1" indent="-283464" algn="l" defTabSz="914400" rtl="0" eaLnBrk="0" fontAlgn="base" latinLnBrk="0" hangingPunct="0">
              <a:lnSpc>
                <a:spcPct val="90000"/>
              </a:lnSpc>
              <a:spcBef>
                <a:spcPct val="30000"/>
              </a:spcBef>
              <a:spcAft>
                <a:spcPct val="0"/>
              </a:spcAft>
              <a:buClrTx/>
              <a:buSzPct val="100000"/>
              <a:buFontTx/>
              <a:buChar char="–"/>
              <a:tabLst/>
              <a:defRPr/>
            </a:pPr>
            <a:r>
              <a:rPr kumimoji="0" lang="en-US" sz="2400" b="0" i="1" u="none" strike="noStrike" kern="0" cap="none" spc="0" normalizeH="0" baseline="0" noProof="0">
                <a:ln>
                  <a:noFill/>
                </a:ln>
                <a:solidFill>
                  <a:srgbClr val="000000"/>
                </a:solidFill>
                <a:effectLst/>
                <a:uLnTx/>
                <a:uFillTx/>
                <a:latin typeface="Gill Sans MT" panose="020B0502020104020203" pitchFamily="34" charset="0"/>
              </a:rPr>
              <a:t>BRANCH = </a:t>
            </a:r>
            <a:r>
              <a:rPr kumimoji="0" lang="en-US" sz="2400" b="0" i="0" u="none" strike="noStrike" kern="0" cap="none" spc="0" normalizeH="0" baseline="0" noProof="0">
                <a:ln>
                  <a:noFill/>
                </a:ln>
                <a:solidFill>
                  <a:srgbClr val="000000"/>
                </a:solidFill>
                <a:effectLst/>
                <a:uLnTx/>
                <a:uFillTx/>
                <a:latin typeface="Gill Sans MT" panose="020B0502020104020203" pitchFamily="34" charset="0"/>
              </a:rPr>
              <a:t>Calculate how many of the possible branches in the code were executed</a:t>
            </a:r>
          </a:p>
          <a:p>
            <a:pPr marL="683514" marR="0" lvl="1" indent="-283464" algn="l" defTabSz="914400" rtl="0" eaLnBrk="0" fontAlgn="base" latinLnBrk="0" hangingPunct="0">
              <a:lnSpc>
                <a:spcPct val="90000"/>
              </a:lnSpc>
              <a:spcBef>
                <a:spcPct val="30000"/>
              </a:spcBef>
              <a:spcAft>
                <a:spcPct val="0"/>
              </a:spcAft>
              <a:buClrTx/>
              <a:buSzPct val="100000"/>
              <a:buFontTx/>
              <a:buChar char="–"/>
              <a:tabLst/>
              <a:defRPr/>
            </a:pPr>
            <a:r>
              <a:rPr kumimoji="0" lang="en-US" sz="2400" b="0" i="1" u="none" strike="noStrike" kern="0" cap="none" spc="0" normalizeH="0" baseline="0" noProof="0">
                <a:ln>
                  <a:noFill/>
                </a:ln>
                <a:solidFill>
                  <a:srgbClr val="000000"/>
                </a:solidFill>
                <a:effectLst/>
                <a:uLnTx/>
                <a:uFillTx/>
                <a:latin typeface="Gill Sans MT" panose="020B0502020104020203" pitchFamily="34" charset="0"/>
              </a:rPr>
              <a:t>CHECKED = </a:t>
            </a:r>
            <a:r>
              <a:rPr kumimoji="0" lang="en-US" sz="2400" b="0" i="0" u="none" strike="noStrike" kern="0" cap="none" spc="0" normalizeH="0" baseline="0" noProof="0">
                <a:ln>
                  <a:noFill/>
                </a:ln>
                <a:solidFill>
                  <a:srgbClr val="000000"/>
                </a:solidFill>
                <a:effectLst/>
                <a:uLnTx/>
                <a:uFillTx/>
                <a:latin typeface="Gill Sans MT" panose="020B0502020104020203" pitchFamily="34" charset="0"/>
              </a:rPr>
              <a:t>Calculate how many of the possible lines in the code are checked by an assertion</a:t>
            </a:r>
          </a:p>
          <a:p>
            <a:pPr marL="683514" marR="0" lvl="1" indent="-283464" algn="l" defTabSz="914400" rtl="0" eaLnBrk="0" fontAlgn="base" latinLnBrk="0" hangingPunct="0">
              <a:lnSpc>
                <a:spcPct val="90000"/>
              </a:lnSpc>
              <a:spcBef>
                <a:spcPct val="30000"/>
              </a:spcBef>
              <a:spcAft>
                <a:spcPct val="0"/>
              </a:spcAft>
              <a:buClrTx/>
              <a:buSzPct val="100000"/>
              <a:buFontTx/>
              <a:buChar char="–"/>
              <a:tabLst/>
              <a:defRPr/>
            </a:pPr>
            <a:r>
              <a:rPr kumimoji="0" lang="en-US" sz="2400" b="0" i="1" u="none" strike="noStrike" kern="0" cap="none" spc="0" normalizeH="0" baseline="0" noProof="0">
                <a:ln>
                  <a:noFill/>
                </a:ln>
                <a:solidFill>
                  <a:srgbClr val="000000"/>
                </a:solidFill>
                <a:effectLst/>
                <a:uLnTx/>
                <a:uFillTx/>
                <a:latin typeface="Gill Sans MT" panose="020B0502020104020203" pitchFamily="34" charset="0"/>
              </a:rPr>
              <a:t>LINE = </a:t>
            </a:r>
            <a:r>
              <a:rPr kumimoji="0" lang="en-US" sz="2400" b="0" i="0" u="none" strike="noStrike" kern="0" cap="none" spc="0" normalizeH="0" baseline="0" noProof="0">
                <a:ln>
                  <a:noFill/>
                </a:ln>
                <a:solidFill>
                  <a:srgbClr val="000000"/>
                </a:solidFill>
                <a:effectLst/>
                <a:uLnTx/>
                <a:uFillTx/>
                <a:latin typeface="Gill Sans MT" panose="020B0502020104020203" pitchFamily="34" charset="0"/>
              </a:rPr>
              <a:t>Calculate how many of the possible lines in the code were executed</a:t>
            </a:r>
            <a:endParaRPr kumimoji="0" lang="en-US" sz="2400" b="0" u="none" strike="noStrike" kern="0" cap="none" spc="0" normalizeH="0" baseline="0" noProof="0">
              <a:ln>
                <a:noFill/>
              </a:ln>
              <a:solidFill>
                <a:srgbClr val="000000"/>
              </a:solidFill>
              <a:effectLst/>
              <a:uLnTx/>
              <a:uFillTx/>
              <a:latin typeface="Gill Sans MT" panose="020B0502020104020203" pitchFamily="34" charset="0"/>
            </a:endParaRPr>
          </a:p>
          <a:p>
            <a:pPr marL="683514" lvl="1" indent="-283464">
              <a:defRPr/>
            </a:pPr>
            <a:endParaRPr kumimoji="0" lang="en-US" b="0" i="1" u="none" strike="noStrike" kern="0" cap="none" spc="0" normalizeH="0" baseline="0" noProof="0">
              <a:ln>
                <a:noFill/>
              </a:ln>
              <a:solidFill>
                <a:srgbClr val="000000"/>
              </a:solidFill>
              <a:effectLst/>
              <a:uLnTx/>
              <a:uFillTx/>
              <a:latin typeface="Gill Sans MT" panose="020B0502020104020203" pitchFamily="34" charset="0"/>
            </a:endParaRPr>
          </a:p>
        </p:txBody>
      </p:sp>
      <p:sp>
        <p:nvSpPr>
          <p:cNvPr id="2" name="Footer Placeholder 1">
            <a:extLst>
              <a:ext uri="{FF2B5EF4-FFF2-40B4-BE49-F238E27FC236}">
                <a16:creationId xmlns:a16="http://schemas.microsoft.com/office/drawing/2014/main" id="{E86CF991-E558-D7CE-ABCF-7A8C49DAEC10}"/>
              </a:ext>
            </a:extLst>
          </p:cNvPr>
          <p:cNvSpPr>
            <a:spLocks noGrp="1"/>
          </p:cNvSpPr>
          <p:nvPr>
            <p:ph type="ftr" sz="quarter" idx="11"/>
          </p:nvPr>
        </p:nvSpPr>
        <p:spPr/>
        <p:txBody>
          <a:bodyPr/>
          <a:lstStyle/>
          <a:p>
            <a:pPr>
              <a:defRPr/>
            </a:pPr>
            <a:r>
              <a:rPr lang="en-US"/>
              <a:t>© Afshin Pourjani Nasiri</a:t>
            </a:r>
            <a:endParaRPr lang="en-US" dirty="0"/>
          </a:p>
        </p:txBody>
      </p:sp>
      <p:sp>
        <p:nvSpPr>
          <p:cNvPr id="3" name="Slide Number Placeholder 2">
            <a:extLst>
              <a:ext uri="{FF2B5EF4-FFF2-40B4-BE49-F238E27FC236}">
                <a16:creationId xmlns:a16="http://schemas.microsoft.com/office/drawing/2014/main" id="{C6E3FE43-7021-CEBC-9CBA-A893D55E417A}"/>
              </a:ext>
            </a:extLst>
          </p:cNvPr>
          <p:cNvSpPr>
            <a:spLocks noGrp="1"/>
          </p:cNvSpPr>
          <p:nvPr>
            <p:ph type="sldNum" sz="quarter" idx="12"/>
          </p:nvPr>
        </p:nvSpPr>
        <p:spPr/>
        <p:txBody>
          <a:bodyPr/>
          <a:lstStyle/>
          <a:p>
            <a:pPr>
              <a:defRPr/>
            </a:pPr>
            <a:fld id="{62EB0AC8-263E-4BC2-8316-EF38483797F6}" type="slidenum">
              <a:rPr lang="en-US" smtClean="0"/>
              <a:pPr>
                <a:defRPr/>
              </a:pPr>
              <a:t>105</a:t>
            </a:fld>
            <a:endParaRPr lang="en-US"/>
          </a:p>
        </p:txBody>
      </p:sp>
    </p:spTree>
    <p:extLst>
      <p:ext uri="{BB962C8B-B14F-4D97-AF65-F5344CB8AC3E}">
        <p14:creationId xmlns:p14="http://schemas.microsoft.com/office/powerpoint/2010/main" val="3321832802"/>
      </p:ext>
    </p:extLst>
  </p:cSld>
  <p:clrMapOvr>
    <a:masterClrMapping/>
  </p:clrMapOvr>
  <p:transition spd="med"/>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538F5B7-08A2-4308-3F55-20E2E2FC7715}"/>
              </a:ext>
            </a:extLst>
          </p:cNvPr>
          <p:cNvSpPr>
            <a:spLocks noGrp="1"/>
          </p:cNvSpPr>
          <p:nvPr>
            <p:ph type="title"/>
          </p:nvPr>
        </p:nvSpPr>
        <p:spPr/>
        <p:txBody>
          <a:bodyPr/>
          <a:lstStyle/>
          <a:p>
            <a:r>
              <a:rPr lang="en-US"/>
              <a:t>Pynguin</a:t>
            </a:r>
          </a:p>
        </p:txBody>
      </p:sp>
      <p:sp>
        <p:nvSpPr>
          <p:cNvPr id="8" name="Content Placeholder 7">
            <a:extLst>
              <a:ext uri="{FF2B5EF4-FFF2-40B4-BE49-F238E27FC236}">
                <a16:creationId xmlns:a16="http://schemas.microsoft.com/office/drawing/2014/main" id="{56EB7A7B-E127-DF1D-8681-605FB2A8464A}"/>
              </a:ext>
            </a:extLst>
          </p:cNvPr>
          <p:cNvSpPr>
            <a:spLocks noGrp="1"/>
          </p:cNvSpPr>
          <p:nvPr>
            <p:ph idx="1"/>
          </p:nvPr>
        </p:nvSpPr>
        <p:spPr/>
        <p:txBody>
          <a:bodyPr/>
          <a:lstStyle/>
          <a:p>
            <a:r>
              <a:rPr lang="en-US"/>
              <a:t>We set maximum coverage = 70</a:t>
            </a:r>
          </a:p>
          <a:p>
            <a:r>
              <a:rPr lang="en-US"/>
              <a:t>Algorithm = MIO</a:t>
            </a:r>
          </a:p>
        </p:txBody>
      </p:sp>
      <p:pic>
        <p:nvPicPr>
          <p:cNvPr id="2" name="Picture 1">
            <a:extLst>
              <a:ext uri="{FF2B5EF4-FFF2-40B4-BE49-F238E27FC236}">
                <a16:creationId xmlns:a16="http://schemas.microsoft.com/office/drawing/2014/main" id="{5B2D1C5D-1167-B3C5-28C4-ADBA284D296C}"/>
              </a:ext>
            </a:extLst>
          </p:cNvPr>
          <p:cNvPicPr>
            <a:picLocks noChangeAspect="1"/>
          </p:cNvPicPr>
          <p:nvPr/>
        </p:nvPicPr>
        <p:blipFill rotWithShape="1">
          <a:blip r:embed="rId2"/>
          <a:srcRect l="33247" t="71399" r="41482" b="8683"/>
          <a:stretch/>
        </p:blipFill>
        <p:spPr>
          <a:xfrm>
            <a:off x="285426" y="2376758"/>
            <a:ext cx="4746745" cy="2104484"/>
          </a:xfrm>
          <a:prstGeom prst="rect">
            <a:avLst/>
          </a:prstGeom>
        </p:spPr>
      </p:pic>
      <p:pic>
        <p:nvPicPr>
          <p:cNvPr id="3" name="Picture 2">
            <a:extLst>
              <a:ext uri="{FF2B5EF4-FFF2-40B4-BE49-F238E27FC236}">
                <a16:creationId xmlns:a16="http://schemas.microsoft.com/office/drawing/2014/main" id="{91FE3481-0BDA-3637-72EA-E2D081644606}"/>
              </a:ext>
            </a:extLst>
          </p:cNvPr>
          <p:cNvPicPr>
            <a:picLocks noChangeAspect="1"/>
          </p:cNvPicPr>
          <p:nvPr/>
        </p:nvPicPr>
        <p:blipFill rotWithShape="1">
          <a:blip r:embed="rId3"/>
          <a:srcRect l="26018" t="10987" r="41269" b="5556"/>
          <a:stretch/>
        </p:blipFill>
        <p:spPr>
          <a:xfrm>
            <a:off x="5223934" y="1296731"/>
            <a:ext cx="3634640" cy="5215881"/>
          </a:xfrm>
          <a:prstGeom prst="rect">
            <a:avLst/>
          </a:prstGeom>
        </p:spPr>
      </p:pic>
      <p:sp>
        <p:nvSpPr>
          <p:cNvPr id="4" name="Footer Placeholder 3">
            <a:extLst>
              <a:ext uri="{FF2B5EF4-FFF2-40B4-BE49-F238E27FC236}">
                <a16:creationId xmlns:a16="http://schemas.microsoft.com/office/drawing/2014/main" id="{48B1D3E8-8454-9906-763A-44BF397A1646}"/>
              </a:ext>
            </a:extLst>
          </p:cNvPr>
          <p:cNvSpPr>
            <a:spLocks noGrp="1"/>
          </p:cNvSpPr>
          <p:nvPr>
            <p:ph type="ftr" sz="quarter" idx="11"/>
          </p:nvPr>
        </p:nvSpPr>
        <p:spPr/>
        <p:txBody>
          <a:bodyPr/>
          <a:lstStyle/>
          <a:p>
            <a:pPr>
              <a:defRPr/>
            </a:pPr>
            <a:r>
              <a:rPr lang="en-US"/>
              <a:t>© Afshin Pourjani Nasiri</a:t>
            </a:r>
            <a:endParaRPr lang="en-US" dirty="0"/>
          </a:p>
        </p:txBody>
      </p:sp>
      <p:sp>
        <p:nvSpPr>
          <p:cNvPr id="5" name="Slide Number Placeholder 4">
            <a:extLst>
              <a:ext uri="{FF2B5EF4-FFF2-40B4-BE49-F238E27FC236}">
                <a16:creationId xmlns:a16="http://schemas.microsoft.com/office/drawing/2014/main" id="{87E9EBDB-F3F0-9793-9216-E4746F886A97}"/>
              </a:ext>
            </a:extLst>
          </p:cNvPr>
          <p:cNvSpPr>
            <a:spLocks noGrp="1"/>
          </p:cNvSpPr>
          <p:nvPr>
            <p:ph type="sldNum" sz="quarter" idx="12"/>
          </p:nvPr>
        </p:nvSpPr>
        <p:spPr/>
        <p:txBody>
          <a:bodyPr/>
          <a:lstStyle/>
          <a:p>
            <a:pPr>
              <a:defRPr/>
            </a:pPr>
            <a:fld id="{62EB0AC8-263E-4BC2-8316-EF38483797F6}" type="slidenum">
              <a:rPr lang="en-US" smtClean="0"/>
              <a:pPr>
                <a:defRPr/>
              </a:pPr>
              <a:t>106</a:t>
            </a:fld>
            <a:endParaRPr lang="en-US"/>
          </a:p>
        </p:txBody>
      </p:sp>
    </p:spTree>
    <p:extLst>
      <p:ext uri="{BB962C8B-B14F-4D97-AF65-F5344CB8AC3E}">
        <p14:creationId xmlns:p14="http://schemas.microsoft.com/office/powerpoint/2010/main" val="1702367186"/>
      </p:ext>
    </p:extLst>
  </p:cSld>
  <p:clrMapOvr>
    <a:masterClrMapping/>
  </p:clrMapOvr>
  <p:transition spd="med"/>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538F5B7-08A2-4308-3F55-20E2E2FC7715}"/>
              </a:ext>
            </a:extLst>
          </p:cNvPr>
          <p:cNvSpPr>
            <a:spLocks noGrp="1"/>
          </p:cNvSpPr>
          <p:nvPr>
            <p:ph type="title"/>
          </p:nvPr>
        </p:nvSpPr>
        <p:spPr/>
        <p:txBody>
          <a:bodyPr/>
          <a:lstStyle/>
          <a:p>
            <a:r>
              <a:rPr lang="en-US"/>
              <a:t>Pynguin</a:t>
            </a:r>
          </a:p>
        </p:txBody>
      </p:sp>
      <p:sp>
        <p:nvSpPr>
          <p:cNvPr id="8" name="Content Placeholder 7">
            <a:extLst>
              <a:ext uri="{FF2B5EF4-FFF2-40B4-BE49-F238E27FC236}">
                <a16:creationId xmlns:a16="http://schemas.microsoft.com/office/drawing/2014/main" id="{56EB7A7B-E127-DF1D-8681-605FB2A8464A}"/>
              </a:ext>
            </a:extLst>
          </p:cNvPr>
          <p:cNvSpPr>
            <a:spLocks noGrp="1"/>
          </p:cNvSpPr>
          <p:nvPr>
            <p:ph idx="1"/>
          </p:nvPr>
        </p:nvSpPr>
        <p:spPr/>
        <p:txBody>
          <a:bodyPr/>
          <a:lstStyle/>
          <a:p>
            <a:r>
              <a:rPr lang="en-US"/>
              <a:t>Without maximum coverage:</a:t>
            </a:r>
          </a:p>
        </p:txBody>
      </p:sp>
      <p:pic>
        <p:nvPicPr>
          <p:cNvPr id="4" name="Picture 3">
            <a:extLst>
              <a:ext uri="{FF2B5EF4-FFF2-40B4-BE49-F238E27FC236}">
                <a16:creationId xmlns:a16="http://schemas.microsoft.com/office/drawing/2014/main" id="{9832B581-430B-EC9F-8B1E-154DE54FDFAD}"/>
              </a:ext>
            </a:extLst>
          </p:cNvPr>
          <p:cNvPicPr>
            <a:picLocks noChangeAspect="1"/>
          </p:cNvPicPr>
          <p:nvPr/>
        </p:nvPicPr>
        <p:blipFill rotWithShape="1">
          <a:blip r:embed="rId2"/>
          <a:srcRect l="33241" t="59084" r="41852" b="23992"/>
          <a:stretch/>
        </p:blipFill>
        <p:spPr>
          <a:xfrm>
            <a:off x="234626" y="2600134"/>
            <a:ext cx="4337374" cy="1657732"/>
          </a:xfrm>
          <a:prstGeom prst="rect">
            <a:avLst/>
          </a:prstGeom>
        </p:spPr>
      </p:pic>
      <p:pic>
        <p:nvPicPr>
          <p:cNvPr id="5" name="Picture 4">
            <a:extLst>
              <a:ext uri="{FF2B5EF4-FFF2-40B4-BE49-F238E27FC236}">
                <a16:creationId xmlns:a16="http://schemas.microsoft.com/office/drawing/2014/main" id="{279257C4-5CCE-D52A-634E-C4C2F3A41E88}"/>
              </a:ext>
            </a:extLst>
          </p:cNvPr>
          <p:cNvPicPr>
            <a:picLocks noChangeAspect="1"/>
          </p:cNvPicPr>
          <p:nvPr/>
        </p:nvPicPr>
        <p:blipFill rotWithShape="1">
          <a:blip r:embed="rId3"/>
          <a:srcRect l="25926" t="11975" r="37408" b="6214"/>
          <a:stretch/>
        </p:blipFill>
        <p:spPr>
          <a:xfrm>
            <a:off x="4954793" y="1259984"/>
            <a:ext cx="3891286" cy="4883759"/>
          </a:xfrm>
          <a:prstGeom prst="rect">
            <a:avLst/>
          </a:prstGeom>
        </p:spPr>
      </p:pic>
      <p:sp>
        <p:nvSpPr>
          <p:cNvPr id="2" name="Footer Placeholder 1">
            <a:extLst>
              <a:ext uri="{FF2B5EF4-FFF2-40B4-BE49-F238E27FC236}">
                <a16:creationId xmlns:a16="http://schemas.microsoft.com/office/drawing/2014/main" id="{22F63519-9A1E-1A68-F7FD-42141D193AB3}"/>
              </a:ext>
            </a:extLst>
          </p:cNvPr>
          <p:cNvSpPr>
            <a:spLocks noGrp="1"/>
          </p:cNvSpPr>
          <p:nvPr>
            <p:ph type="ftr" sz="quarter" idx="11"/>
          </p:nvPr>
        </p:nvSpPr>
        <p:spPr/>
        <p:txBody>
          <a:bodyPr/>
          <a:lstStyle/>
          <a:p>
            <a:pPr>
              <a:defRPr/>
            </a:pPr>
            <a:r>
              <a:rPr lang="en-US"/>
              <a:t>© Afshin Pourjani Nasiri</a:t>
            </a:r>
            <a:endParaRPr lang="en-US" dirty="0"/>
          </a:p>
        </p:txBody>
      </p:sp>
      <p:sp>
        <p:nvSpPr>
          <p:cNvPr id="3" name="Slide Number Placeholder 2">
            <a:extLst>
              <a:ext uri="{FF2B5EF4-FFF2-40B4-BE49-F238E27FC236}">
                <a16:creationId xmlns:a16="http://schemas.microsoft.com/office/drawing/2014/main" id="{3E4CF360-7278-5CCA-05DC-FE05853CF392}"/>
              </a:ext>
            </a:extLst>
          </p:cNvPr>
          <p:cNvSpPr>
            <a:spLocks noGrp="1"/>
          </p:cNvSpPr>
          <p:nvPr>
            <p:ph type="sldNum" sz="quarter" idx="12"/>
          </p:nvPr>
        </p:nvSpPr>
        <p:spPr/>
        <p:txBody>
          <a:bodyPr/>
          <a:lstStyle/>
          <a:p>
            <a:pPr>
              <a:defRPr/>
            </a:pPr>
            <a:fld id="{62EB0AC8-263E-4BC2-8316-EF38483797F6}" type="slidenum">
              <a:rPr lang="en-US" smtClean="0"/>
              <a:pPr>
                <a:defRPr/>
              </a:pPr>
              <a:t>107</a:t>
            </a:fld>
            <a:endParaRPr lang="en-US"/>
          </a:p>
        </p:txBody>
      </p:sp>
    </p:spTree>
    <p:extLst>
      <p:ext uri="{BB962C8B-B14F-4D97-AF65-F5344CB8AC3E}">
        <p14:creationId xmlns:p14="http://schemas.microsoft.com/office/powerpoint/2010/main" val="3655568888"/>
      </p:ext>
    </p:extLst>
  </p:cSld>
  <p:clrMapOvr>
    <a:masterClrMapping/>
  </p:clrMapOvr>
  <p:transition spd="med"/>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538F5B7-08A2-4308-3F55-20E2E2FC7715}"/>
              </a:ext>
            </a:extLst>
          </p:cNvPr>
          <p:cNvSpPr>
            <a:spLocks noGrp="1"/>
          </p:cNvSpPr>
          <p:nvPr>
            <p:ph type="title"/>
          </p:nvPr>
        </p:nvSpPr>
        <p:spPr/>
        <p:txBody>
          <a:bodyPr/>
          <a:lstStyle/>
          <a:p>
            <a:r>
              <a:rPr lang="en-US"/>
              <a:t>Mutation Testing</a:t>
            </a:r>
          </a:p>
        </p:txBody>
      </p:sp>
      <p:sp>
        <p:nvSpPr>
          <p:cNvPr id="8" name="Content Placeholder 7">
            <a:extLst>
              <a:ext uri="{FF2B5EF4-FFF2-40B4-BE49-F238E27FC236}">
                <a16:creationId xmlns:a16="http://schemas.microsoft.com/office/drawing/2014/main" id="{56EB7A7B-E127-DF1D-8681-605FB2A8464A}"/>
              </a:ext>
            </a:extLst>
          </p:cNvPr>
          <p:cNvSpPr>
            <a:spLocks noGrp="1"/>
          </p:cNvSpPr>
          <p:nvPr>
            <p:ph idx="1"/>
          </p:nvPr>
        </p:nvSpPr>
        <p:spPr/>
        <p:txBody>
          <a:bodyPr/>
          <a:lstStyle/>
          <a:p>
            <a:r>
              <a:rPr lang="en-US"/>
              <a:t>After reaching the set coverage metric, Pynguin tries to eliminate irrelevant test cases using </a:t>
            </a:r>
            <a:r>
              <a:rPr lang="en-US">
                <a:solidFill>
                  <a:srgbClr val="FF0000"/>
                </a:solidFill>
              </a:rPr>
              <a:t>Mutation Analysis (Mutation Testing)</a:t>
            </a:r>
          </a:p>
          <a:p>
            <a:r>
              <a:rPr lang="en-US"/>
              <a:t>Mutation testing is done by selecting a set of mutation operators and then applying them to the source program one at a time</a:t>
            </a:r>
          </a:p>
          <a:p>
            <a:r>
              <a:rPr lang="en-US"/>
              <a:t>The result of applying one mutation operator to the program is called a mutant</a:t>
            </a:r>
          </a:p>
          <a:p>
            <a:r>
              <a:rPr lang="en-US"/>
              <a:t>If the test suite is able to detect the change (one of the tests fails), then the mutant is said to be killed</a:t>
            </a:r>
          </a:p>
        </p:txBody>
      </p:sp>
      <p:sp>
        <p:nvSpPr>
          <p:cNvPr id="2" name="Footer Placeholder 1">
            <a:extLst>
              <a:ext uri="{FF2B5EF4-FFF2-40B4-BE49-F238E27FC236}">
                <a16:creationId xmlns:a16="http://schemas.microsoft.com/office/drawing/2014/main" id="{66AE4B0F-4410-33CB-CD9D-07AA9CBDEB32}"/>
              </a:ext>
            </a:extLst>
          </p:cNvPr>
          <p:cNvSpPr>
            <a:spLocks noGrp="1"/>
          </p:cNvSpPr>
          <p:nvPr>
            <p:ph type="ftr" sz="quarter" idx="11"/>
          </p:nvPr>
        </p:nvSpPr>
        <p:spPr/>
        <p:txBody>
          <a:bodyPr/>
          <a:lstStyle/>
          <a:p>
            <a:pPr>
              <a:defRPr/>
            </a:pPr>
            <a:r>
              <a:rPr lang="en-US"/>
              <a:t>© Afshin Pourjani Nasiri</a:t>
            </a:r>
            <a:endParaRPr lang="en-US" dirty="0"/>
          </a:p>
        </p:txBody>
      </p:sp>
      <p:sp>
        <p:nvSpPr>
          <p:cNvPr id="3" name="Slide Number Placeholder 2">
            <a:extLst>
              <a:ext uri="{FF2B5EF4-FFF2-40B4-BE49-F238E27FC236}">
                <a16:creationId xmlns:a16="http://schemas.microsoft.com/office/drawing/2014/main" id="{E0E356B9-E66F-F4A2-D8A1-CD2AC3730A77}"/>
              </a:ext>
            </a:extLst>
          </p:cNvPr>
          <p:cNvSpPr>
            <a:spLocks noGrp="1"/>
          </p:cNvSpPr>
          <p:nvPr>
            <p:ph type="sldNum" sz="quarter" idx="12"/>
          </p:nvPr>
        </p:nvSpPr>
        <p:spPr/>
        <p:txBody>
          <a:bodyPr/>
          <a:lstStyle/>
          <a:p>
            <a:pPr>
              <a:defRPr/>
            </a:pPr>
            <a:fld id="{62EB0AC8-263E-4BC2-8316-EF38483797F6}" type="slidenum">
              <a:rPr lang="en-US" smtClean="0"/>
              <a:pPr>
                <a:defRPr/>
              </a:pPr>
              <a:t>108</a:t>
            </a:fld>
            <a:endParaRPr lang="en-US"/>
          </a:p>
        </p:txBody>
      </p:sp>
    </p:spTree>
    <p:extLst>
      <p:ext uri="{BB962C8B-B14F-4D97-AF65-F5344CB8AC3E}">
        <p14:creationId xmlns:p14="http://schemas.microsoft.com/office/powerpoint/2010/main" val="1204783921"/>
      </p:ext>
    </p:extLst>
  </p:cSld>
  <p:clrMapOvr>
    <a:masterClrMapping/>
  </p:clrMapOvr>
  <p:transition spd="med"/>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538F5B7-08A2-4308-3F55-20E2E2FC7715}"/>
              </a:ext>
            </a:extLst>
          </p:cNvPr>
          <p:cNvSpPr>
            <a:spLocks noGrp="1"/>
          </p:cNvSpPr>
          <p:nvPr>
            <p:ph type="title"/>
          </p:nvPr>
        </p:nvSpPr>
        <p:spPr/>
        <p:txBody>
          <a:bodyPr/>
          <a:lstStyle/>
          <a:p>
            <a:r>
              <a:rPr lang="en-US"/>
              <a:t>Mutation Testing</a:t>
            </a:r>
          </a:p>
        </p:txBody>
      </p:sp>
      <p:sp>
        <p:nvSpPr>
          <p:cNvPr id="8" name="Content Placeholder 7">
            <a:extLst>
              <a:ext uri="{FF2B5EF4-FFF2-40B4-BE49-F238E27FC236}">
                <a16:creationId xmlns:a16="http://schemas.microsoft.com/office/drawing/2014/main" id="{56EB7A7B-E127-DF1D-8681-605FB2A8464A}"/>
              </a:ext>
            </a:extLst>
          </p:cNvPr>
          <p:cNvSpPr>
            <a:spLocks noGrp="1"/>
          </p:cNvSpPr>
          <p:nvPr>
            <p:ph idx="1"/>
          </p:nvPr>
        </p:nvSpPr>
        <p:spPr/>
        <p:txBody>
          <a:bodyPr/>
          <a:lstStyle/>
          <a:p>
            <a:r>
              <a:rPr lang="en-US" sz="2400"/>
              <a:t>For example, consider the following C++ code fragment</a:t>
            </a:r>
          </a:p>
          <a:p>
            <a:r>
              <a:rPr lang="en-US" sz="2400"/>
              <a:t>We replace &amp;&amp; with || and produce the following mutant:</a:t>
            </a:r>
          </a:p>
          <a:p>
            <a:endParaRPr lang="en-US" sz="2400"/>
          </a:p>
          <a:p>
            <a:endParaRPr lang="en-US" sz="2400"/>
          </a:p>
          <a:p>
            <a:pPr marL="0" indent="0">
              <a:buNone/>
            </a:pPr>
            <a:endParaRPr lang="en-US" sz="2400"/>
          </a:p>
          <a:p>
            <a:pPr marL="0" indent="0">
              <a:buNone/>
            </a:pPr>
            <a:endParaRPr lang="en-US" sz="2400"/>
          </a:p>
          <a:p>
            <a:pPr marL="457200" indent="-457200">
              <a:buFont typeface="+mj-lt"/>
              <a:buAutoNum type="arabicPeriod"/>
            </a:pPr>
            <a:r>
              <a:rPr lang="en-US" sz="2400"/>
              <a:t>A test must reach the mutated statement</a:t>
            </a:r>
          </a:p>
          <a:p>
            <a:pPr marL="457200" indent="-457200">
              <a:buFont typeface="+mj-lt"/>
              <a:buAutoNum type="arabicPeriod"/>
            </a:pPr>
            <a:r>
              <a:rPr lang="en-US" sz="2400"/>
              <a:t>Test input data should infect the program state by causing different program states for the mutant and the original program (a=1, b=0)</a:t>
            </a:r>
          </a:p>
          <a:p>
            <a:pPr marL="457200" indent="-457200">
              <a:buFont typeface="+mj-lt"/>
              <a:buAutoNum type="arabicPeriod"/>
            </a:pPr>
            <a:r>
              <a:rPr lang="en-US" sz="2400"/>
              <a:t>The incorrect program state (the value of 'c') must propagate to the program's output</a:t>
            </a:r>
          </a:p>
          <a:p>
            <a:r>
              <a:rPr lang="en-US" sz="2400">
                <a:solidFill>
                  <a:srgbClr val="FF0000"/>
                </a:solidFill>
              </a:rPr>
              <a:t>Only if there is a mutant that violates an assertion, the assertion is seen as relevant</a:t>
            </a:r>
          </a:p>
        </p:txBody>
      </p:sp>
      <p:pic>
        <p:nvPicPr>
          <p:cNvPr id="3" name="Picture 2">
            <a:extLst>
              <a:ext uri="{FF2B5EF4-FFF2-40B4-BE49-F238E27FC236}">
                <a16:creationId xmlns:a16="http://schemas.microsoft.com/office/drawing/2014/main" id="{10493509-6906-B392-5F21-CCCF1D769397}"/>
              </a:ext>
            </a:extLst>
          </p:cNvPr>
          <p:cNvPicPr>
            <a:picLocks noChangeAspect="1"/>
          </p:cNvPicPr>
          <p:nvPr/>
        </p:nvPicPr>
        <p:blipFill>
          <a:blip r:embed="rId2"/>
          <a:stretch>
            <a:fillRect/>
          </a:stretch>
        </p:blipFill>
        <p:spPr>
          <a:xfrm>
            <a:off x="1019410" y="1741323"/>
            <a:ext cx="2169736" cy="1816522"/>
          </a:xfrm>
          <a:prstGeom prst="rect">
            <a:avLst/>
          </a:prstGeom>
        </p:spPr>
      </p:pic>
      <p:pic>
        <p:nvPicPr>
          <p:cNvPr id="5" name="Picture 4">
            <a:extLst>
              <a:ext uri="{FF2B5EF4-FFF2-40B4-BE49-F238E27FC236}">
                <a16:creationId xmlns:a16="http://schemas.microsoft.com/office/drawing/2014/main" id="{05FDDCDA-627B-4075-16D6-3565FA86D643}"/>
              </a:ext>
            </a:extLst>
          </p:cNvPr>
          <p:cNvPicPr>
            <a:picLocks noChangeAspect="1"/>
          </p:cNvPicPr>
          <p:nvPr/>
        </p:nvPicPr>
        <p:blipFill>
          <a:blip r:embed="rId3"/>
          <a:stretch>
            <a:fillRect/>
          </a:stretch>
        </p:blipFill>
        <p:spPr>
          <a:xfrm>
            <a:off x="5954856" y="1741323"/>
            <a:ext cx="2131892" cy="1816522"/>
          </a:xfrm>
          <a:prstGeom prst="rect">
            <a:avLst/>
          </a:prstGeom>
        </p:spPr>
      </p:pic>
      <p:sp>
        <p:nvSpPr>
          <p:cNvPr id="6" name="Arrow: Right 5">
            <a:extLst>
              <a:ext uri="{FF2B5EF4-FFF2-40B4-BE49-F238E27FC236}">
                <a16:creationId xmlns:a16="http://schemas.microsoft.com/office/drawing/2014/main" id="{E7D8B76F-20FF-CBAD-21E2-C3139BABFFD1}"/>
              </a:ext>
            </a:extLst>
          </p:cNvPr>
          <p:cNvSpPr/>
          <p:nvPr/>
        </p:nvSpPr>
        <p:spPr bwMode="auto">
          <a:xfrm>
            <a:off x="3807231" y="2480260"/>
            <a:ext cx="1429789" cy="338648"/>
          </a:xfrm>
          <a:prstGeom prst="rightArrow">
            <a:avLst/>
          </a:prstGeom>
          <a:solidFill>
            <a:schemeClr val="accent1">
              <a:lumMod val="60000"/>
              <a:lumOff val="40000"/>
            </a:scheme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1" i="0" u="none" strike="noStrike" cap="none" normalizeH="0" baseline="0">
              <a:ln>
                <a:noFill/>
              </a:ln>
              <a:solidFill>
                <a:srgbClr val="FAFD00"/>
              </a:solidFill>
              <a:effectLst/>
              <a:latin typeface="Times New Roman" pitchFamily="18" charset="0"/>
            </a:endParaRPr>
          </a:p>
        </p:txBody>
      </p:sp>
      <p:sp>
        <p:nvSpPr>
          <p:cNvPr id="2" name="Footer Placeholder 1">
            <a:extLst>
              <a:ext uri="{FF2B5EF4-FFF2-40B4-BE49-F238E27FC236}">
                <a16:creationId xmlns:a16="http://schemas.microsoft.com/office/drawing/2014/main" id="{A87CE2B5-283D-C89B-D77A-E465711DBEB1}"/>
              </a:ext>
            </a:extLst>
          </p:cNvPr>
          <p:cNvSpPr>
            <a:spLocks noGrp="1"/>
          </p:cNvSpPr>
          <p:nvPr>
            <p:ph type="ftr" sz="quarter" idx="11"/>
          </p:nvPr>
        </p:nvSpPr>
        <p:spPr/>
        <p:txBody>
          <a:bodyPr/>
          <a:lstStyle/>
          <a:p>
            <a:pPr>
              <a:defRPr/>
            </a:pPr>
            <a:r>
              <a:rPr lang="en-US"/>
              <a:t>© Afshin Pourjani Nasiri</a:t>
            </a:r>
            <a:endParaRPr lang="en-US" dirty="0"/>
          </a:p>
        </p:txBody>
      </p:sp>
      <p:sp>
        <p:nvSpPr>
          <p:cNvPr id="4" name="Slide Number Placeholder 3">
            <a:extLst>
              <a:ext uri="{FF2B5EF4-FFF2-40B4-BE49-F238E27FC236}">
                <a16:creationId xmlns:a16="http://schemas.microsoft.com/office/drawing/2014/main" id="{C03CC414-7A8D-2FFE-230E-7E6DADBB1BDC}"/>
              </a:ext>
            </a:extLst>
          </p:cNvPr>
          <p:cNvSpPr>
            <a:spLocks noGrp="1"/>
          </p:cNvSpPr>
          <p:nvPr>
            <p:ph type="sldNum" sz="quarter" idx="12"/>
          </p:nvPr>
        </p:nvSpPr>
        <p:spPr/>
        <p:txBody>
          <a:bodyPr/>
          <a:lstStyle/>
          <a:p>
            <a:pPr>
              <a:defRPr/>
            </a:pPr>
            <a:fld id="{62EB0AC8-263E-4BC2-8316-EF38483797F6}" type="slidenum">
              <a:rPr lang="en-US" smtClean="0"/>
              <a:pPr>
                <a:defRPr/>
              </a:pPr>
              <a:t>109</a:t>
            </a:fld>
            <a:endParaRPr lang="en-US"/>
          </a:p>
        </p:txBody>
      </p:sp>
    </p:spTree>
    <p:extLst>
      <p:ext uri="{BB962C8B-B14F-4D97-AF65-F5344CB8AC3E}">
        <p14:creationId xmlns:p14="http://schemas.microsoft.com/office/powerpoint/2010/main" val="492545360"/>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78DCD3-066D-4890-8015-DA974C54E5F2}"/>
              </a:ext>
            </a:extLst>
          </p:cNvPr>
          <p:cNvSpPr>
            <a:spLocks noGrp="1"/>
          </p:cNvSpPr>
          <p:nvPr>
            <p:ph type="title"/>
          </p:nvPr>
        </p:nvSpPr>
        <p:spPr/>
        <p:txBody>
          <a:bodyPr/>
          <a:lstStyle/>
          <a:p>
            <a:r>
              <a:rPr lang="en-US" dirty="0"/>
              <a:t>The key advantages of ART</a:t>
            </a:r>
          </a:p>
        </p:txBody>
      </p:sp>
      <p:sp>
        <p:nvSpPr>
          <p:cNvPr id="3" name="Content Placeholder 2">
            <a:extLst>
              <a:ext uri="{FF2B5EF4-FFF2-40B4-BE49-F238E27FC236}">
                <a16:creationId xmlns:a16="http://schemas.microsoft.com/office/drawing/2014/main" id="{6871552C-DB6A-416A-B907-C7C130C755F5}"/>
              </a:ext>
            </a:extLst>
          </p:cNvPr>
          <p:cNvSpPr>
            <a:spLocks noGrp="1"/>
          </p:cNvSpPr>
          <p:nvPr>
            <p:ph idx="1"/>
          </p:nvPr>
        </p:nvSpPr>
        <p:spPr/>
        <p:txBody>
          <a:bodyPr/>
          <a:lstStyle/>
          <a:p>
            <a:pPr marL="0" indent="0" algn="just">
              <a:buNone/>
            </a:pPr>
            <a:endParaRPr lang="en-US" dirty="0"/>
          </a:p>
          <a:p>
            <a:pPr algn="just"/>
            <a:r>
              <a:rPr lang="en-US" b="1" dirty="0"/>
              <a:t>Improved Fault Detection Capability: </a:t>
            </a:r>
            <a:r>
              <a:rPr lang="en-US" dirty="0"/>
              <a:t>By generating diverse test cases that explore different regions of the input domain, ART is more likely to uncover a wider range of defects.</a:t>
            </a:r>
          </a:p>
          <a:p>
            <a:pPr algn="just"/>
            <a:r>
              <a:rPr lang="en-US" b="1" dirty="0"/>
              <a:t>Early Fault Detection:</a:t>
            </a:r>
            <a:r>
              <a:rPr lang="en-US" dirty="0"/>
              <a:t> The adaptive nature of ART allows it to focus on unexplored regions of the input domain, leading to the earlier detection of faults.</a:t>
            </a:r>
          </a:p>
          <a:p>
            <a:pPr algn="just"/>
            <a:r>
              <a:rPr lang="en-US" b="1" dirty="0"/>
              <a:t>Reduced Test Suite Size: </a:t>
            </a:r>
            <a:r>
              <a:rPr lang="en-US" dirty="0"/>
              <a:t>ART can achieve the same level of fault detection with a smaller number of test cases compared to random testing, as it avoids redundant test cases.</a:t>
            </a:r>
          </a:p>
        </p:txBody>
      </p:sp>
      <p:sp>
        <p:nvSpPr>
          <p:cNvPr id="4" name="Slide Number Placeholder 3">
            <a:extLst>
              <a:ext uri="{FF2B5EF4-FFF2-40B4-BE49-F238E27FC236}">
                <a16:creationId xmlns:a16="http://schemas.microsoft.com/office/drawing/2014/main" id="{AFC54A25-7F85-4E13-A9F8-09E5C69A3E38}"/>
              </a:ext>
            </a:extLst>
          </p:cNvPr>
          <p:cNvSpPr>
            <a:spLocks noGrp="1"/>
          </p:cNvSpPr>
          <p:nvPr>
            <p:ph type="sldNum" sz="quarter" idx="12"/>
          </p:nvPr>
        </p:nvSpPr>
        <p:spPr/>
        <p:txBody>
          <a:bodyPr/>
          <a:lstStyle/>
          <a:p>
            <a:pPr>
              <a:defRPr/>
            </a:pPr>
            <a:fld id="{62EB0AC8-263E-4BC2-8316-EF38483797F6}" type="slidenum">
              <a:rPr lang="en-US" smtClean="0"/>
              <a:pPr>
                <a:defRPr/>
              </a:pPr>
              <a:t>11</a:t>
            </a:fld>
            <a:endParaRPr lang="en-US"/>
          </a:p>
        </p:txBody>
      </p:sp>
      <p:sp>
        <p:nvSpPr>
          <p:cNvPr id="5" name="Date Placeholder 4">
            <a:extLst>
              <a:ext uri="{FF2B5EF4-FFF2-40B4-BE49-F238E27FC236}">
                <a16:creationId xmlns:a16="http://schemas.microsoft.com/office/drawing/2014/main" id="{D6FA68B7-91AB-43A1-A55A-B3BAA85B95D8}"/>
              </a:ext>
            </a:extLst>
          </p:cNvPr>
          <p:cNvSpPr>
            <a:spLocks noGrp="1"/>
          </p:cNvSpPr>
          <p:nvPr>
            <p:ph type="dt" sz="half" idx="10"/>
          </p:nvPr>
        </p:nvSpPr>
        <p:spPr/>
        <p:txBody>
          <a:bodyPr/>
          <a:lstStyle/>
          <a:p>
            <a:pPr>
              <a:defRPr/>
            </a:pPr>
            <a:r>
              <a:rPr lang="en-US"/>
              <a:t>Automated Test Generation</a:t>
            </a:r>
            <a:endParaRPr lang="en-US" dirty="0"/>
          </a:p>
        </p:txBody>
      </p:sp>
      <p:sp>
        <p:nvSpPr>
          <p:cNvPr id="6" name="Footer Placeholder 5">
            <a:extLst>
              <a:ext uri="{FF2B5EF4-FFF2-40B4-BE49-F238E27FC236}">
                <a16:creationId xmlns:a16="http://schemas.microsoft.com/office/drawing/2014/main" id="{C6818321-2BE7-4551-BF7E-94DBE5DD05FC}"/>
              </a:ext>
            </a:extLst>
          </p:cNvPr>
          <p:cNvSpPr>
            <a:spLocks noGrp="1"/>
          </p:cNvSpPr>
          <p:nvPr>
            <p:ph type="ftr" sz="quarter" idx="11"/>
          </p:nvPr>
        </p:nvSpPr>
        <p:spPr/>
        <p:txBody>
          <a:bodyPr/>
          <a:lstStyle/>
          <a:p>
            <a:pPr>
              <a:defRPr/>
            </a:pPr>
            <a:r>
              <a:rPr lang="en-US"/>
              <a:t>© Zakeri</a:t>
            </a:r>
            <a:endParaRPr lang="en-US" dirty="0"/>
          </a:p>
        </p:txBody>
      </p:sp>
    </p:spTree>
    <p:extLst>
      <p:ext uri="{BB962C8B-B14F-4D97-AF65-F5344CB8AC3E}">
        <p14:creationId xmlns:p14="http://schemas.microsoft.com/office/powerpoint/2010/main" val="3945629922"/>
      </p:ext>
    </p:extLst>
  </p:cSld>
  <p:clrMapOvr>
    <a:masterClrMapping/>
  </p:clrMapOvr>
  <p:transition spd="med"/>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538F5B7-08A2-4308-3F55-20E2E2FC7715}"/>
              </a:ext>
            </a:extLst>
          </p:cNvPr>
          <p:cNvSpPr>
            <a:spLocks noGrp="1"/>
          </p:cNvSpPr>
          <p:nvPr>
            <p:ph type="title"/>
          </p:nvPr>
        </p:nvSpPr>
        <p:spPr/>
        <p:txBody>
          <a:bodyPr/>
          <a:lstStyle/>
          <a:p>
            <a:r>
              <a:rPr lang="en-US"/>
              <a:t>Pynguin</a:t>
            </a:r>
          </a:p>
        </p:txBody>
      </p:sp>
      <p:sp>
        <p:nvSpPr>
          <p:cNvPr id="8" name="Content Placeholder 7">
            <a:extLst>
              <a:ext uri="{FF2B5EF4-FFF2-40B4-BE49-F238E27FC236}">
                <a16:creationId xmlns:a16="http://schemas.microsoft.com/office/drawing/2014/main" id="{56EB7A7B-E127-DF1D-8681-605FB2A8464A}"/>
              </a:ext>
            </a:extLst>
          </p:cNvPr>
          <p:cNvSpPr>
            <a:spLocks noGrp="1"/>
          </p:cNvSpPr>
          <p:nvPr>
            <p:ph idx="1"/>
          </p:nvPr>
        </p:nvSpPr>
        <p:spPr/>
        <p:txBody>
          <a:bodyPr/>
          <a:lstStyle/>
          <a:p>
            <a:r>
              <a:rPr lang="en-US"/>
              <a:t>Pynguin exports the generated test cases in the style of the PyTest framework</a:t>
            </a:r>
          </a:p>
          <a:p>
            <a:r>
              <a:rPr lang="en-US"/>
              <a:t>We can use PyTest to run generated test file</a:t>
            </a:r>
          </a:p>
          <a:p>
            <a:endParaRPr lang="en-US"/>
          </a:p>
          <a:p>
            <a:endParaRPr lang="en-US"/>
          </a:p>
          <a:p>
            <a:pPr marL="0" indent="0">
              <a:buNone/>
            </a:pPr>
            <a:endParaRPr lang="en-US"/>
          </a:p>
          <a:p>
            <a:r>
              <a:rPr lang="en-US"/>
              <a:t>PyTest report:</a:t>
            </a:r>
          </a:p>
          <a:p>
            <a:endParaRPr lang="en-US"/>
          </a:p>
        </p:txBody>
      </p:sp>
      <p:pic>
        <p:nvPicPr>
          <p:cNvPr id="3" name="Picture 2">
            <a:extLst>
              <a:ext uri="{FF2B5EF4-FFF2-40B4-BE49-F238E27FC236}">
                <a16:creationId xmlns:a16="http://schemas.microsoft.com/office/drawing/2014/main" id="{ACC68255-31BD-B882-06DC-F9ECF8477FBD}"/>
              </a:ext>
            </a:extLst>
          </p:cNvPr>
          <p:cNvPicPr>
            <a:picLocks noChangeAspect="1"/>
          </p:cNvPicPr>
          <p:nvPr/>
        </p:nvPicPr>
        <p:blipFill rotWithShape="1">
          <a:blip r:embed="rId2"/>
          <a:srcRect t="85885" r="78796" b="4733"/>
          <a:stretch/>
        </p:blipFill>
        <p:spPr>
          <a:xfrm>
            <a:off x="1627769" y="2312755"/>
            <a:ext cx="5888462" cy="1465687"/>
          </a:xfrm>
          <a:prstGeom prst="rect">
            <a:avLst/>
          </a:prstGeom>
        </p:spPr>
      </p:pic>
      <p:pic>
        <p:nvPicPr>
          <p:cNvPr id="4" name="Picture 3">
            <a:extLst>
              <a:ext uri="{FF2B5EF4-FFF2-40B4-BE49-F238E27FC236}">
                <a16:creationId xmlns:a16="http://schemas.microsoft.com/office/drawing/2014/main" id="{A16560F7-B9B9-97B9-C82A-878D1F74D288}"/>
              </a:ext>
            </a:extLst>
          </p:cNvPr>
          <p:cNvPicPr>
            <a:picLocks noChangeAspect="1"/>
          </p:cNvPicPr>
          <p:nvPr/>
        </p:nvPicPr>
        <p:blipFill rotWithShape="1">
          <a:blip r:embed="rId3"/>
          <a:srcRect t="3981" r="40741" b="75022"/>
          <a:stretch/>
        </p:blipFill>
        <p:spPr>
          <a:xfrm>
            <a:off x="436317" y="4407965"/>
            <a:ext cx="8257078" cy="1645613"/>
          </a:xfrm>
          <a:prstGeom prst="rect">
            <a:avLst/>
          </a:prstGeom>
        </p:spPr>
      </p:pic>
      <p:sp>
        <p:nvSpPr>
          <p:cNvPr id="2" name="Footer Placeholder 1">
            <a:extLst>
              <a:ext uri="{FF2B5EF4-FFF2-40B4-BE49-F238E27FC236}">
                <a16:creationId xmlns:a16="http://schemas.microsoft.com/office/drawing/2014/main" id="{5B2ED59E-545C-90CB-E6CE-A619FC6A5709}"/>
              </a:ext>
            </a:extLst>
          </p:cNvPr>
          <p:cNvSpPr>
            <a:spLocks noGrp="1"/>
          </p:cNvSpPr>
          <p:nvPr>
            <p:ph type="ftr" sz="quarter" idx="11"/>
          </p:nvPr>
        </p:nvSpPr>
        <p:spPr/>
        <p:txBody>
          <a:bodyPr/>
          <a:lstStyle/>
          <a:p>
            <a:pPr>
              <a:defRPr/>
            </a:pPr>
            <a:r>
              <a:rPr lang="en-US"/>
              <a:t>© Afshin Pourjani Nasiri</a:t>
            </a:r>
            <a:endParaRPr lang="en-US" dirty="0"/>
          </a:p>
        </p:txBody>
      </p:sp>
      <p:sp>
        <p:nvSpPr>
          <p:cNvPr id="5" name="Slide Number Placeholder 4">
            <a:extLst>
              <a:ext uri="{FF2B5EF4-FFF2-40B4-BE49-F238E27FC236}">
                <a16:creationId xmlns:a16="http://schemas.microsoft.com/office/drawing/2014/main" id="{9ADDCE86-2491-E3BE-2160-4EE74A5D73B2}"/>
              </a:ext>
            </a:extLst>
          </p:cNvPr>
          <p:cNvSpPr>
            <a:spLocks noGrp="1"/>
          </p:cNvSpPr>
          <p:nvPr>
            <p:ph type="sldNum" sz="quarter" idx="12"/>
          </p:nvPr>
        </p:nvSpPr>
        <p:spPr/>
        <p:txBody>
          <a:bodyPr/>
          <a:lstStyle/>
          <a:p>
            <a:pPr>
              <a:defRPr/>
            </a:pPr>
            <a:fld id="{62EB0AC8-263E-4BC2-8316-EF38483797F6}" type="slidenum">
              <a:rPr lang="en-US" smtClean="0"/>
              <a:pPr>
                <a:defRPr/>
              </a:pPr>
              <a:t>110</a:t>
            </a:fld>
            <a:endParaRPr lang="en-US"/>
          </a:p>
        </p:txBody>
      </p:sp>
    </p:spTree>
    <p:extLst>
      <p:ext uri="{BB962C8B-B14F-4D97-AF65-F5344CB8AC3E}">
        <p14:creationId xmlns:p14="http://schemas.microsoft.com/office/powerpoint/2010/main" val="1014503518"/>
      </p:ext>
    </p:extLst>
  </p:cSld>
  <p:clrMapOvr>
    <a:masterClrMapping/>
  </p:clrMapOvr>
  <p:transition spd="med"/>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587164-0013-7216-1E70-7A063312EDBC}"/>
              </a:ext>
            </a:extLst>
          </p:cNvPr>
          <p:cNvSpPr>
            <a:spLocks noGrp="1"/>
          </p:cNvSpPr>
          <p:nvPr>
            <p:ph type="title"/>
          </p:nvPr>
        </p:nvSpPr>
        <p:spPr/>
        <p:txBody>
          <a:bodyPr/>
          <a:lstStyle/>
          <a:p>
            <a:r>
              <a:rPr lang="en-US"/>
              <a:t>Questions</a:t>
            </a:r>
            <a:endParaRPr lang="en-US" dirty="0"/>
          </a:p>
        </p:txBody>
      </p:sp>
      <p:sp>
        <p:nvSpPr>
          <p:cNvPr id="3" name="Content Placeholder 2">
            <a:extLst>
              <a:ext uri="{FF2B5EF4-FFF2-40B4-BE49-F238E27FC236}">
                <a16:creationId xmlns:a16="http://schemas.microsoft.com/office/drawing/2014/main" id="{D73ADC98-3991-6538-95BE-AE204B67FBC8}"/>
              </a:ext>
            </a:extLst>
          </p:cNvPr>
          <p:cNvSpPr>
            <a:spLocks noGrp="1"/>
          </p:cNvSpPr>
          <p:nvPr>
            <p:ph idx="1"/>
          </p:nvPr>
        </p:nvSpPr>
        <p:spPr/>
        <p:txBody>
          <a:bodyPr/>
          <a:lstStyle/>
          <a:p>
            <a:pPr marL="457200" marR="457200" indent="-457200" algn="l">
              <a:buFont typeface="+mj-lt"/>
              <a:buAutoNum type="arabicPeriod"/>
            </a:pPr>
            <a:r>
              <a:rPr lang="en-US" sz="2000" dirty="0">
                <a:solidFill>
                  <a:srgbClr val="000000"/>
                </a:solidFill>
                <a:latin typeface="Calibri" panose="020F0502020204030204" pitchFamily="34" charset="0"/>
              </a:rPr>
              <a:t>Assign weight to the following CFG using genetic algorithm. </a:t>
            </a:r>
            <a:r>
              <a:rPr lang="en-US" sz="2000" dirty="0">
                <a:solidFill>
                  <a:srgbClr val="000000"/>
                </a:solidFill>
                <a:latin typeface="Calibri" panose="020F0502020204030204" pitchFamily="34" charset="0"/>
                <a:hlinkClick r:id="rId2" action="ppaction://hlinksldjump"/>
              </a:rPr>
              <a:t>Click for </a:t>
            </a:r>
            <a:r>
              <a:rPr lang="en-US" sz="2000" dirty="0">
                <a:solidFill>
                  <a:srgbClr val="FF0000"/>
                </a:solidFill>
                <a:latin typeface="Calibri" panose="020F0502020204030204" pitchFamily="34" charset="0"/>
                <a:hlinkClick r:id="rId2" action="ppaction://hlinksldjump"/>
              </a:rPr>
              <a:t>Answer</a:t>
            </a:r>
            <a:endParaRPr lang="en-US" sz="2000" b="0" i="0" dirty="0">
              <a:solidFill>
                <a:srgbClr val="000000"/>
              </a:solidFill>
              <a:effectLst/>
              <a:latin typeface="Calibri" panose="020F0502020204030204" pitchFamily="34" charset="0"/>
            </a:endParaRPr>
          </a:p>
        </p:txBody>
      </p:sp>
      <p:sp>
        <p:nvSpPr>
          <p:cNvPr id="5" name="Footer Placeholder 4">
            <a:extLst>
              <a:ext uri="{FF2B5EF4-FFF2-40B4-BE49-F238E27FC236}">
                <a16:creationId xmlns:a16="http://schemas.microsoft.com/office/drawing/2014/main" id="{4B3D923B-7E59-0A5F-1250-700425218B6B}"/>
              </a:ext>
            </a:extLst>
          </p:cNvPr>
          <p:cNvSpPr>
            <a:spLocks noGrp="1"/>
          </p:cNvSpPr>
          <p:nvPr>
            <p:ph type="ftr" sz="quarter" idx="11"/>
          </p:nvPr>
        </p:nvSpPr>
        <p:spPr/>
        <p:txBody>
          <a:bodyPr/>
          <a:lstStyle/>
          <a:p>
            <a:pPr>
              <a:defRPr/>
            </a:pPr>
            <a:r>
              <a:rPr lang="en-US"/>
              <a:t>© Afshin Pourjani Nasiri</a:t>
            </a:r>
            <a:endParaRPr lang="en-US" dirty="0"/>
          </a:p>
        </p:txBody>
      </p:sp>
      <p:sp>
        <p:nvSpPr>
          <p:cNvPr id="6" name="Slide Number Placeholder 5">
            <a:extLst>
              <a:ext uri="{FF2B5EF4-FFF2-40B4-BE49-F238E27FC236}">
                <a16:creationId xmlns:a16="http://schemas.microsoft.com/office/drawing/2014/main" id="{74683DE8-2618-379A-8ECD-715D6860E4AF}"/>
              </a:ext>
            </a:extLst>
          </p:cNvPr>
          <p:cNvSpPr>
            <a:spLocks noGrp="1"/>
          </p:cNvSpPr>
          <p:nvPr>
            <p:ph type="sldNum" sz="quarter" idx="12"/>
          </p:nvPr>
        </p:nvSpPr>
        <p:spPr/>
        <p:txBody>
          <a:bodyPr/>
          <a:lstStyle/>
          <a:p>
            <a:pPr>
              <a:defRPr/>
            </a:pPr>
            <a:fld id="{62EB0AC8-263E-4BC2-8316-EF38483797F6}" type="slidenum">
              <a:rPr lang="en-US" smtClean="0"/>
              <a:pPr>
                <a:defRPr/>
              </a:pPr>
              <a:t>111</a:t>
            </a:fld>
            <a:endParaRPr lang="en-US"/>
          </a:p>
        </p:txBody>
      </p:sp>
      <p:pic>
        <p:nvPicPr>
          <p:cNvPr id="7" name="Picture 6">
            <a:extLst>
              <a:ext uri="{FF2B5EF4-FFF2-40B4-BE49-F238E27FC236}">
                <a16:creationId xmlns:a16="http://schemas.microsoft.com/office/drawing/2014/main" id="{E9D9AD32-985F-1CD8-0977-CD3CAA4099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7586" y="1288473"/>
            <a:ext cx="7301753" cy="5290457"/>
          </a:xfrm>
          <a:prstGeom prst="rect">
            <a:avLst/>
          </a:prstGeom>
        </p:spPr>
      </p:pic>
    </p:spTree>
    <p:extLst>
      <p:ext uri="{BB962C8B-B14F-4D97-AF65-F5344CB8AC3E}">
        <p14:creationId xmlns:p14="http://schemas.microsoft.com/office/powerpoint/2010/main" val="4038357651"/>
      </p:ext>
    </p:extLst>
  </p:cSld>
  <p:clrMapOvr>
    <a:masterClrMapping/>
  </p:clrMapOvr>
  <p:transition spd="med"/>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587164-0013-7216-1E70-7A063312EDBC}"/>
              </a:ext>
            </a:extLst>
          </p:cNvPr>
          <p:cNvSpPr>
            <a:spLocks noGrp="1"/>
          </p:cNvSpPr>
          <p:nvPr>
            <p:ph type="title"/>
          </p:nvPr>
        </p:nvSpPr>
        <p:spPr/>
        <p:txBody>
          <a:bodyPr/>
          <a:lstStyle/>
          <a:p>
            <a:r>
              <a:rPr lang="en-US"/>
              <a:t>Questions</a:t>
            </a:r>
            <a:endParaRPr lang="en-US" dirty="0"/>
          </a:p>
        </p:txBody>
      </p:sp>
      <p:sp>
        <p:nvSpPr>
          <p:cNvPr id="3" name="Content Placeholder 2">
            <a:extLst>
              <a:ext uri="{FF2B5EF4-FFF2-40B4-BE49-F238E27FC236}">
                <a16:creationId xmlns:a16="http://schemas.microsoft.com/office/drawing/2014/main" id="{D73ADC98-3991-6538-95BE-AE204B67FBC8}"/>
              </a:ext>
            </a:extLst>
          </p:cNvPr>
          <p:cNvSpPr>
            <a:spLocks noGrp="1"/>
          </p:cNvSpPr>
          <p:nvPr>
            <p:ph idx="1"/>
          </p:nvPr>
        </p:nvSpPr>
        <p:spPr/>
        <p:txBody>
          <a:bodyPr/>
          <a:lstStyle/>
          <a:p>
            <a:pPr marL="457200" marR="457200" indent="-457200" algn="l">
              <a:buFont typeface="+mj-lt"/>
              <a:buAutoNum type="arabicPeriod" startAt="2"/>
            </a:pPr>
            <a:r>
              <a:rPr lang="en-US" sz="2000" dirty="0">
                <a:solidFill>
                  <a:srgbClr val="000000"/>
                </a:solidFill>
                <a:latin typeface="Calibri" panose="020F0502020204030204" pitchFamily="34" charset="0"/>
              </a:rPr>
              <a:t>Using genetic algorithm find a dataset for optimal branch coverage. Do one crossover and ignore mutations. </a:t>
            </a:r>
            <a:r>
              <a:rPr lang="en-US" sz="2000" dirty="0">
                <a:solidFill>
                  <a:srgbClr val="000000"/>
                </a:solidFill>
                <a:latin typeface="Calibri" panose="020F0502020204030204" pitchFamily="34" charset="0"/>
                <a:hlinkClick r:id="rId2" action="ppaction://hlinksldjump"/>
              </a:rPr>
              <a:t>Click for </a:t>
            </a:r>
            <a:r>
              <a:rPr lang="en-US" sz="2000" dirty="0">
                <a:solidFill>
                  <a:srgbClr val="FF0000"/>
                </a:solidFill>
                <a:latin typeface="Calibri" panose="020F0502020204030204" pitchFamily="34" charset="0"/>
                <a:hlinkClick r:id="rId2" action="ppaction://hlinksldjump"/>
              </a:rPr>
              <a:t>Answer</a:t>
            </a:r>
            <a:endParaRPr lang="en-US" sz="2000" dirty="0">
              <a:solidFill>
                <a:srgbClr val="FF0000"/>
              </a:solidFill>
              <a:latin typeface="Calibri" panose="020F0502020204030204" pitchFamily="34" charset="0"/>
            </a:endParaRPr>
          </a:p>
          <a:p>
            <a:pPr marL="457200" marR="457200" indent="-457200" algn="l">
              <a:buFont typeface="+mj-lt"/>
              <a:buAutoNum type="arabicPeriod" startAt="3"/>
            </a:pPr>
            <a:r>
              <a:rPr lang="en-US" sz="2000" dirty="0">
                <a:latin typeface="Calibri" panose="020F0502020204030204" pitchFamily="34" charset="0"/>
              </a:rPr>
              <a:t>What are the three conditions that determine whether a test is valid or not? </a:t>
            </a:r>
            <a:r>
              <a:rPr lang="en-US" sz="2000" dirty="0">
                <a:solidFill>
                  <a:srgbClr val="FF0000"/>
                </a:solidFill>
                <a:latin typeface="Calibri" panose="020F0502020204030204" pitchFamily="34" charset="0"/>
                <a:hlinkClick r:id="rId3" action="ppaction://hlinksldjump"/>
              </a:rPr>
              <a:t>Click for Answer</a:t>
            </a:r>
            <a:endParaRPr lang="en-US" sz="2000" dirty="0">
              <a:latin typeface="Calibri" panose="020F0502020204030204" pitchFamily="34" charset="0"/>
            </a:endParaRPr>
          </a:p>
          <a:p>
            <a:pPr marL="457200" marR="457200" indent="-457200" algn="l">
              <a:buFont typeface="+mj-lt"/>
              <a:buAutoNum type="arabicPeriod" startAt="2"/>
            </a:pPr>
            <a:endParaRPr lang="en-US" sz="2400" b="0" i="0" dirty="0">
              <a:solidFill>
                <a:srgbClr val="000000"/>
              </a:solidFill>
              <a:effectLst/>
              <a:latin typeface="Calibri" panose="020F0502020204030204" pitchFamily="34" charset="0"/>
            </a:endParaRPr>
          </a:p>
        </p:txBody>
      </p:sp>
      <p:sp>
        <p:nvSpPr>
          <p:cNvPr id="5" name="Footer Placeholder 4">
            <a:extLst>
              <a:ext uri="{FF2B5EF4-FFF2-40B4-BE49-F238E27FC236}">
                <a16:creationId xmlns:a16="http://schemas.microsoft.com/office/drawing/2014/main" id="{4B3D923B-7E59-0A5F-1250-700425218B6B}"/>
              </a:ext>
            </a:extLst>
          </p:cNvPr>
          <p:cNvSpPr>
            <a:spLocks noGrp="1"/>
          </p:cNvSpPr>
          <p:nvPr>
            <p:ph type="ftr" sz="quarter" idx="11"/>
          </p:nvPr>
        </p:nvSpPr>
        <p:spPr/>
        <p:txBody>
          <a:bodyPr/>
          <a:lstStyle/>
          <a:p>
            <a:pPr>
              <a:defRPr/>
            </a:pPr>
            <a:r>
              <a:rPr lang="en-US"/>
              <a:t>© Afshin Pourjani Nasiri</a:t>
            </a:r>
            <a:endParaRPr lang="en-US" dirty="0"/>
          </a:p>
        </p:txBody>
      </p:sp>
      <p:sp>
        <p:nvSpPr>
          <p:cNvPr id="6" name="Slide Number Placeholder 5">
            <a:extLst>
              <a:ext uri="{FF2B5EF4-FFF2-40B4-BE49-F238E27FC236}">
                <a16:creationId xmlns:a16="http://schemas.microsoft.com/office/drawing/2014/main" id="{74683DE8-2618-379A-8ECD-715D6860E4AF}"/>
              </a:ext>
            </a:extLst>
          </p:cNvPr>
          <p:cNvSpPr>
            <a:spLocks noGrp="1"/>
          </p:cNvSpPr>
          <p:nvPr>
            <p:ph type="sldNum" sz="quarter" idx="12"/>
          </p:nvPr>
        </p:nvSpPr>
        <p:spPr/>
        <p:txBody>
          <a:bodyPr/>
          <a:lstStyle/>
          <a:p>
            <a:pPr>
              <a:defRPr/>
            </a:pPr>
            <a:fld id="{62EB0AC8-263E-4BC2-8316-EF38483797F6}" type="slidenum">
              <a:rPr lang="en-US" smtClean="0"/>
              <a:pPr>
                <a:defRPr/>
              </a:pPr>
              <a:t>112</a:t>
            </a:fld>
            <a:endParaRPr lang="en-US"/>
          </a:p>
        </p:txBody>
      </p:sp>
    </p:spTree>
    <p:extLst>
      <p:ext uri="{BB962C8B-B14F-4D97-AF65-F5344CB8AC3E}">
        <p14:creationId xmlns:p14="http://schemas.microsoft.com/office/powerpoint/2010/main" val="2183336177"/>
      </p:ext>
    </p:extLst>
  </p:cSld>
  <p:clrMapOvr>
    <a:masterClrMapping/>
  </p:clrMapOvr>
  <p:transition spd="med"/>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587164-0013-7216-1E70-7A063312EDBC}"/>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D73ADC98-3991-6538-95BE-AE204B67FBC8}"/>
              </a:ext>
            </a:extLst>
          </p:cNvPr>
          <p:cNvSpPr>
            <a:spLocks noGrp="1"/>
          </p:cNvSpPr>
          <p:nvPr>
            <p:ph idx="1"/>
          </p:nvPr>
        </p:nvSpPr>
        <p:spPr/>
        <p:txBody>
          <a:bodyPr/>
          <a:lstStyle/>
          <a:p>
            <a:pPr marR="457200" algn="l"/>
            <a:r>
              <a:rPr lang="en-US" sz="1800" b="0" i="0">
                <a:solidFill>
                  <a:srgbClr val="000000"/>
                </a:solidFill>
                <a:effectLst/>
                <a:latin typeface="Calibri" panose="020F0502020204030204" pitchFamily="34" charset="0"/>
              </a:rPr>
              <a:t>[1]	P. McMinn, “Search-Based Software Testing: Past, Present and Future,” </a:t>
            </a:r>
            <a:r>
              <a:rPr lang="en-US" sz="1800" b="0" i="1">
                <a:solidFill>
                  <a:srgbClr val="000000"/>
                </a:solidFill>
                <a:effectLst/>
                <a:latin typeface="Calibri" panose="020F0502020204030204" pitchFamily="34" charset="0"/>
              </a:rPr>
              <a:t>International Conference on Software Testing, Verification and Validation Workshops</a:t>
            </a:r>
            <a:r>
              <a:rPr lang="en-US" sz="1800" b="0" i="0">
                <a:solidFill>
                  <a:srgbClr val="000000"/>
                </a:solidFill>
                <a:effectLst/>
                <a:latin typeface="Calibri" panose="020F0502020204030204" pitchFamily="34" charset="0"/>
              </a:rPr>
              <a:t>, Mar. 2011, doi: https://doi.org/10.1109/icstw.2011.100.</a:t>
            </a:r>
          </a:p>
          <a:p>
            <a:pPr marR="457200" algn="l"/>
            <a:r>
              <a:rPr lang="en-US" sz="1800" b="0" i="0">
                <a:solidFill>
                  <a:srgbClr val="000000"/>
                </a:solidFill>
                <a:effectLst/>
                <a:latin typeface="Calibri" panose="020F0502020204030204" pitchFamily="34" charset="0"/>
              </a:rPr>
              <a:t>‌ [2]	M. Khari and P. Kumar, “An extensive evaluation of search-based software testing: a review,” </a:t>
            </a:r>
            <a:r>
              <a:rPr lang="en-US" sz="1800" b="0" i="1">
                <a:solidFill>
                  <a:srgbClr val="000000"/>
                </a:solidFill>
                <a:effectLst/>
                <a:latin typeface="Calibri" panose="020F0502020204030204" pitchFamily="34" charset="0"/>
              </a:rPr>
              <a:t>Soft Computing</a:t>
            </a:r>
            <a:r>
              <a:rPr lang="en-US" sz="1800" b="0" i="0">
                <a:solidFill>
                  <a:srgbClr val="000000"/>
                </a:solidFill>
                <a:effectLst/>
                <a:latin typeface="Calibri" panose="020F0502020204030204" pitchFamily="34" charset="0"/>
              </a:rPr>
              <a:t>, vol. 23, no. 6, pp. 1933–1946, Nov. 2017, doi: https://doi.org/10.1007/s00500-017-2906-y.</a:t>
            </a:r>
          </a:p>
          <a:p>
            <a:pPr marR="457200" algn="l"/>
            <a:r>
              <a:rPr lang="en-US" sz="1800" b="0" i="0">
                <a:solidFill>
                  <a:srgbClr val="000000"/>
                </a:solidFill>
                <a:effectLst/>
                <a:latin typeface="Calibri" panose="020F0502020204030204" pitchFamily="34" charset="0"/>
              </a:rPr>
              <a:t>‌ [3]	Konstantin Serdyukov and T. Avdeenko, “Using genetic algorithm for generating optimal data sets to automatic testing the program code,” Jan. 2019, doi: https://doi.org/10.18287/1613-0073-2019-2416-173-182.</a:t>
            </a:r>
          </a:p>
          <a:p>
            <a:pPr marL="285750" marR="0" lvl="0" indent="-285750" algn="l" defTabSz="914400" rtl="0" eaLnBrk="0" fontAlgn="base" latinLnBrk="0" hangingPunct="0">
              <a:lnSpc>
                <a:spcPct val="90000"/>
              </a:lnSpc>
              <a:spcBef>
                <a:spcPct val="30000"/>
              </a:spcBef>
              <a:spcAft>
                <a:spcPct val="0"/>
              </a:spcAft>
              <a:buClrTx/>
              <a:buSzPct val="85000"/>
              <a:buFontTx/>
              <a:buChar char="•"/>
              <a:tabLst/>
              <a:defRPr/>
            </a:pPr>
            <a:r>
              <a:rPr kumimoji="0" lang="en-US" sz="1800" b="0" i="0" u="none" strike="noStrike" kern="0" cap="none" spc="0" normalizeH="0" baseline="0" noProof="0">
                <a:ln>
                  <a:noFill/>
                </a:ln>
                <a:solidFill>
                  <a:srgbClr val="000000"/>
                </a:solidFill>
                <a:effectLst/>
                <a:uLnTx/>
                <a:uFillTx/>
                <a:latin typeface="Calibri" panose="020F0502020204030204" pitchFamily="34" charset="0"/>
                <a:ea typeface="+mn-ea"/>
                <a:cs typeface="+mn-cs"/>
              </a:rPr>
              <a:t>[4]	“Introduction to Hill Climbing | Artificial Intelligence,” GeeksforGeeks, Dec. 12, 2017. https://www.geeksforgeeks.org/introduction-hill-climbing-artificial-intelligence/</a:t>
            </a:r>
            <a:endParaRPr lang="en-US" sz="1800" b="0" i="0">
              <a:solidFill>
                <a:srgbClr val="000000"/>
              </a:solidFill>
              <a:effectLst/>
              <a:latin typeface="Calibri" panose="020F0502020204030204" pitchFamily="34" charset="0"/>
            </a:endParaRPr>
          </a:p>
          <a:p>
            <a:pPr algn="l"/>
            <a:r>
              <a:rPr lang="en-US" sz="1800" b="0" i="0">
                <a:solidFill>
                  <a:srgbClr val="000000"/>
                </a:solidFill>
                <a:effectLst/>
                <a:latin typeface="Calibri" panose="020F0502020204030204" pitchFamily="34" charset="0"/>
              </a:rPr>
              <a:t>‌[5]	“Pynguin—PYthoN General UnIt test geNerator — pynguin 0.36.0.dev documentation,” pynguin.readthedocs.io. https://pynguin.readthedocs.io/en/latest/ (accessed Jun. 02, 2024).</a:t>
            </a:r>
            <a:endParaRPr lang="en-US" b="0" i="0">
              <a:solidFill>
                <a:srgbClr val="000000"/>
              </a:solidFill>
              <a:effectLst/>
              <a:latin typeface="Calibri" panose="020F0502020204030204" pitchFamily="34" charset="0"/>
            </a:endParaRPr>
          </a:p>
        </p:txBody>
      </p:sp>
      <p:sp>
        <p:nvSpPr>
          <p:cNvPr id="5" name="Footer Placeholder 4">
            <a:extLst>
              <a:ext uri="{FF2B5EF4-FFF2-40B4-BE49-F238E27FC236}">
                <a16:creationId xmlns:a16="http://schemas.microsoft.com/office/drawing/2014/main" id="{4B3D923B-7E59-0A5F-1250-700425218B6B}"/>
              </a:ext>
            </a:extLst>
          </p:cNvPr>
          <p:cNvSpPr>
            <a:spLocks noGrp="1"/>
          </p:cNvSpPr>
          <p:nvPr>
            <p:ph type="ftr" sz="quarter" idx="11"/>
          </p:nvPr>
        </p:nvSpPr>
        <p:spPr/>
        <p:txBody>
          <a:bodyPr/>
          <a:lstStyle/>
          <a:p>
            <a:pPr>
              <a:defRPr/>
            </a:pPr>
            <a:r>
              <a:rPr lang="en-US"/>
              <a:t>© Afshin Pourjani Nasiri</a:t>
            </a:r>
            <a:endParaRPr lang="en-US" dirty="0"/>
          </a:p>
        </p:txBody>
      </p:sp>
      <p:sp>
        <p:nvSpPr>
          <p:cNvPr id="6" name="Slide Number Placeholder 5">
            <a:extLst>
              <a:ext uri="{FF2B5EF4-FFF2-40B4-BE49-F238E27FC236}">
                <a16:creationId xmlns:a16="http://schemas.microsoft.com/office/drawing/2014/main" id="{74683DE8-2618-379A-8ECD-715D6860E4AF}"/>
              </a:ext>
            </a:extLst>
          </p:cNvPr>
          <p:cNvSpPr>
            <a:spLocks noGrp="1"/>
          </p:cNvSpPr>
          <p:nvPr>
            <p:ph type="sldNum" sz="quarter" idx="12"/>
          </p:nvPr>
        </p:nvSpPr>
        <p:spPr/>
        <p:txBody>
          <a:bodyPr/>
          <a:lstStyle/>
          <a:p>
            <a:pPr>
              <a:defRPr/>
            </a:pPr>
            <a:fld id="{62EB0AC8-263E-4BC2-8316-EF38483797F6}" type="slidenum">
              <a:rPr lang="en-US" smtClean="0"/>
              <a:pPr>
                <a:defRPr/>
              </a:pPr>
              <a:t>113</a:t>
            </a:fld>
            <a:endParaRPr lang="en-US"/>
          </a:p>
        </p:txBody>
      </p:sp>
    </p:spTree>
    <p:extLst>
      <p:ext uri="{BB962C8B-B14F-4D97-AF65-F5344CB8AC3E}">
        <p14:creationId xmlns:p14="http://schemas.microsoft.com/office/powerpoint/2010/main" val="1475542944"/>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78DCD3-066D-4890-8015-DA974C54E5F2}"/>
              </a:ext>
            </a:extLst>
          </p:cNvPr>
          <p:cNvSpPr>
            <a:spLocks noGrp="1"/>
          </p:cNvSpPr>
          <p:nvPr>
            <p:ph type="title"/>
          </p:nvPr>
        </p:nvSpPr>
        <p:spPr/>
        <p:txBody>
          <a:bodyPr/>
          <a:lstStyle/>
          <a:p>
            <a:r>
              <a:rPr lang="en-US" dirty="0"/>
              <a:t>(ART) strategies &amp; algorithms</a:t>
            </a:r>
          </a:p>
        </p:txBody>
      </p:sp>
      <p:sp>
        <p:nvSpPr>
          <p:cNvPr id="3" name="Content Placeholder 2">
            <a:extLst>
              <a:ext uri="{FF2B5EF4-FFF2-40B4-BE49-F238E27FC236}">
                <a16:creationId xmlns:a16="http://schemas.microsoft.com/office/drawing/2014/main" id="{6871552C-DB6A-416A-B907-C7C130C755F5}"/>
              </a:ext>
            </a:extLst>
          </p:cNvPr>
          <p:cNvSpPr>
            <a:spLocks noGrp="1"/>
          </p:cNvSpPr>
          <p:nvPr>
            <p:ph idx="1"/>
          </p:nvPr>
        </p:nvSpPr>
        <p:spPr/>
        <p:txBody>
          <a:bodyPr/>
          <a:lstStyle/>
          <a:p>
            <a:pPr marL="0" indent="0" algn="just">
              <a:buNone/>
            </a:pPr>
            <a:endParaRPr lang="en-US" dirty="0"/>
          </a:p>
          <a:p>
            <a:pPr marL="0" indent="0" algn="just">
              <a:buNone/>
            </a:pPr>
            <a:endParaRPr lang="fa-IR" dirty="0"/>
          </a:p>
          <a:p>
            <a:pPr algn="just"/>
            <a:r>
              <a:rPr lang="en-US" dirty="0"/>
              <a:t>Adaptive Random Testing (ART) encompasses several strategies and algorithms, each with different methods for selecting test inputs. Here are some well-known ART strategies:</a:t>
            </a:r>
          </a:p>
          <a:p>
            <a:pPr marL="0" indent="0" algn="just">
              <a:buNone/>
            </a:pPr>
            <a:endParaRPr lang="fa-IR" dirty="0"/>
          </a:p>
        </p:txBody>
      </p:sp>
      <p:sp>
        <p:nvSpPr>
          <p:cNvPr id="4" name="Slide Number Placeholder 3">
            <a:extLst>
              <a:ext uri="{FF2B5EF4-FFF2-40B4-BE49-F238E27FC236}">
                <a16:creationId xmlns:a16="http://schemas.microsoft.com/office/drawing/2014/main" id="{AFC54A25-7F85-4E13-A9F8-09E5C69A3E38}"/>
              </a:ext>
            </a:extLst>
          </p:cNvPr>
          <p:cNvSpPr>
            <a:spLocks noGrp="1"/>
          </p:cNvSpPr>
          <p:nvPr>
            <p:ph type="sldNum" sz="quarter" idx="12"/>
          </p:nvPr>
        </p:nvSpPr>
        <p:spPr/>
        <p:txBody>
          <a:bodyPr/>
          <a:lstStyle/>
          <a:p>
            <a:pPr>
              <a:defRPr/>
            </a:pPr>
            <a:fld id="{62EB0AC8-263E-4BC2-8316-EF38483797F6}" type="slidenum">
              <a:rPr lang="en-US" smtClean="0"/>
              <a:pPr>
                <a:defRPr/>
              </a:pPr>
              <a:t>12</a:t>
            </a:fld>
            <a:endParaRPr lang="en-US" dirty="0"/>
          </a:p>
        </p:txBody>
      </p:sp>
      <p:sp>
        <p:nvSpPr>
          <p:cNvPr id="5" name="Date Placeholder 4">
            <a:extLst>
              <a:ext uri="{FF2B5EF4-FFF2-40B4-BE49-F238E27FC236}">
                <a16:creationId xmlns:a16="http://schemas.microsoft.com/office/drawing/2014/main" id="{D6FA68B7-91AB-43A1-A55A-B3BAA85B95D8}"/>
              </a:ext>
            </a:extLst>
          </p:cNvPr>
          <p:cNvSpPr>
            <a:spLocks noGrp="1"/>
          </p:cNvSpPr>
          <p:nvPr>
            <p:ph type="dt" sz="half" idx="10"/>
          </p:nvPr>
        </p:nvSpPr>
        <p:spPr/>
        <p:txBody>
          <a:bodyPr/>
          <a:lstStyle/>
          <a:p>
            <a:pPr>
              <a:defRPr/>
            </a:pPr>
            <a:r>
              <a:rPr lang="en-US" dirty="0"/>
              <a:t>Automated Test Generation</a:t>
            </a:r>
          </a:p>
        </p:txBody>
      </p:sp>
      <p:sp>
        <p:nvSpPr>
          <p:cNvPr id="6" name="Footer Placeholder 5">
            <a:extLst>
              <a:ext uri="{FF2B5EF4-FFF2-40B4-BE49-F238E27FC236}">
                <a16:creationId xmlns:a16="http://schemas.microsoft.com/office/drawing/2014/main" id="{C6818321-2BE7-4551-BF7E-94DBE5DD05FC}"/>
              </a:ext>
            </a:extLst>
          </p:cNvPr>
          <p:cNvSpPr>
            <a:spLocks noGrp="1"/>
          </p:cNvSpPr>
          <p:nvPr>
            <p:ph type="ftr" sz="quarter" idx="11"/>
          </p:nvPr>
        </p:nvSpPr>
        <p:spPr/>
        <p:txBody>
          <a:bodyPr/>
          <a:lstStyle/>
          <a:p>
            <a:pPr>
              <a:defRPr/>
            </a:pPr>
            <a:r>
              <a:rPr lang="en-US" dirty="0"/>
              <a:t>© </a:t>
            </a:r>
            <a:r>
              <a:rPr lang="en-US" dirty="0" err="1"/>
              <a:t>Zakeri</a:t>
            </a:r>
            <a:endParaRPr lang="en-US" dirty="0"/>
          </a:p>
        </p:txBody>
      </p:sp>
    </p:spTree>
    <p:extLst>
      <p:ext uri="{BB962C8B-B14F-4D97-AF65-F5344CB8AC3E}">
        <p14:creationId xmlns:p14="http://schemas.microsoft.com/office/powerpoint/2010/main" val="3325067842"/>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78DCD3-066D-4890-8015-DA974C54E5F2}"/>
              </a:ext>
            </a:extLst>
          </p:cNvPr>
          <p:cNvSpPr>
            <a:spLocks noGrp="1"/>
          </p:cNvSpPr>
          <p:nvPr>
            <p:ph type="title"/>
          </p:nvPr>
        </p:nvSpPr>
        <p:spPr/>
        <p:txBody>
          <a:bodyPr/>
          <a:lstStyle/>
          <a:p>
            <a:r>
              <a:rPr lang="en-US" dirty="0"/>
              <a:t>(ART) strategies &amp; algorithms</a:t>
            </a:r>
          </a:p>
        </p:txBody>
      </p:sp>
      <p:sp>
        <p:nvSpPr>
          <p:cNvPr id="3" name="Content Placeholder 2">
            <a:extLst>
              <a:ext uri="{FF2B5EF4-FFF2-40B4-BE49-F238E27FC236}">
                <a16:creationId xmlns:a16="http://schemas.microsoft.com/office/drawing/2014/main" id="{6871552C-DB6A-416A-B907-C7C130C755F5}"/>
              </a:ext>
            </a:extLst>
          </p:cNvPr>
          <p:cNvSpPr>
            <a:spLocks noGrp="1"/>
          </p:cNvSpPr>
          <p:nvPr>
            <p:ph idx="1"/>
          </p:nvPr>
        </p:nvSpPr>
        <p:spPr>
          <a:xfrm>
            <a:off x="88900" y="1238113"/>
            <a:ext cx="8951913" cy="3746362"/>
          </a:xfrm>
        </p:spPr>
        <p:txBody>
          <a:bodyPr/>
          <a:lstStyle/>
          <a:p>
            <a:pPr marL="0" indent="0" algn="just">
              <a:buNone/>
            </a:pPr>
            <a:r>
              <a:rPr lang="en-US" b="1" dirty="0">
                <a:solidFill>
                  <a:srgbClr val="C00000"/>
                </a:solidFill>
              </a:rPr>
              <a:t>1. Feedback-Directed ART (FD-ART)</a:t>
            </a:r>
            <a:endParaRPr lang="fa-IR" b="1" dirty="0">
              <a:solidFill>
                <a:srgbClr val="C00000"/>
              </a:solidFill>
            </a:endParaRPr>
          </a:p>
          <a:p>
            <a:pPr marL="0" indent="0" algn="just">
              <a:buNone/>
            </a:pPr>
            <a:r>
              <a:rPr lang="en-US" dirty="0"/>
              <a:t>Feedback-Directed Adaptive Random Testing (FD-ART) is a hybrid testing approach that combines the principles of Adaptive Random Testing (ART) and feedback-directed test generation. The goal is to enhance the effectiveness and efficiency of the testing process by leveraging execution feedback to guide the generation of diverse and fault-revealing test cases.</a:t>
            </a:r>
            <a:endParaRPr lang="fa-IR" dirty="0"/>
          </a:p>
          <a:p>
            <a:pPr marL="0" indent="0" algn="just">
              <a:buNone/>
            </a:pPr>
            <a:endParaRPr lang="fa-IR" dirty="0"/>
          </a:p>
          <a:p>
            <a:pPr marL="0" indent="0" algn="just">
              <a:buNone/>
            </a:pPr>
            <a:br>
              <a:rPr lang="en-US" dirty="0"/>
            </a:br>
            <a:endParaRPr lang="en-US" dirty="0"/>
          </a:p>
        </p:txBody>
      </p:sp>
      <p:sp>
        <p:nvSpPr>
          <p:cNvPr id="4" name="Slide Number Placeholder 3">
            <a:extLst>
              <a:ext uri="{FF2B5EF4-FFF2-40B4-BE49-F238E27FC236}">
                <a16:creationId xmlns:a16="http://schemas.microsoft.com/office/drawing/2014/main" id="{AFC54A25-7F85-4E13-A9F8-09E5C69A3E38}"/>
              </a:ext>
            </a:extLst>
          </p:cNvPr>
          <p:cNvSpPr>
            <a:spLocks noGrp="1"/>
          </p:cNvSpPr>
          <p:nvPr>
            <p:ph type="sldNum" sz="quarter" idx="12"/>
          </p:nvPr>
        </p:nvSpPr>
        <p:spPr/>
        <p:txBody>
          <a:bodyPr/>
          <a:lstStyle/>
          <a:p>
            <a:pPr>
              <a:defRPr/>
            </a:pPr>
            <a:fld id="{62EB0AC8-263E-4BC2-8316-EF38483797F6}" type="slidenum">
              <a:rPr lang="en-US" smtClean="0"/>
              <a:pPr>
                <a:defRPr/>
              </a:pPr>
              <a:t>13</a:t>
            </a:fld>
            <a:endParaRPr lang="en-US"/>
          </a:p>
        </p:txBody>
      </p:sp>
      <p:sp>
        <p:nvSpPr>
          <p:cNvPr id="5" name="Date Placeholder 4">
            <a:extLst>
              <a:ext uri="{FF2B5EF4-FFF2-40B4-BE49-F238E27FC236}">
                <a16:creationId xmlns:a16="http://schemas.microsoft.com/office/drawing/2014/main" id="{D6FA68B7-91AB-43A1-A55A-B3BAA85B95D8}"/>
              </a:ext>
            </a:extLst>
          </p:cNvPr>
          <p:cNvSpPr>
            <a:spLocks noGrp="1"/>
          </p:cNvSpPr>
          <p:nvPr>
            <p:ph type="dt" sz="half" idx="10"/>
          </p:nvPr>
        </p:nvSpPr>
        <p:spPr/>
        <p:txBody>
          <a:bodyPr/>
          <a:lstStyle/>
          <a:p>
            <a:pPr>
              <a:defRPr/>
            </a:pPr>
            <a:r>
              <a:rPr lang="en-US"/>
              <a:t>Automated Test Generation</a:t>
            </a:r>
            <a:endParaRPr lang="en-US" dirty="0"/>
          </a:p>
        </p:txBody>
      </p:sp>
      <p:sp>
        <p:nvSpPr>
          <p:cNvPr id="6" name="Footer Placeholder 5">
            <a:extLst>
              <a:ext uri="{FF2B5EF4-FFF2-40B4-BE49-F238E27FC236}">
                <a16:creationId xmlns:a16="http://schemas.microsoft.com/office/drawing/2014/main" id="{C6818321-2BE7-4551-BF7E-94DBE5DD05FC}"/>
              </a:ext>
            </a:extLst>
          </p:cNvPr>
          <p:cNvSpPr>
            <a:spLocks noGrp="1"/>
          </p:cNvSpPr>
          <p:nvPr>
            <p:ph type="ftr" sz="quarter" idx="11"/>
          </p:nvPr>
        </p:nvSpPr>
        <p:spPr/>
        <p:txBody>
          <a:bodyPr/>
          <a:lstStyle/>
          <a:p>
            <a:pPr>
              <a:defRPr/>
            </a:pPr>
            <a:r>
              <a:rPr lang="en-US"/>
              <a:t>© Zakeri</a:t>
            </a:r>
            <a:endParaRPr lang="en-US" dirty="0"/>
          </a:p>
        </p:txBody>
      </p:sp>
    </p:spTree>
    <p:extLst>
      <p:ext uri="{BB962C8B-B14F-4D97-AF65-F5344CB8AC3E}">
        <p14:creationId xmlns:p14="http://schemas.microsoft.com/office/powerpoint/2010/main" val="2323878952"/>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78DCD3-066D-4890-8015-DA974C54E5F2}"/>
              </a:ext>
            </a:extLst>
          </p:cNvPr>
          <p:cNvSpPr>
            <a:spLocks noGrp="1"/>
          </p:cNvSpPr>
          <p:nvPr>
            <p:ph type="title"/>
          </p:nvPr>
        </p:nvSpPr>
        <p:spPr/>
        <p:txBody>
          <a:bodyPr/>
          <a:lstStyle/>
          <a:p>
            <a:r>
              <a:rPr lang="en-US" dirty="0"/>
              <a:t>(ART) strategies &amp; algorithms</a:t>
            </a:r>
          </a:p>
        </p:txBody>
      </p:sp>
      <p:sp>
        <p:nvSpPr>
          <p:cNvPr id="3" name="Content Placeholder 2">
            <a:extLst>
              <a:ext uri="{FF2B5EF4-FFF2-40B4-BE49-F238E27FC236}">
                <a16:creationId xmlns:a16="http://schemas.microsoft.com/office/drawing/2014/main" id="{6871552C-DB6A-416A-B907-C7C130C755F5}"/>
              </a:ext>
            </a:extLst>
          </p:cNvPr>
          <p:cNvSpPr>
            <a:spLocks noGrp="1"/>
          </p:cNvSpPr>
          <p:nvPr>
            <p:ph idx="1"/>
          </p:nvPr>
        </p:nvSpPr>
        <p:spPr>
          <a:xfrm>
            <a:off x="88900" y="1238113"/>
            <a:ext cx="8951913" cy="4993722"/>
          </a:xfrm>
        </p:spPr>
        <p:txBody>
          <a:bodyPr/>
          <a:lstStyle/>
          <a:p>
            <a:pPr marL="0" indent="0" algn="just">
              <a:buNone/>
            </a:pPr>
            <a:r>
              <a:rPr lang="en-US" sz="3200" b="1" dirty="0">
                <a:highlight>
                  <a:srgbClr val="FFFF00"/>
                </a:highlight>
              </a:rPr>
              <a:t>Relation to </a:t>
            </a:r>
            <a:r>
              <a:rPr lang="en-US" sz="3200" b="1" dirty="0" err="1">
                <a:highlight>
                  <a:srgbClr val="FFFF00"/>
                </a:highlight>
              </a:rPr>
              <a:t>Randoop</a:t>
            </a:r>
            <a:endParaRPr lang="en-US" sz="3200" b="1" dirty="0">
              <a:highlight>
                <a:srgbClr val="FFFF00"/>
              </a:highlight>
            </a:endParaRPr>
          </a:p>
          <a:p>
            <a:pPr marL="0" indent="0" algn="just">
              <a:buNone/>
            </a:pPr>
            <a:r>
              <a:rPr lang="en-US" dirty="0" err="1"/>
              <a:t>Randoop</a:t>
            </a:r>
            <a:r>
              <a:rPr lang="en-US" dirty="0"/>
              <a:t> is a tool for automated test generation for Java programs that exemplifies feedback-directed test generation. It aligns with the FD-ART approach by:</a:t>
            </a:r>
          </a:p>
          <a:p>
            <a:pPr marL="0" indent="0" algn="just">
              <a:buNone/>
            </a:pPr>
            <a:endParaRPr lang="en-US" dirty="0"/>
          </a:p>
          <a:p>
            <a:pPr algn="just"/>
            <a:r>
              <a:rPr lang="en-US" sz="2400" dirty="0"/>
              <a:t>Generating Initial Tests: Starts with random sequences of method and constructor calls.</a:t>
            </a:r>
          </a:p>
          <a:p>
            <a:pPr algn="just"/>
            <a:r>
              <a:rPr lang="en-US" sz="2400" dirty="0"/>
              <a:t>Collecting Feedback: Executes these sequences and collects feedback on exceptions, contract violations, and other behaviors.</a:t>
            </a:r>
          </a:p>
          <a:p>
            <a:pPr algn="just"/>
            <a:r>
              <a:rPr lang="en-US" sz="2400" dirty="0"/>
              <a:t>Guiding Test Generation: Uses feedback to adaptively generate new test sequences, focusing on fault-revealing areas and ensuring test diversity.</a:t>
            </a:r>
            <a:br>
              <a:rPr lang="en-US" dirty="0"/>
            </a:br>
            <a:endParaRPr lang="en-US" dirty="0"/>
          </a:p>
        </p:txBody>
      </p:sp>
      <p:sp>
        <p:nvSpPr>
          <p:cNvPr id="4" name="Slide Number Placeholder 3">
            <a:extLst>
              <a:ext uri="{FF2B5EF4-FFF2-40B4-BE49-F238E27FC236}">
                <a16:creationId xmlns:a16="http://schemas.microsoft.com/office/drawing/2014/main" id="{AFC54A25-7F85-4E13-A9F8-09E5C69A3E38}"/>
              </a:ext>
            </a:extLst>
          </p:cNvPr>
          <p:cNvSpPr>
            <a:spLocks noGrp="1"/>
          </p:cNvSpPr>
          <p:nvPr>
            <p:ph type="sldNum" sz="quarter" idx="12"/>
          </p:nvPr>
        </p:nvSpPr>
        <p:spPr/>
        <p:txBody>
          <a:bodyPr/>
          <a:lstStyle/>
          <a:p>
            <a:pPr>
              <a:defRPr/>
            </a:pPr>
            <a:fld id="{62EB0AC8-263E-4BC2-8316-EF38483797F6}" type="slidenum">
              <a:rPr lang="en-US" smtClean="0"/>
              <a:pPr>
                <a:defRPr/>
              </a:pPr>
              <a:t>14</a:t>
            </a:fld>
            <a:endParaRPr lang="en-US"/>
          </a:p>
        </p:txBody>
      </p:sp>
      <p:sp>
        <p:nvSpPr>
          <p:cNvPr id="5" name="Date Placeholder 4">
            <a:extLst>
              <a:ext uri="{FF2B5EF4-FFF2-40B4-BE49-F238E27FC236}">
                <a16:creationId xmlns:a16="http://schemas.microsoft.com/office/drawing/2014/main" id="{D6FA68B7-91AB-43A1-A55A-B3BAA85B95D8}"/>
              </a:ext>
            </a:extLst>
          </p:cNvPr>
          <p:cNvSpPr>
            <a:spLocks noGrp="1"/>
          </p:cNvSpPr>
          <p:nvPr>
            <p:ph type="dt" sz="half" idx="10"/>
          </p:nvPr>
        </p:nvSpPr>
        <p:spPr/>
        <p:txBody>
          <a:bodyPr/>
          <a:lstStyle/>
          <a:p>
            <a:pPr>
              <a:defRPr/>
            </a:pPr>
            <a:r>
              <a:rPr lang="en-US"/>
              <a:t>Automated Test Generation</a:t>
            </a:r>
            <a:endParaRPr lang="en-US" dirty="0"/>
          </a:p>
        </p:txBody>
      </p:sp>
      <p:sp>
        <p:nvSpPr>
          <p:cNvPr id="6" name="Footer Placeholder 5">
            <a:extLst>
              <a:ext uri="{FF2B5EF4-FFF2-40B4-BE49-F238E27FC236}">
                <a16:creationId xmlns:a16="http://schemas.microsoft.com/office/drawing/2014/main" id="{C6818321-2BE7-4551-BF7E-94DBE5DD05FC}"/>
              </a:ext>
            </a:extLst>
          </p:cNvPr>
          <p:cNvSpPr>
            <a:spLocks noGrp="1"/>
          </p:cNvSpPr>
          <p:nvPr>
            <p:ph type="ftr" sz="quarter" idx="11"/>
          </p:nvPr>
        </p:nvSpPr>
        <p:spPr/>
        <p:txBody>
          <a:bodyPr/>
          <a:lstStyle/>
          <a:p>
            <a:pPr>
              <a:defRPr/>
            </a:pPr>
            <a:r>
              <a:rPr lang="en-US" dirty="0"/>
              <a:t>© </a:t>
            </a:r>
            <a:r>
              <a:rPr lang="en-US" dirty="0" err="1"/>
              <a:t>Zakeri</a:t>
            </a:r>
            <a:endParaRPr lang="en-US" dirty="0"/>
          </a:p>
        </p:txBody>
      </p:sp>
    </p:spTree>
    <p:extLst>
      <p:ext uri="{BB962C8B-B14F-4D97-AF65-F5344CB8AC3E}">
        <p14:creationId xmlns:p14="http://schemas.microsoft.com/office/powerpoint/2010/main" val="3220401619"/>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78DCD3-066D-4890-8015-DA974C54E5F2}"/>
              </a:ext>
            </a:extLst>
          </p:cNvPr>
          <p:cNvSpPr>
            <a:spLocks noGrp="1"/>
          </p:cNvSpPr>
          <p:nvPr>
            <p:ph type="title"/>
          </p:nvPr>
        </p:nvSpPr>
        <p:spPr/>
        <p:txBody>
          <a:bodyPr/>
          <a:lstStyle/>
          <a:p>
            <a:r>
              <a:rPr lang="en-US" dirty="0"/>
              <a:t>(ART) strategies &amp; algorithms</a:t>
            </a:r>
          </a:p>
        </p:txBody>
      </p:sp>
      <p:sp>
        <p:nvSpPr>
          <p:cNvPr id="3" name="Content Placeholder 2">
            <a:extLst>
              <a:ext uri="{FF2B5EF4-FFF2-40B4-BE49-F238E27FC236}">
                <a16:creationId xmlns:a16="http://schemas.microsoft.com/office/drawing/2014/main" id="{6871552C-DB6A-416A-B907-C7C130C755F5}"/>
              </a:ext>
            </a:extLst>
          </p:cNvPr>
          <p:cNvSpPr>
            <a:spLocks noGrp="1"/>
          </p:cNvSpPr>
          <p:nvPr>
            <p:ph idx="1"/>
          </p:nvPr>
        </p:nvSpPr>
        <p:spPr>
          <a:xfrm>
            <a:off x="93663" y="860425"/>
            <a:ext cx="9050337" cy="5682879"/>
          </a:xfrm>
        </p:spPr>
        <p:txBody>
          <a:bodyPr/>
          <a:lstStyle/>
          <a:p>
            <a:pPr marL="0" indent="0">
              <a:buNone/>
            </a:pPr>
            <a:r>
              <a:rPr lang="en-US" b="1" dirty="0">
                <a:solidFill>
                  <a:srgbClr val="C00000"/>
                </a:solidFill>
              </a:rPr>
              <a:t>2. Fixed Size Candidate Set (FSCS)</a:t>
            </a:r>
          </a:p>
          <a:p>
            <a:pPr marL="0" indent="0">
              <a:buNone/>
            </a:pPr>
            <a:r>
              <a:rPr lang="en-US" sz="2400" dirty="0"/>
              <a:t>In this strategy, a fixed-size set of candidate inputs is initially selected randomly. Then, the input that is the furthest away from the previously selected inputs is chosen. This process ensures a more uniform distribution of inputs across the input space.</a:t>
            </a:r>
            <a:br>
              <a:rPr lang="en-US" dirty="0"/>
            </a:br>
            <a:endParaRPr lang="en-US" dirty="0"/>
          </a:p>
          <a:p>
            <a:pPr marL="0" indent="0">
              <a:buNone/>
            </a:pPr>
            <a:endParaRPr lang="en-US" dirty="0"/>
          </a:p>
          <a:p>
            <a:pPr marL="0" indent="0">
              <a:buNone/>
            </a:pPr>
            <a:endParaRPr lang="en-US" dirty="0"/>
          </a:p>
          <a:p>
            <a:pPr marL="0" indent="0">
              <a:buNone/>
            </a:pPr>
            <a:r>
              <a:rPr lang="en-US" b="1" dirty="0">
                <a:solidFill>
                  <a:srgbClr val="C00000"/>
                </a:solidFill>
              </a:rPr>
              <a:t>3. Distance-based ART (D-ART)</a:t>
            </a:r>
          </a:p>
          <a:p>
            <a:pPr marL="0" indent="0">
              <a:buNone/>
            </a:pPr>
            <a:r>
              <a:rPr lang="en-US" sz="2400" dirty="0"/>
              <a:t>This strategy is based on the distance between inputs. In D-ART, random inputs are first selected, and then their distance from previously selected inputs is calculated. The input with the greatest distance from the others is chosen. This method also aims to increase the coverage of the input space and enhance input diversity.</a:t>
            </a:r>
          </a:p>
          <a:p>
            <a:pPr marL="0" indent="0">
              <a:buNone/>
            </a:pPr>
            <a:endParaRPr lang="en-US" dirty="0"/>
          </a:p>
        </p:txBody>
      </p:sp>
      <p:sp>
        <p:nvSpPr>
          <p:cNvPr id="4" name="Slide Number Placeholder 3">
            <a:extLst>
              <a:ext uri="{FF2B5EF4-FFF2-40B4-BE49-F238E27FC236}">
                <a16:creationId xmlns:a16="http://schemas.microsoft.com/office/drawing/2014/main" id="{AFC54A25-7F85-4E13-A9F8-09E5C69A3E38}"/>
              </a:ext>
            </a:extLst>
          </p:cNvPr>
          <p:cNvSpPr>
            <a:spLocks noGrp="1"/>
          </p:cNvSpPr>
          <p:nvPr>
            <p:ph type="sldNum" sz="quarter" idx="12"/>
          </p:nvPr>
        </p:nvSpPr>
        <p:spPr/>
        <p:txBody>
          <a:bodyPr/>
          <a:lstStyle/>
          <a:p>
            <a:pPr>
              <a:defRPr/>
            </a:pPr>
            <a:fld id="{62EB0AC8-263E-4BC2-8316-EF38483797F6}" type="slidenum">
              <a:rPr lang="en-US" smtClean="0"/>
              <a:pPr>
                <a:defRPr/>
              </a:pPr>
              <a:t>15</a:t>
            </a:fld>
            <a:endParaRPr lang="en-US"/>
          </a:p>
        </p:txBody>
      </p:sp>
      <p:sp>
        <p:nvSpPr>
          <p:cNvPr id="5" name="Date Placeholder 4">
            <a:extLst>
              <a:ext uri="{FF2B5EF4-FFF2-40B4-BE49-F238E27FC236}">
                <a16:creationId xmlns:a16="http://schemas.microsoft.com/office/drawing/2014/main" id="{D6FA68B7-91AB-43A1-A55A-B3BAA85B95D8}"/>
              </a:ext>
            </a:extLst>
          </p:cNvPr>
          <p:cNvSpPr>
            <a:spLocks noGrp="1"/>
          </p:cNvSpPr>
          <p:nvPr>
            <p:ph type="dt" sz="half" idx="10"/>
          </p:nvPr>
        </p:nvSpPr>
        <p:spPr/>
        <p:txBody>
          <a:bodyPr/>
          <a:lstStyle/>
          <a:p>
            <a:pPr>
              <a:defRPr/>
            </a:pPr>
            <a:r>
              <a:rPr lang="en-US"/>
              <a:t>Automated Test Generation</a:t>
            </a:r>
            <a:endParaRPr lang="en-US" dirty="0"/>
          </a:p>
        </p:txBody>
      </p:sp>
      <p:sp>
        <p:nvSpPr>
          <p:cNvPr id="6" name="Footer Placeholder 5">
            <a:extLst>
              <a:ext uri="{FF2B5EF4-FFF2-40B4-BE49-F238E27FC236}">
                <a16:creationId xmlns:a16="http://schemas.microsoft.com/office/drawing/2014/main" id="{C6818321-2BE7-4551-BF7E-94DBE5DD05FC}"/>
              </a:ext>
            </a:extLst>
          </p:cNvPr>
          <p:cNvSpPr>
            <a:spLocks noGrp="1"/>
          </p:cNvSpPr>
          <p:nvPr>
            <p:ph type="ftr" sz="quarter" idx="11"/>
          </p:nvPr>
        </p:nvSpPr>
        <p:spPr/>
        <p:txBody>
          <a:bodyPr/>
          <a:lstStyle/>
          <a:p>
            <a:pPr>
              <a:defRPr/>
            </a:pPr>
            <a:r>
              <a:rPr lang="en-US"/>
              <a:t>© Zakeri</a:t>
            </a:r>
            <a:endParaRPr lang="en-US" dirty="0"/>
          </a:p>
        </p:txBody>
      </p:sp>
      <p:pic>
        <p:nvPicPr>
          <p:cNvPr id="1028" name="Picture 4" descr="SWFC-ART: A cost-effective approach for Fixed-Size-Candidate-Set Adaptive  Random Testing through small world graphs - ScienceDirect">
            <a:extLst>
              <a:ext uri="{FF2B5EF4-FFF2-40B4-BE49-F238E27FC236}">
                <a16:creationId xmlns:a16="http://schemas.microsoft.com/office/drawing/2014/main" id="{0DF68BA1-0624-F447-5E42-902C77A2730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52629" b="13513"/>
          <a:stretch/>
        </p:blipFill>
        <p:spPr bwMode="auto">
          <a:xfrm>
            <a:off x="6428150" y="2687268"/>
            <a:ext cx="1985284" cy="18797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8054596"/>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78DCD3-066D-4890-8015-DA974C54E5F2}"/>
              </a:ext>
            </a:extLst>
          </p:cNvPr>
          <p:cNvSpPr>
            <a:spLocks noGrp="1"/>
          </p:cNvSpPr>
          <p:nvPr>
            <p:ph type="title"/>
          </p:nvPr>
        </p:nvSpPr>
        <p:spPr/>
        <p:txBody>
          <a:bodyPr/>
          <a:lstStyle/>
          <a:p>
            <a:r>
              <a:rPr lang="en-US" dirty="0"/>
              <a:t>(ART) strategies &amp; algorithms</a:t>
            </a:r>
          </a:p>
        </p:txBody>
      </p:sp>
      <p:sp>
        <p:nvSpPr>
          <p:cNvPr id="3" name="Content Placeholder 2">
            <a:extLst>
              <a:ext uri="{FF2B5EF4-FFF2-40B4-BE49-F238E27FC236}">
                <a16:creationId xmlns:a16="http://schemas.microsoft.com/office/drawing/2014/main" id="{6871552C-DB6A-416A-B907-C7C130C755F5}"/>
              </a:ext>
            </a:extLst>
          </p:cNvPr>
          <p:cNvSpPr>
            <a:spLocks noGrp="1"/>
          </p:cNvSpPr>
          <p:nvPr>
            <p:ph idx="1"/>
          </p:nvPr>
        </p:nvSpPr>
        <p:spPr/>
        <p:txBody>
          <a:bodyPr/>
          <a:lstStyle/>
          <a:p>
            <a:pPr marL="0" indent="0">
              <a:buNone/>
            </a:pPr>
            <a:r>
              <a:rPr lang="en-US" b="1" dirty="0">
                <a:solidFill>
                  <a:srgbClr val="C00000"/>
                </a:solidFill>
              </a:rPr>
              <a:t>4. Grid-based ART</a:t>
            </a:r>
          </a:p>
          <a:p>
            <a:pPr marL="0" indent="0">
              <a:buNone/>
            </a:pPr>
            <a:r>
              <a:rPr lang="en-US" dirty="0"/>
              <a:t>In this strategy, the input space is divided into a grid, and an input is selected from each cell of the grid. This approach ensures that inputs are more uniformly distributed across the input space and different areas of the space are covered.</a:t>
            </a:r>
          </a:p>
          <a:p>
            <a:pPr marL="0" indent="0">
              <a:buNone/>
            </a:pPr>
            <a:endParaRPr lang="en-US" dirty="0"/>
          </a:p>
          <a:p>
            <a:pPr marL="0" indent="0">
              <a:buNone/>
            </a:pPr>
            <a:endParaRPr lang="en-US" dirty="0"/>
          </a:p>
          <a:p>
            <a:pPr marL="0" indent="0">
              <a:buNone/>
            </a:pPr>
            <a:r>
              <a:rPr lang="en-US" b="1" dirty="0">
                <a:solidFill>
                  <a:srgbClr val="C00000"/>
                </a:solidFill>
              </a:rPr>
              <a:t>5. Partition-based ART</a:t>
            </a:r>
          </a:p>
          <a:p>
            <a:pPr marL="0" indent="0">
              <a:buNone/>
            </a:pPr>
            <a:r>
              <a:rPr lang="en-US" dirty="0"/>
              <a:t>The input space is divided into several partitions, and then a random input is selected from each partition. This method aims to increase the coverage of the input space and prevent inputs from concentrating in a specific area.</a:t>
            </a:r>
          </a:p>
          <a:p>
            <a:pPr marL="0" indent="0">
              <a:buNone/>
            </a:pP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AFC54A25-7F85-4E13-A9F8-09E5C69A3E38}"/>
              </a:ext>
            </a:extLst>
          </p:cNvPr>
          <p:cNvSpPr>
            <a:spLocks noGrp="1"/>
          </p:cNvSpPr>
          <p:nvPr>
            <p:ph type="sldNum" sz="quarter" idx="12"/>
          </p:nvPr>
        </p:nvSpPr>
        <p:spPr/>
        <p:txBody>
          <a:bodyPr/>
          <a:lstStyle/>
          <a:p>
            <a:pPr>
              <a:defRPr/>
            </a:pPr>
            <a:fld id="{62EB0AC8-263E-4BC2-8316-EF38483797F6}" type="slidenum">
              <a:rPr lang="en-US" smtClean="0"/>
              <a:pPr>
                <a:defRPr/>
              </a:pPr>
              <a:t>16</a:t>
            </a:fld>
            <a:endParaRPr lang="en-US"/>
          </a:p>
        </p:txBody>
      </p:sp>
      <p:sp>
        <p:nvSpPr>
          <p:cNvPr id="5" name="Date Placeholder 4">
            <a:extLst>
              <a:ext uri="{FF2B5EF4-FFF2-40B4-BE49-F238E27FC236}">
                <a16:creationId xmlns:a16="http://schemas.microsoft.com/office/drawing/2014/main" id="{D6FA68B7-91AB-43A1-A55A-B3BAA85B95D8}"/>
              </a:ext>
            </a:extLst>
          </p:cNvPr>
          <p:cNvSpPr>
            <a:spLocks noGrp="1"/>
          </p:cNvSpPr>
          <p:nvPr>
            <p:ph type="dt" sz="half" idx="10"/>
          </p:nvPr>
        </p:nvSpPr>
        <p:spPr/>
        <p:txBody>
          <a:bodyPr/>
          <a:lstStyle/>
          <a:p>
            <a:pPr>
              <a:defRPr/>
            </a:pPr>
            <a:r>
              <a:rPr lang="en-US"/>
              <a:t>Automated Test Generation</a:t>
            </a:r>
            <a:endParaRPr lang="en-US" dirty="0"/>
          </a:p>
        </p:txBody>
      </p:sp>
      <p:sp>
        <p:nvSpPr>
          <p:cNvPr id="6" name="Footer Placeholder 5">
            <a:extLst>
              <a:ext uri="{FF2B5EF4-FFF2-40B4-BE49-F238E27FC236}">
                <a16:creationId xmlns:a16="http://schemas.microsoft.com/office/drawing/2014/main" id="{C6818321-2BE7-4551-BF7E-94DBE5DD05FC}"/>
              </a:ext>
            </a:extLst>
          </p:cNvPr>
          <p:cNvSpPr>
            <a:spLocks noGrp="1"/>
          </p:cNvSpPr>
          <p:nvPr>
            <p:ph type="ftr" sz="quarter" idx="11"/>
          </p:nvPr>
        </p:nvSpPr>
        <p:spPr/>
        <p:txBody>
          <a:bodyPr/>
          <a:lstStyle/>
          <a:p>
            <a:pPr>
              <a:defRPr/>
            </a:pPr>
            <a:r>
              <a:rPr lang="en-US"/>
              <a:t>© Zakeri</a:t>
            </a:r>
            <a:endParaRPr lang="en-US" dirty="0"/>
          </a:p>
        </p:txBody>
      </p:sp>
      <p:pic>
        <p:nvPicPr>
          <p:cNvPr id="2052" name="Picture 4" descr="Database Terminologies: Partitioning | by acmyst10 | Towards Data Science">
            <a:extLst>
              <a:ext uri="{FF2B5EF4-FFF2-40B4-BE49-F238E27FC236}">
                <a16:creationId xmlns:a16="http://schemas.microsoft.com/office/drawing/2014/main" id="{94D509E0-2A49-F42C-06C8-B2174E2500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93704" y="3032263"/>
            <a:ext cx="4446104" cy="16228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7828745"/>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78DCD3-066D-4890-8015-DA974C54E5F2}"/>
              </a:ext>
            </a:extLst>
          </p:cNvPr>
          <p:cNvSpPr>
            <a:spLocks noGrp="1"/>
          </p:cNvSpPr>
          <p:nvPr>
            <p:ph type="title"/>
          </p:nvPr>
        </p:nvSpPr>
        <p:spPr/>
        <p:txBody>
          <a:bodyPr/>
          <a:lstStyle/>
          <a:p>
            <a:r>
              <a:rPr lang="en-US" dirty="0"/>
              <a:t>(ART) strategies &amp; algorithms</a:t>
            </a:r>
          </a:p>
        </p:txBody>
      </p:sp>
      <p:sp>
        <p:nvSpPr>
          <p:cNvPr id="3" name="Content Placeholder 2">
            <a:extLst>
              <a:ext uri="{FF2B5EF4-FFF2-40B4-BE49-F238E27FC236}">
                <a16:creationId xmlns:a16="http://schemas.microsoft.com/office/drawing/2014/main" id="{6871552C-DB6A-416A-B907-C7C130C755F5}"/>
              </a:ext>
            </a:extLst>
          </p:cNvPr>
          <p:cNvSpPr>
            <a:spLocks noGrp="1"/>
          </p:cNvSpPr>
          <p:nvPr>
            <p:ph idx="1"/>
          </p:nvPr>
        </p:nvSpPr>
        <p:spPr/>
        <p:txBody>
          <a:bodyPr/>
          <a:lstStyle/>
          <a:p>
            <a:pPr marL="0" indent="0">
              <a:buNone/>
            </a:pPr>
            <a:r>
              <a:rPr lang="en-US" b="1" dirty="0">
                <a:solidFill>
                  <a:srgbClr val="C00000"/>
                </a:solidFill>
              </a:rPr>
              <a:t>6. Quasi-random ART</a:t>
            </a:r>
          </a:p>
          <a:p>
            <a:pPr marL="0" indent="0">
              <a:buNone/>
            </a:pPr>
            <a:r>
              <a:rPr lang="en-US" sz="2600" dirty="0"/>
              <a:t>This method uses quasi-random sequences to select inputs. Quasi-random sequences have a more uniform distribution compared to purely random sequences, making them more suitable for ART.</a:t>
            </a:r>
          </a:p>
          <a:p>
            <a:pPr marL="0" indent="0">
              <a:buNone/>
            </a:pPr>
            <a:endParaRPr lang="en-US" dirty="0"/>
          </a:p>
        </p:txBody>
      </p:sp>
      <p:sp>
        <p:nvSpPr>
          <p:cNvPr id="4" name="Slide Number Placeholder 3">
            <a:extLst>
              <a:ext uri="{FF2B5EF4-FFF2-40B4-BE49-F238E27FC236}">
                <a16:creationId xmlns:a16="http://schemas.microsoft.com/office/drawing/2014/main" id="{AFC54A25-7F85-4E13-A9F8-09E5C69A3E38}"/>
              </a:ext>
            </a:extLst>
          </p:cNvPr>
          <p:cNvSpPr>
            <a:spLocks noGrp="1"/>
          </p:cNvSpPr>
          <p:nvPr>
            <p:ph type="sldNum" sz="quarter" idx="12"/>
          </p:nvPr>
        </p:nvSpPr>
        <p:spPr/>
        <p:txBody>
          <a:bodyPr/>
          <a:lstStyle/>
          <a:p>
            <a:pPr>
              <a:defRPr/>
            </a:pPr>
            <a:fld id="{62EB0AC8-263E-4BC2-8316-EF38483797F6}" type="slidenum">
              <a:rPr lang="en-US" smtClean="0"/>
              <a:pPr>
                <a:defRPr/>
              </a:pPr>
              <a:t>17</a:t>
            </a:fld>
            <a:endParaRPr lang="en-US"/>
          </a:p>
        </p:txBody>
      </p:sp>
      <p:sp>
        <p:nvSpPr>
          <p:cNvPr id="5" name="Date Placeholder 4">
            <a:extLst>
              <a:ext uri="{FF2B5EF4-FFF2-40B4-BE49-F238E27FC236}">
                <a16:creationId xmlns:a16="http://schemas.microsoft.com/office/drawing/2014/main" id="{D6FA68B7-91AB-43A1-A55A-B3BAA85B95D8}"/>
              </a:ext>
            </a:extLst>
          </p:cNvPr>
          <p:cNvSpPr>
            <a:spLocks noGrp="1"/>
          </p:cNvSpPr>
          <p:nvPr>
            <p:ph type="dt" sz="half" idx="10"/>
          </p:nvPr>
        </p:nvSpPr>
        <p:spPr/>
        <p:txBody>
          <a:bodyPr/>
          <a:lstStyle/>
          <a:p>
            <a:pPr>
              <a:defRPr/>
            </a:pPr>
            <a:r>
              <a:rPr lang="en-US"/>
              <a:t>Automated Test Generation</a:t>
            </a:r>
            <a:endParaRPr lang="en-US" dirty="0"/>
          </a:p>
        </p:txBody>
      </p:sp>
      <p:sp>
        <p:nvSpPr>
          <p:cNvPr id="6" name="Footer Placeholder 5">
            <a:extLst>
              <a:ext uri="{FF2B5EF4-FFF2-40B4-BE49-F238E27FC236}">
                <a16:creationId xmlns:a16="http://schemas.microsoft.com/office/drawing/2014/main" id="{C6818321-2BE7-4551-BF7E-94DBE5DD05FC}"/>
              </a:ext>
            </a:extLst>
          </p:cNvPr>
          <p:cNvSpPr>
            <a:spLocks noGrp="1"/>
          </p:cNvSpPr>
          <p:nvPr>
            <p:ph type="ftr" sz="quarter" idx="11"/>
          </p:nvPr>
        </p:nvSpPr>
        <p:spPr/>
        <p:txBody>
          <a:bodyPr/>
          <a:lstStyle/>
          <a:p>
            <a:pPr>
              <a:defRPr/>
            </a:pPr>
            <a:r>
              <a:rPr lang="en-US"/>
              <a:t>© Zakeri</a:t>
            </a:r>
            <a:endParaRPr lang="en-US" dirty="0"/>
          </a:p>
        </p:txBody>
      </p:sp>
      <p:pic>
        <p:nvPicPr>
          <p:cNvPr id="2050" name="Picture 2" descr="Quasi-random sequences">
            <a:extLst>
              <a:ext uri="{FF2B5EF4-FFF2-40B4-BE49-F238E27FC236}">
                <a16:creationId xmlns:a16="http://schemas.microsoft.com/office/drawing/2014/main" id="{691345AD-974C-A2F4-ADEA-3DD4EFF219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89095" y="3194396"/>
            <a:ext cx="3061251" cy="30187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7179921"/>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78DCD3-066D-4890-8015-DA974C54E5F2}"/>
              </a:ext>
            </a:extLst>
          </p:cNvPr>
          <p:cNvSpPr>
            <a:spLocks noGrp="1"/>
          </p:cNvSpPr>
          <p:nvPr>
            <p:ph type="title"/>
          </p:nvPr>
        </p:nvSpPr>
        <p:spPr/>
        <p:txBody>
          <a:bodyPr/>
          <a:lstStyle/>
          <a:p>
            <a:r>
              <a:rPr lang="en-US" dirty="0"/>
              <a:t>(ART) strategies &amp; algorithms</a:t>
            </a:r>
          </a:p>
        </p:txBody>
      </p:sp>
      <p:sp>
        <p:nvSpPr>
          <p:cNvPr id="3" name="Content Placeholder 2">
            <a:extLst>
              <a:ext uri="{FF2B5EF4-FFF2-40B4-BE49-F238E27FC236}">
                <a16:creationId xmlns:a16="http://schemas.microsoft.com/office/drawing/2014/main" id="{6871552C-DB6A-416A-B907-C7C130C755F5}"/>
              </a:ext>
            </a:extLst>
          </p:cNvPr>
          <p:cNvSpPr>
            <a:spLocks noGrp="1"/>
          </p:cNvSpPr>
          <p:nvPr>
            <p:ph idx="1"/>
          </p:nvPr>
        </p:nvSpPr>
        <p:spPr/>
        <p:txBody>
          <a:bodyPr/>
          <a:lstStyle/>
          <a:p>
            <a:pPr marL="0" indent="0">
              <a:buNone/>
            </a:pPr>
            <a:r>
              <a:rPr lang="en-US" b="1" dirty="0">
                <a:solidFill>
                  <a:srgbClr val="C00000"/>
                </a:solidFill>
              </a:rPr>
              <a:t>7. Clustering-based ART</a:t>
            </a:r>
          </a:p>
          <a:p>
            <a:pPr marL="0" indent="0">
              <a:buNone/>
            </a:pPr>
            <a:r>
              <a:rPr lang="en-US" sz="2400" dirty="0"/>
              <a:t>In this strategy, the input space is first divided into clusters, and then a random input is selected from each cluster. This method increases the diversity of inputs and improves the coverage of the input space.</a:t>
            </a:r>
          </a:p>
        </p:txBody>
      </p:sp>
      <p:sp>
        <p:nvSpPr>
          <p:cNvPr id="4" name="Slide Number Placeholder 3">
            <a:extLst>
              <a:ext uri="{FF2B5EF4-FFF2-40B4-BE49-F238E27FC236}">
                <a16:creationId xmlns:a16="http://schemas.microsoft.com/office/drawing/2014/main" id="{AFC54A25-7F85-4E13-A9F8-09E5C69A3E38}"/>
              </a:ext>
            </a:extLst>
          </p:cNvPr>
          <p:cNvSpPr>
            <a:spLocks noGrp="1"/>
          </p:cNvSpPr>
          <p:nvPr>
            <p:ph type="sldNum" sz="quarter" idx="12"/>
          </p:nvPr>
        </p:nvSpPr>
        <p:spPr/>
        <p:txBody>
          <a:bodyPr/>
          <a:lstStyle/>
          <a:p>
            <a:pPr>
              <a:defRPr/>
            </a:pPr>
            <a:fld id="{62EB0AC8-263E-4BC2-8316-EF38483797F6}" type="slidenum">
              <a:rPr lang="en-US" smtClean="0"/>
              <a:pPr>
                <a:defRPr/>
              </a:pPr>
              <a:t>18</a:t>
            </a:fld>
            <a:endParaRPr lang="en-US"/>
          </a:p>
        </p:txBody>
      </p:sp>
      <p:sp>
        <p:nvSpPr>
          <p:cNvPr id="5" name="Date Placeholder 4">
            <a:extLst>
              <a:ext uri="{FF2B5EF4-FFF2-40B4-BE49-F238E27FC236}">
                <a16:creationId xmlns:a16="http://schemas.microsoft.com/office/drawing/2014/main" id="{D6FA68B7-91AB-43A1-A55A-B3BAA85B95D8}"/>
              </a:ext>
            </a:extLst>
          </p:cNvPr>
          <p:cNvSpPr>
            <a:spLocks noGrp="1"/>
          </p:cNvSpPr>
          <p:nvPr>
            <p:ph type="dt" sz="half" idx="10"/>
          </p:nvPr>
        </p:nvSpPr>
        <p:spPr/>
        <p:txBody>
          <a:bodyPr/>
          <a:lstStyle/>
          <a:p>
            <a:pPr>
              <a:defRPr/>
            </a:pPr>
            <a:r>
              <a:rPr lang="en-US"/>
              <a:t>Automated Test Generation</a:t>
            </a:r>
            <a:endParaRPr lang="en-US" dirty="0"/>
          </a:p>
        </p:txBody>
      </p:sp>
      <p:sp>
        <p:nvSpPr>
          <p:cNvPr id="6" name="Footer Placeholder 5">
            <a:extLst>
              <a:ext uri="{FF2B5EF4-FFF2-40B4-BE49-F238E27FC236}">
                <a16:creationId xmlns:a16="http://schemas.microsoft.com/office/drawing/2014/main" id="{C6818321-2BE7-4551-BF7E-94DBE5DD05FC}"/>
              </a:ext>
            </a:extLst>
          </p:cNvPr>
          <p:cNvSpPr>
            <a:spLocks noGrp="1"/>
          </p:cNvSpPr>
          <p:nvPr>
            <p:ph type="ftr" sz="quarter" idx="11"/>
          </p:nvPr>
        </p:nvSpPr>
        <p:spPr/>
        <p:txBody>
          <a:bodyPr/>
          <a:lstStyle/>
          <a:p>
            <a:pPr>
              <a:defRPr/>
            </a:pPr>
            <a:r>
              <a:rPr lang="en-US"/>
              <a:t>© Zakeri</a:t>
            </a:r>
            <a:endParaRPr lang="en-US" dirty="0"/>
          </a:p>
        </p:txBody>
      </p:sp>
      <p:pic>
        <p:nvPicPr>
          <p:cNvPr id="3074" name="Picture 2" descr="Classifying Data Using Artificial Intelligence K-Means Clustering Algorithm  - CodeProject">
            <a:extLst>
              <a:ext uri="{FF2B5EF4-FFF2-40B4-BE49-F238E27FC236}">
                <a16:creationId xmlns:a16="http://schemas.microsoft.com/office/drawing/2014/main" id="{FCB28B98-7E4A-AFC8-C1C0-3DB9036FF67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99136" y="2706203"/>
            <a:ext cx="4998619" cy="36101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7040390"/>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78DCD3-066D-4890-8015-DA974C54E5F2}"/>
              </a:ext>
            </a:extLst>
          </p:cNvPr>
          <p:cNvSpPr>
            <a:spLocks noGrp="1"/>
          </p:cNvSpPr>
          <p:nvPr>
            <p:ph type="title"/>
          </p:nvPr>
        </p:nvSpPr>
        <p:spPr/>
        <p:txBody>
          <a:bodyPr/>
          <a:lstStyle/>
          <a:p>
            <a:r>
              <a:rPr lang="en-US" dirty="0"/>
              <a:t>(ART) strategies &amp; algorithms</a:t>
            </a:r>
          </a:p>
        </p:txBody>
      </p:sp>
      <p:sp>
        <p:nvSpPr>
          <p:cNvPr id="3" name="Content Placeholder 2">
            <a:extLst>
              <a:ext uri="{FF2B5EF4-FFF2-40B4-BE49-F238E27FC236}">
                <a16:creationId xmlns:a16="http://schemas.microsoft.com/office/drawing/2014/main" id="{6871552C-DB6A-416A-B907-C7C130C755F5}"/>
              </a:ext>
            </a:extLst>
          </p:cNvPr>
          <p:cNvSpPr>
            <a:spLocks noGrp="1"/>
          </p:cNvSpPr>
          <p:nvPr>
            <p:ph idx="1"/>
          </p:nvPr>
        </p:nvSpPr>
        <p:spPr/>
        <p:txBody>
          <a:bodyPr/>
          <a:lstStyle/>
          <a:p>
            <a:pPr marL="0" indent="0">
              <a:buNone/>
            </a:pPr>
            <a:r>
              <a:rPr lang="en-US" b="1" dirty="0">
                <a:solidFill>
                  <a:srgbClr val="C00000"/>
                </a:solidFill>
              </a:rPr>
              <a:t>8. Adaptive Random Testing by Bisection (ART-B)</a:t>
            </a:r>
          </a:p>
          <a:p>
            <a:pPr marL="0" indent="0">
              <a:buNone/>
            </a:pPr>
            <a:r>
              <a:rPr lang="en-US" sz="2400" dirty="0"/>
              <a:t>This strategy uses the bisection of the input space to select inputs. The input space is repeatedly divided into smaller sections, and an input is selected from each section to increase input diversity and coverage.</a:t>
            </a:r>
          </a:p>
        </p:txBody>
      </p:sp>
      <p:sp>
        <p:nvSpPr>
          <p:cNvPr id="4" name="Slide Number Placeholder 3">
            <a:extLst>
              <a:ext uri="{FF2B5EF4-FFF2-40B4-BE49-F238E27FC236}">
                <a16:creationId xmlns:a16="http://schemas.microsoft.com/office/drawing/2014/main" id="{AFC54A25-7F85-4E13-A9F8-09E5C69A3E38}"/>
              </a:ext>
            </a:extLst>
          </p:cNvPr>
          <p:cNvSpPr>
            <a:spLocks noGrp="1"/>
          </p:cNvSpPr>
          <p:nvPr>
            <p:ph type="sldNum" sz="quarter" idx="12"/>
          </p:nvPr>
        </p:nvSpPr>
        <p:spPr/>
        <p:txBody>
          <a:bodyPr/>
          <a:lstStyle/>
          <a:p>
            <a:pPr>
              <a:defRPr/>
            </a:pPr>
            <a:fld id="{62EB0AC8-263E-4BC2-8316-EF38483797F6}" type="slidenum">
              <a:rPr lang="en-US" smtClean="0"/>
              <a:pPr>
                <a:defRPr/>
              </a:pPr>
              <a:t>19</a:t>
            </a:fld>
            <a:endParaRPr lang="en-US"/>
          </a:p>
        </p:txBody>
      </p:sp>
      <p:sp>
        <p:nvSpPr>
          <p:cNvPr id="5" name="Date Placeholder 4">
            <a:extLst>
              <a:ext uri="{FF2B5EF4-FFF2-40B4-BE49-F238E27FC236}">
                <a16:creationId xmlns:a16="http://schemas.microsoft.com/office/drawing/2014/main" id="{D6FA68B7-91AB-43A1-A55A-B3BAA85B95D8}"/>
              </a:ext>
            </a:extLst>
          </p:cNvPr>
          <p:cNvSpPr>
            <a:spLocks noGrp="1"/>
          </p:cNvSpPr>
          <p:nvPr>
            <p:ph type="dt" sz="half" idx="10"/>
          </p:nvPr>
        </p:nvSpPr>
        <p:spPr/>
        <p:txBody>
          <a:bodyPr/>
          <a:lstStyle/>
          <a:p>
            <a:pPr>
              <a:defRPr/>
            </a:pPr>
            <a:r>
              <a:rPr lang="en-US"/>
              <a:t>Automated Test Generation</a:t>
            </a:r>
            <a:endParaRPr lang="en-US" dirty="0"/>
          </a:p>
        </p:txBody>
      </p:sp>
      <p:sp>
        <p:nvSpPr>
          <p:cNvPr id="6" name="Footer Placeholder 5">
            <a:extLst>
              <a:ext uri="{FF2B5EF4-FFF2-40B4-BE49-F238E27FC236}">
                <a16:creationId xmlns:a16="http://schemas.microsoft.com/office/drawing/2014/main" id="{C6818321-2BE7-4551-BF7E-94DBE5DD05FC}"/>
              </a:ext>
            </a:extLst>
          </p:cNvPr>
          <p:cNvSpPr>
            <a:spLocks noGrp="1"/>
          </p:cNvSpPr>
          <p:nvPr>
            <p:ph type="ftr" sz="quarter" idx="11"/>
          </p:nvPr>
        </p:nvSpPr>
        <p:spPr/>
        <p:txBody>
          <a:bodyPr/>
          <a:lstStyle/>
          <a:p>
            <a:pPr>
              <a:defRPr/>
            </a:pPr>
            <a:r>
              <a:rPr lang="en-US"/>
              <a:t>© Zakeri</a:t>
            </a:r>
            <a:endParaRPr lang="en-US" dirty="0"/>
          </a:p>
        </p:txBody>
      </p:sp>
      <p:pic>
        <p:nvPicPr>
          <p:cNvPr id="10" name="Graphic 9">
            <a:extLst>
              <a:ext uri="{FF2B5EF4-FFF2-40B4-BE49-F238E27FC236}">
                <a16:creationId xmlns:a16="http://schemas.microsoft.com/office/drawing/2014/main" id="{E96D6B03-FAC3-249A-C712-B601A83BA293}"/>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32868" y="2559311"/>
            <a:ext cx="3239538" cy="3776884"/>
          </a:xfrm>
          <a:prstGeom prst="rect">
            <a:avLst/>
          </a:prstGeom>
        </p:spPr>
      </p:pic>
      <p:sp>
        <p:nvSpPr>
          <p:cNvPr id="14" name="Content Placeholder 2">
            <a:extLst>
              <a:ext uri="{FF2B5EF4-FFF2-40B4-BE49-F238E27FC236}">
                <a16:creationId xmlns:a16="http://schemas.microsoft.com/office/drawing/2014/main" id="{C7E1CF6D-6B1C-766F-2127-787A9FB2B33D}"/>
              </a:ext>
            </a:extLst>
          </p:cNvPr>
          <p:cNvSpPr txBox="1">
            <a:spLocks/>
          </p:cNvSpPr>
          <p:nvPr/>
        </p:nvSpPr>
        <p:spPr bwMode="auto">
          <a:xfrm>
            <a:off x="4392337" y="3252054"/>
            <a:ext cx="4506499" cy="30436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lvl1pPr marL="285750" indent="-285750" algn="l" rtl="0" eaLnBrk="0" fontAlgn="base" hangingPunct="0">
              <a:lnSpc>
                <a:spcPct val="90000"/>
              </a:lnSpc>
              <a:spcBef>
                <a:spcPct val="30000"/>
              </a:spcBef>
              <a:spcAft>
                <a:spcPct val="0"/>
              </a:spcAft>
              <a:buSzPct val="85000"/>
              <a:buChar char="•"/>
              <a:defRPr sz="2800" b="0">
                <a:solidFill>
                  <a:schemeClr val="tx1"/>
                </a:solidFill>
                <a:latin typeface="Gill Sans MT" panose="020B0502020104020203" pitchFamily="34" charset="0"/>
                <a:ea typeface="+mn-ea"/>
                <a:cs typeface="+mn-cs"/>
              </a:defRPr>
            </a:lvl1pPr>
            <a:lvl2pPr marL="685800" indent="-228600" algn="l" rtl="0" eaLnBrk="0" fontAlgn="base" hangingPunct="0">
              <a:lnSpc>
                <a:spcPct val="90000"/>
              </a:lnSpc>
              <a:spcBef>
                <a:spcPct val="30000"/>
              </a:spcBef>
              <a:spcAft>
                <a:spcPct val="0"/>
              </a:spcAft>
              <a:buSzPct val="100000"/>
              <a:buChar char="–"/>
              <a:defRPr sz="2400" b="0">
                <a:solidFill>
                  <a:schemeClr val="tx1"/>
                </a:solidFill>
                <a:latin typeface="Gill Sans MT" panose="020B0502020104020203" pitchFamily="34" charset="0"/>
              </a:defRPr>
            </a:lvl2pPr>
            <a:lvl3pPr marL="1143000" indent="-228600" algn="l" rtl="0" eaLnBrk="0" fontAlgn="base" hangingPunct="0">
              <a:lnSpc>
                <a:spcPct val="90000"/>
              </a:lnSpc>
              <a:spcBef>
                <a:spcPct val="30000"/>
              </a:spcBef>
              <a:spcAft>
                <a:spcPct val="0"/>
              </a:spcAft>
              <a:buSzPct val="100000"/>
              <a:buChar char="•"/>
              <a:defRPr sz="2000" b="0">
                <a:solidFill>
                  <a:schemeClr val="tx1"/>
                </a:solidFill>
                <a:latin typeface="Gill Sans MT" panose="020B0502020104020203" pitchFamily="34" charset="0"/>
              </a:defRPr>
            </a:lvl3pPr>
            <a:lvl4pPr marL="1543050" indent="-171450" algn="l" rtl="0" eaLnBrk="0" fontAlgn="base" hangingPunct="0">
              <a:lnSpc>
                <a:spcPct val="90000"/>
              </a:lnSpc>
              <a:spcBef>
                <a:spcPct val="30000"/>
              </a:spcBef>
              <a:spcAft>
                <a:spcPct val="0"/>
              </a:spcAft>
              <a:buSzPct val="100000"/>
              <a:buChar char="–"/>
              <a:defRPr sz="2000" b="0">
                <a:solidFill>
                  <a:schemeClr val="tx1"/>
                </a:solidFill>
                <a:latin typeface="Gill Sans MT" panose="020B0502020104020203" pitchFamily="34" charset="0"/>
              </a:defRPr>
            </a:lvl4pPr>
            <a:lvl5pPr marL="2000250" indent="-171450" algn="l" rtl="0" eaLnBrk="0" fontAlgn="base" hangingPunct="0">
              <a:lnSpc>
                <a:spcPct val="90000"/>
              </a:lnSpc>
              <a:spcBef>
                <a:spcPct val="30000"/>
              </a:spcBef>
              <a:spcAft>
                <a:spcPct val="0"/>
              </a:spcAft>
              <a:buSzPct val="100000"/>
              <a:buFont typeface="Wingdings" pitchFamily="2" charset="2"/>
              <a:buChar char="Ø"/>
              <a:defRPr sz="2000" b="0">
                <a:solidFill>
                  <a:schemeClr val="tx1"/>
                </a:solidFill>
                <a:latin typeface="Gill Sans MT" panose="020B0502020104020203" pitchFamily="34" charset="0"/>
              </a:defRPr>
            </a:lvl5pPr>
            <a:lvl6pPr marL="2457450" indent="-171450" algn="l" rtl="0" eaLnBrk="0" fontAlgn="base" hangingPunct="0">
              <a:lnSpc>
                <a:spcPct val="90000"/>
              </a:lnSpc>
              <a:spcBef>
                <a:spcPct val="30000"/>
              </a:spcBef>
              <a:spcAft>
                <a:spcPct val="0"/>
              </a:spcAft>
              <a:buSzPct val="100000"/>
              <a:buFont typeface="Wingdings" pitchFamily="2" charset="2"/>
              <a:buChar char="Ø"/>
              <a:defRPr b="1">
                <a:solidFill>
                  <a:schemeClr val="tx1"/>
                </a:solidFill>
                <a:latin typeface="+mn-lt"/>
              </a:defRPr>
            </a:lvl6pPr>
            <a:lvl7pPr marL="2914650" indent="-171450" algn="l" rtl="0" eaLnBrk="0" fontAlgn="base" hangingPunct="0">
              <a:lnSpc>
                <a:spcPct val="90000"/>
              </a:lnSpc>
              <a:spcBef>
                <a:spcPct val="30000"/>
              </a:spcBef>
              <a:spcAft>
                <a:spcPct val="0"/>
              </a:spcAft>
              <a:buSzPct val="100000"/>
              <a:buFont typeface="Wingdings" pitchFamily="2" charset="2"/>
              <a:buChar char="Ø"/>
              <a:defRPr b="1">
                <a:solidFill>
                  <a:schemeClr val="tx1"/>
                </a:solidFill>
                <a:latin typeface="+mn-lt"/>
              </a:defRPr>
            </a:lvl7pPr>
            <a:lvl8pPr marL="3371850" indent="-171450" algn="l" rtl="0" eaLnBrk="0" fontAlgn="base" hangingPunct="0">
              <a:lnSpc>
                <a:spcPct val="90000"/>
              </a:lnSpc>
              <a:spcBef>
                <a:spcPct val="30000"/>
              </a:spcBef>
              <a:spcAft>
                <a:spcPct val="0"/>
              </a:spcAft>
              <a:buSzPct val="100000"/>
              <a:buFont typeface="Wingdings" pitchFamily="2" charset="2"/>
              <a:buChar char="Ø"/>
              <a:defRPr b="1">
                <a:solidFill>
                  <a:schemeClr val="tx1"/>
                </a:solidFill>
                <a:latin typeface="+mn-lt"/>
              </a:defRPr>
            </a:lvl8pPr>
            <a:lvl9pPr marL="3829050" indent="-171450" algn="l" rtl="0" eaLnBrk="0" fontAlgn="base" hangingPunct="0">
              <a:lnSpc>
                <a:spcPct val="90000"/>
              </a:lnSpc>
              <a:spcBef>
                <a:spcPct val="30000"/>
              </a:spcBef>
              <a:spcAft>
                <a:spcPct val="0"/>
              </a:spcAft>
              <a:buSzPct val="100000"/>
              <a:buFont typeface="Wingdings" pitchFamily="2" charset="2"/>
              <a:buChar char="Ø"/>
              <a:defRPr b="1">
                <a:solidFill>
                  <a:schemeClr val="tx1"/>
                </a:solidFill>
                <a:latin typeface="+mn-lt"/>
              </a:defRPr>
            </a:lvl9pPr>
          </a:lstStyle>
          <a:p>
            <a:pPr marL="0" indent="0">
              <a:buFontTx/>
              <a:buNone/>
            </a:pPr>
            <a:r>
              <a:rPr lang="en-US" b="1" kern="0" dirty="0"/>
              <a:t>Conclusion</a:t>
            </a:r>
          </a:p>
          <a:p>
            <a:pPr marL="0" indent="0">
              <a:buFontTx/>
              <a:buNone/>
            </a:pPr>
            <a:r>
              <a:rPr lang="en-US" sz="2000" kern="0" dirty="0"/>
              <a:t>Different ART strategies aim to improve the efficiency of random testing by more uniformly distributing and intelligently selecting inputs. The appropriate strategy depends on the type of system under test, the complexity of the input space, and the available computational resources.</a:t>
            </a:r>
            <a:endParaRPr lang="en-US" sz="1800" kern="0" dirty="0"/>
          </a:p>
        </p:txBody>
      </p:sp>
    </p:spTree>
    <p:extLst>
      <p:ext uri="{BB962C8B-B14F-4D97-AF65-F5344CB8AC3E}">
        <p14:creationId xmlns:p14="http://schemas.microsoft.com/office/powerpoint/2010/main" val="581615963"/>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a:extLst>
              <a:ext uri="{FF2B5EF4-FFF2-40B4-BE49-F238E27FC236}">
                <a16:creationId xmlns:a16="http://schemas.microsoft.com/office/drawing/2014/main" id="{877A16B5-FCAA-ADEF-F5C5-29575383DDA8}"/>
              </a:ext>
            </a:extLst>
          </p:cNvPr>
          <p:cNvSpPr>
            <a:spLocks noGrp="1" noChangeArrowheads="1"/>
          </p:cNvSpPr>
          <p:nvPr>
            <p:ph type="title"/>
          </p:nvPr>
        </p:nvSpPr>
        <p:spPr/>
        <p:txBody>
          <a:bodyPr/>
          <a:lstStyle/>
          <a:p>
            <a:pPr eaLnBrk="1" hangingPunct="1"/>
            <a:r>
              <a:rPr lang="en-US" altLang="en-US" dirty="0"/>
              <a:t>Recap: Testing Software is Hard</a:t>
            </a:r>
          </a:p>
        </p:txBody>
      </p:sp>
      <p:sp>
        <p:nvSpPr>
          <p:cNvPr id="11267" name="Rectangle 3">
            <a:extLst>
              <a:ext uri="{FF2B5EF4-FFF2-40B4-BE49-F238E27FC236}">
                <a16:creationId xmlns:a16="http://schemas.microsoft.com/office/drawing/2014/main" id="{68860C7A-7F97-05A3-00EE-98E3BC5501FD}"/>
              </a:ext>
            </a:extLst>
          </p:cNvPr>
          <p:cNvSpPr>
            <a:spLocks noGrp="1" noChangeArrowheads="1"/>
          </p:cNvSpPr>
          <p:nvPr>
            <p:ph type="body" idx="1"/>
          </p:nvPr>
        </p:nvSpPr>
        <p:spPr/>
        <p:txBody>
          <a:bodyPr/>
          <a:lstStyle/>
          <a:p>
            <a:pPr eaLnBrk="1" hangingPunct="1"/>
            <a:r>
              <a:rPr lang="en-US" altLang="en-US" dirty="0"/>
              <a:t>If you are testing a bridge’s ability to sustain weight, and you test it with 1000 tons you can infer that it will sustain weight </a:t>
            </a:r>
            <a:r>
              <a:rPr lang="en-US" altLang="en-US" dirty="0">
                <a:sym typeface="Symbol" panose="05050102010706020507" pitchFamily="18" charset="2"/>
              </a:rPr>
              <a:t></a:t>
            </a:r>
            <a:r>
              <a:rPr lang="en-US" altLang="en-US" dirty="0"/>
              <a:t> 1000 tons</a:t>
            </a:r>
          </a:p>
          <a:p>
            <a:pPr eaLnBrk="1" hangingPunct="1"/>
            <a:endParaRPr lang="en-US" altLang="en-US" dirty="0"/>
          </a:p>
          <a:p>
            <a:pPr eaLnBrk="1" hangingPunct="1"/>
            <a:r>
              <a:rPr lang="en-US" altLang="en-US" dirty="0"/>
              <a:t>This kind of reasoning does not work for software systems</a:t>
            </a:r>
          </a:p>
          <a:p>
            <a:pPr lvl="1" eaLnBrk="1" hangingPunct="1"/>
            <a:r>
              <a:rPr lang="en-US" altLang="en-US" dirty="0"/>
              <a:t>Software systems are not linear nor continuous</a:t>
            </a:r>
          </a:p>
          <a:p>
            <a:pPr lvl="1" eaLnBrk="1" hangingPunct="1"/>
            <a:endParaRPr lang="en-US" altLang="en-US" dirty="0"/>
          </a:p>
          <a:p>
            <a:pPr eaLnBrk="1" hangingPunct="1"/>
            <a:r>
              <a:rPr lang="en-US" altLang="en-US" dirty="0"/>
              <a:t>Exhaustively testing all possible input/output combinations is too expensive</a:t>
            </a:r>
          </a:p>
          <a:p>
            <a:pPr lvl="1" eaLnBrk="1" hangingPunct="1"/>
            <a:r>
              <a:rPr lang="en-US" altLang="en-US" dirty="0"/>
              <a:t>the number of test cases </a:t>
            </a:r>
            <a:r>
              <a:rPr lang="en-US" altLang="en-US" dirty="0">
                <a:solidFill>
                  <a:srgbClr val="FF0000"/>
                </a:solidFill>
              </a:rPr>
              <a:t>increase exponentially </a:t>
            </a:r>
            <a:r>
              <a:rPr lang="en-US" altLang="en-US" dirty="0"/>
              <a:t>with the number of input/output variables</a:t>
            </a: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78DCD3-066D-4890-8015-DA974C54E5F2}"/>
              </a:ext>
            </a:extLst>
          </p:cNvPr>
          <p:cNvSpPr>
            <a:spLocks noGrp="1"/>
          </p:cNvSpPr>
          <p:nvPr>
            <p:ph type="title"/>
          </p:nvPr>
        </p:nvSpPr>
        <p:spPr/>
        <p:txBody>
          <a:bodyPr/>
          <a:lstStyle/>
          <a:p>
            <a:r>
              <a:rPr lang="en-US" dirty="0"/>
              <a:t>Example</a:t>
            </a:r>
          </a:p>
        </p:txBody>
      </p:sp>
      <p:sp>
        <p:nvSpPr>
          <p:cNvPr id="3" name="Content Placeholder 2">
            <a:extLst>
              <a:ext uri="{FF2B5EF4-FFF2-40B4-BE49-F238E27FC236}">
                <a16:creationId xmlns:a16="http://schemas.microsoft.com/office/drawing/2014/main" id="{6871552C-DB6A-416A-B907-C7C130C755F5}"/>
              </a:ext>
            </a:extLst>
          </p:cNvPr>
          <p:cNvSpPr>
            <a:spLocks noGrp="1"/>
          </p:cNvSpPr>
          <p:nvPr>
            <p:ph idx="1"/>
          </p:nvPr>
        </p:nvSpPr>
        <p:spPr/>
        <p:txBody>
          <a:bodyPr/>
          <a:lstStyle/>
          <a:p>
            <a:pPr marL="0" indent="0">
              <a:buNone/>
            </a:pPr>
            <a:r>
              <a:rPr lang="en-US" dirty="0"/>
              <a:t>Let's consider an example of Adaptive Random Testing using the Fixed Size Candidate Set (FSCS) algorithm. This example will demonstrate how ART can be applied to test a software system with a two-dimensional input space.</a:t>
            </a:r>
          </a:p>
          <a:p>
            <a:pPr marL="0" indent="0">
              <a:buNone/>
            </a:pPr>
            <a:endParaRPr lang="en-US" dirty="0"/>
          </a:p>
          <a:p>
            <a:pPr marL="0" indent="0">
              <a:buNone/>
            </a:pPr>
            <a:r>
              <a:rPr lang="en-US" b="1" dirty="0"/>
              <a:t>Example: Testing a Function with a 2D Input Space</a:t>
            </a:r>
          </a:p>
          <a:p>
            <a:pPr marL="0" indent="0">
              <a:buNone/>
            </a:pPr>
            <a:endParaRPr lang="en-US" b="1" dirty="0"/>
          </a:p>
          <a:p>
            <a:pPr marL="0" indent="0">
              <a:buNone/>
            </a:pPr>
            <a:r>
              <a:rPr lang="en-US" dirty="0"/>
              <a:t>Suppose we have a function f(x, y) that we want to test. The input space for f is defined as a 2D space where x and y both range from 0 to 100. Our goal is to find faults in the function by using ART.</a:t>
            </a:r>
          </a:p>
        </p:txBody>
      </p:sp>
      <p:sp>
        <p:nvSpPr>
          <p:cNvPr id="4" name="Slide Number Placeholder 3">
            <a:extLst>
              <a:ext uri="{FF2B5EF4-FFF2-40B4-BE49-F238E27FC236}">
                <a16:creationId xmlns:a16="http://schemas.microsoft.com/office/drawing/2014/main" id="{AFC54A25-7F85-4E13-A9F8-09E5C69A3E38}"/>
              </a:ext>
            </a:extLst>
          </p:cNvPr>
          <p:cNvSpPr>
            <a:spLocks noGrp="1"/>
          </p:cNvSpPr>
          <p:nvPr>
            <p:ph type="sldNum" sz="quarter" idx="12"/>
          </p:nvPr>
        </p:nvSpPr>
        <p:spPr/>
        <p:txBody>
          <a:bodyPr/>
          <a:lstStyle/>
          <a:p>
            <a:pPr>
              <a:defRPr/>
            </a:pPr>
            <a:fld id="{62EB0AC8-263E-4BC2-8316-EF38483797F6}" type="slidenum">
              <a:rPr lang="en-US" smtClean="0"/>
              <a:pPr>
                <a:defRPr/>
              </a:pPr>
              <a:t>20</a:t>
            </a:fld>
            <a:endParaRPr lang="en-US"/>
          </a:p>
        </p:txBody>
      </p:sp>
      <p:sp>
        <p:nvSpPr>
          <p:cNvPr id="5" name="Date Placeholder 4">
            <a:extLst>
              <a:ext uri="{FF2B5EF4-FFF2-40B4-BE49-F238E27FC236}">
                <a16:creationId xmlns:a16="http://schemas.microsoft.com/office/drawing/2014/main" id="{D6FA68B7-91AB-43A1-A55A-B3BAA85B95D8}"/>
              </a:ext>
            </a:extLst>
          </p:cNvPr>
          <p:cNvSpPr>
            <a:spLocks noGrp="1"/>
          </p:cNvSpPr>
          <p:nvPr>
            <p:ph type="dt" sz="half" idx="10"/>
          </p:nvPr>
        </p:nvSpPr>
        <p:spPr/>
        <p:txBody>
          <a:bodyPr/>
          <a:lstStyle/>
          <a:p>
            <a:pPr>
              <a:defRPr/>
            </a:pPr>
            <a:r>
              <a:rPr lang="en-US"/>
              <a:t>Automated Test Generation</a:t>
            </a:r>
            <a:endParaRPr lang="en-US" dirty="0"/>
          </a:p>
        </p:txBody>
      </p:sp>
      <p:sp>
        <p:nvSpPr>
          <p:cNvPr id="6" name="Footer Placeholder 5">
            <a:extLst>
              <a:ext uri="{FF2B5EF4-FFF2-40B4-BE49-F238E27FC236}">
                <a16:creationId xmlns:a16="http://schemas.microsoft.com/office/drawing/2014/main" id="{C6818321-2BE7-4551-BF7E-94DBE5DD05FC}"/>
              </a:ext>
            </a:extLst>
          </p:cNvPr>
          <p:cNvSpPr>
            <a:spLocks noGrp="1"/>
          </p:cNvSpPr>
          <p:nvPr>
            <p:ph type="ftr" sz="quarter" idx="11"/>
          </p:nvPr>
        </p:nvSpPr>
        <p:spPr/>
        <p:txBody>
          <a:bodyPr/>
          <a:lstStyle/>
          <a:p>
            <a:pPr>
              <a:defRPr/>
            </a:pPr>
            <a:r>
              <a:rPr lang="en-US"/>
              <a:t>© Zakeri</a:t>
            </a:r>
            <a:endParaRPr lang="en-US" dirty="0"/>
          </a:p>
        </p:txBody>
      </p:sp>
    </p:spTree>
    <p:extLst>
      <p:ext uri="{BB962C8B-B14F-4D97-AF65-F5344CB8AC3E}">
        <p14:creationId xmlns:p14="http://schemas.microsoft.com/office/powerpoint/2010/main" val="4221838380"/>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78DCD3-066D-4890-8015-DA974C54E5F2}"/>
              </a:ext>
            </a:extLst>
          </p:cNvPr>
          <p:cNvSpPr>
            <a:spLocks noGrp="1"/>
          </p:cNvSpPr>
          <p:nvPr>
            <p:ph type="title"/>
          </p:nvPr>
        </p:nvSpPr>
        <p:spPr/>
        <p:txBody>
          <a:bodyPr/>
          <a:lstStyle/>
          <a:p>
            <a:r>
              <a:rPr lang="en-US" dirty="0"/>
              <a:t>Example</a:t>
            </a:r>
          </a:p>
        </p:txBody>
      </p:sp>
      <p:sp>
        <p:nvSpPr>
          <p:cNvPr id="3" name="Content Placeholder 2">
            <a:extLst>
              <a:ext uri="{FF2B5EF4-FFF2-40B4-BE49-F238E27FC236}">
                <a16:creationId xmlns:a16="http://schemas.microsoft.com/office/drawing/2014/main" id="{6871552C-DB6A-416A-B907-C7C130C755F5}"/>
              </a:ext>
            </a:extLst>
          </p:cNvPr>
          <p:cNvSpPr>
            <a:spLocks noGrp="1"/>
          </p:cNvSpPr>
          <p:nvPr>
            <p:ph idx="1"/>
          </p:nvPr>
        </p:nvSpPr>
        <p:spPr/>
        <p:txBody>
          <a:bodyPr/>
          <a:lstStyle/>
          <a:p>
            <a:pPr marL="0" indent="0">
              <a:buNone/>
            </a:pPr>
            <a:r>
              <a:rPr lang="en-US" dirty="0"/>
              <a:t>Step-by-Step Process</a:t>
            </a:r>
            <a:endParaRPr lang="fa-IR" dirty="0"/>
          </a:p>
          <a:p>
            <a:pPr marL="0" indent="0">
              <a:buNone/>
            </a:pPr>
            <a:endParaRPr lang="fa-IR" dirty="0"/>
          </a:p>
          <a:p>
            <a:pPr marL="0" indent="0">
              <a:buNone/>
            </a:pPr>
            <a:endParaRPr lang="en-US" dirty="0"/>
          </a:p>
          <a:p>
            <a:pPr marL="0" indent="0">
              <a:buNone/>
            </a:pPr>
            <a:r>
              <a:rPr lang="en-US" b="1" dirty="0"/>
              <a:t>Step 1: Initial Random Selection</a:t>
            </a:r>
          </a:p>
          <a:p>
            <a:r>
              <a:rPr lang="en-US" dirty="0"/>
              <a:t>Select the first input randomly from the entire input space.</a:t>
            </a:r>
          </a:p>
          <a:p>
            <a:r>
              <a:rPr lang="en-US" dirty="0"/>
              <a:t>Let's say the first input is (20,30)</a:t>
            </a:r>
          </a:p>
        </p:txBody>
      </p:sp>
      <p:sp>
        <p:nvSpPr>
          <p:cNvPr id="4" name="Slide Number Placeholder 3">
            <a:extLst>
              <a:ext uri="{FF2B5EF4-FFF2-40B4-BE49-F238E27FC236}">
                <a16:creationId xmlns:a16="http://schemas.microsoft.com/office/drawing/2014/main" id="{AFC54A25-7F85-4E13-A9F8-09E5C69A3E38}"/>
              </a:ext>
            </a:extLst>
          </p:cNvPr>
          <p:cNvSpPr>
            <a:spLocks noGrp="1"/>
          </p:cNvSpPr>
          <p:nvPr>
            <p:ph type="sldNum" sz="quarter" idx="12"/>
          </p:nvPr>
        </p:nvSpPr>
        <p:spPr/>
        <p:txBody>
          <a:bodyPr/>
          <a:lstStyle/>
          <a:p>
            <a:pPr>
              <a:defRPr/>
            </a:pPr>
            <a:fld id="{62EB0AC8-263E-4BC2-8316-EF38483797F6}" type="slidenum">
              <a:rPr lang="en-US" smtClean="0"/>
              <a:pPr>
                <a:defRPr/>
              </a:pPr>
              <a:t>21</a:t>
            </a:fld>
            <a:endParaRPr lang="en-US"/>
          </a:p>
        </p:txBody>
      </p:sp>
      <p:sp>
        <p:nvSpPr>
          <p:cNvPr id="5" name="Date Placeholder 4">
            <a:extLst>
              <a:ext uri="{FF2B5EF4-FFF2-40B4-BE49-F238E27FC236}">
                <a16:creationId xmlns:a16="http://schemas.microsoft.com/office/drawing/2014/main" id="{D6FA68B7-91AB-43A1-A55A-B3BAA85B95D8}"/>
              </a:ext>
            </a:extLst>
          </p:cNvPr>
          <p:cNvSpPr>
            <a:spLocks noGrp="1"/>
          </p:cNvSpPr>
          <p:nvPr>
            <p:ph type="dt" sz="half" idx="10"/>
          </p:nvPr>
        </p:nvSpPr>
        <p:spPr/>
        <p:txBody>
          <a:bodyPr/>
          <a:lstStyle/>
          <a:p>
            <a:pPr>
              <a:defRPr/>
            </a:pPr>
            <a:r>
              <a:rPr lang="en-US"/>
              <a:t>Automated Test Generation</a:t>
            </a:r>
            <a:endParaRPr lang="en-US" dirty="0"/>
          </a:p>
        </p:txBody>
      </p:sp>
      <p:sp>
        <p:nvSpPr>
          <p:cNvPr id="6" name="Footer Placeholder 5">
            <a:extLst>
              <a:ext uri="{FF2B5EF4-FFF2-40B4-BE49-F238E27FC236}">
                <a16:creationId xmlns:a16="http://schemas.microsoft.com/office/drawing/2014/main" id="{C6818321-2BE7-4551-BF7E-94DBE5DD05FC}"/>
              </a:ext>
            </a:extLst>
          </p:cNvPr>
          <p:cNvSpPr>
            <a:spLocks noGrp="1"/>
          </p:cNvSpPr>
          <p:nvPr>
            <p:ph type="ftr" sz="quarter" idx="11"/>
          </p:nvPr>
        </p:nvSpPr>
        <p:spPr/>
        <p:txBody>
          <a:bodyPr/>
          <a:lstStyle/>
          <a:p>
            <a:pPr>
              <a:defRPr/>
            </a:pPr>
            <a:r>
              <a:rPr lang="en-US"/>
              <a:t>© Zakeri</a:t>
            </a:r>
            <a:endParaRPr lang="en-US" dirty="0"/>
          </a:p>
        </p:txBody>
      </p:sp>
    </p:spTree>
    <p:extLst>
      <p:ext uri="{BB962C8B-B14F-4D97-AF65-F5344CB8AC3E}">
        <p14:creationId xmlns:p14="http://schemas.microsoft.com/office/powerpoint/2010/main" val="774407486"/>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78DCD3-066D-4890-8015-DA974C54E5F2}"/>
              </a:ext>
            </a:extLst>
          </p:cNvPr>
          <p:cNvSpPr>
            <a:spLocks noGrp="1"/>
          </p:cNvSpPr>
          <p:nvPr>
            <p:ph type="title"/>
          </p:nvPr>
        </p:nvSpPr>
        <p:spPr/>
        <p:txBody>
          <a:bodyPr/>
          <a:lstStyle/>
          <a:p>
            <a:r>
              <a:rPr lang="en-US" dirty="0"/>
              <a:t>Example</a:t>
            </a:r>
          </a:p>
        </p:txBody>
      </p:sp>
      <p:sp>
        <p:nvSpPr>
          <p:cNvPr id="3" name="Content Placeholder 2">
            <a:extLst>
              <a:ext uri="{FF2B5EF4-FFF2-40B4-BE49-F238E27FC236}">
                <a16:creationId xmlns:a16="http://schemas.microsoft.com/office/drawing/2014/main" id="{6871552C-DB6A-416A-B907-C7C130C755F5}"/>
              </a:ext>
            </a:extLst>
          </p:cNvPr>
          <p:cNvSpPr>
            <a:spLocks noGrp="1"/>
          </p:cNvSpPr>
          <p:nvPr>
            <p:ph idx="1"/>
          </p:nvPr>
        </p:nvSpPr>
        <p:spPr/>
        <p:txBody>
          <a:bodyPr/>
          <a:lstStyle/>
          <a:p>
            <a:pPr marL="0" indent="0">
              <a:buNone/>
            </a:pPr>
            <a:r>
              <a:rPr lang="en-US" b="1" dirty="0"/>
              <a:t>Step 2: Generate Candidate Inputs</a:t>
            </a:r>
            <a:endParaRPr lang="fa-IR" b="1" dirty="0"/>
          </a:p>
          <a:p>
            <a:pPr marL="0" indent="0">
              <a:buNone/>
            </a:pPr>
            <a:endParaRPr lang="en-US" b="1" dirty="0"/>
          </a:p>
          <a:p>
            <a:r>
              <a:rPr lang="en-US" dirty="0"/>
              <a:t>Generate a fixed-size set of candidate inputs randomly. Suppose we decide to use 5 candidates.</a:t>
            </a:r>
          </a:p>
          <a:p>
            <a:r>
              <a:rPr lang="en-US" dirty="0"/>
              <a:t>The candidate inputs might be:</a:t>
            </a:r>
          </a:p>
          <a:p>
            <a:endParaRPr lang="en-US" dirty="0"/>
          </a:p>
        </p:txBody>
      </p:sp>
      <p:sp>
        <p:nvSpPr>
          <p:cNvPr id="4" name="Slide Number Placeholder 3">
            <a:extLst>
              <a:ext uri="{FF2B5EF4-FFF2-40B4-BE49-F238E27FC236}">
                <a16:creationId xmlns:a16="http://schemas.microsoft.com/office/drawing/2014/main" id="{AFC54A25-7F85-4E13-A9F8-09E5C69A3E38}"/>
              </a:ext>
            </a:extLst>
          </p:cNvPr>
          <p:cNvSpPr>
            <a:spLocks noGrp="1"/>
          </p:cNvSpPr>
          <p:nvPr>
            <p:ph type="sldNum" sz="quarter" idx="12"/>
          </p:nvPr>
        </p:nvSpPr>
        <p:spPr/>
        <p:txBody>
          <a:bodyPr/>
          <a:lstStyle/>
          <a:p>
            <a:pPr>
              <a:defRPr/>
            </a:pPr>
            <a:fld id="{62EB0AC8-263E-4BC2-8316-EF38483797F6}" type="slidenum">
              <a:rPr lang="en-US" smtClean="0"/>
              <a:pPr>
                <a:defRPr/>
              </a:pPr>
              <a:t>22</a:t>
            </a:fld>
            <a:endParaRPr lang="en-US"/>
          </a:p>
        </p:txBody>
      </p:sp>
      <p:sp>
        <p:nvSpPr>
          <p:cNvPr id="5" name="Date Placeholder 4">
            <a:extLst>
              <a:ext uri="{FF2B5EF4-FFF2-40B4-BE49-F238E27FC236}">
                <a16:creationId xmlns:a16="http://schemas.microsoft.com/office/drawing/2014/main" id="{D6FA68B7-91AB-43A1-A55A-B3BAA85B95D8}"/>
              </a:ext>
            </a:extLst>
          </p:cNvPr>
          <p:cNvSpPr>
            <a:spLocks noGrp="1"/>
          </p:cNvSpPr>
          <p:nvPr>
            <p:ph type="dt" sz="half" idx="10"/>
          </p:nvPr>
        </p:nvSpPr>
        <p:spPr/>
        <p:txBody>
          <a:bodyPr/>
          <a:lstStyle/>
          <a:p>
            <a:pPr>
              <a:defRPr/>
            </a:pPr>
            <a:r>
              <a:rPr lang="en-US"/>
              <a:t>Automated Test Generation</a:t>
            </a:r>
            <a:endParaRPr lang="en-US" dirty="0"/>
          </a:p>
        </p:txBody>
      </p:sp>
      <p:sp>
        <p:nvSpPr>
          <p:cNvPr id="6" name="Footer Placeholder 5">
            <a:extLst>
              <a:ext uri="{FF2B5EF4-FFF2-40B4-BE49-F238E27FC236}">
                <a16:creationId xmlns:a16="http://schemas.microsoft.com/office/drawing/2014/main" id="{C6818321-2BE7-4551-BF7E-94DBE5DD05FC}"/>
              </a:ext>
            </a:extLst>
          </p:cNvPr>
          <p:cNvSpPr>
            <a:spLocks noGrp="1"/>
          </p:cNvSpPr>
          <p:nvPr>
            <p:ph type="ftr" sz="quarter" idx="11"/>
          </p:nvPr>
        </p:nvSpPr>
        <p:spPr/>
        <p:txBody>
          <a:bodyPr/>
          <a:lstStyle/>
          <a:p>
            <a:pPr>
              <a:defRPr/>
            </a:pPr>
            <a:r>
              <a:rPr lang="en-US"/>
              <a:t>© Zakeri</a:t>
            </a:r>
            <a:endParaRPr lang="en-US" dirty="0"/>
          </a:p>
        </p:txBody>
      </p:sp>
      <p:pic>
        <p:nvPicPr>
          <p:cNvPr id="8" name="Picture 7">
            <a:extLst>
              <a:ext uri="{FF2B5EF4-FFF2-40B4-BE49-F238E27FC236}">
                <a16:creationId xmlns:a16="http://schemas.microsoft.com/office/drawing/2014/main" id="{CFF855A0-91B1-93BD-CF9A-C6842C16864A}"/>
              </a:ext>
            </a:extLst>
          </p:cNvPr>
          <p:cNvPicPr>
            <a:picLocks noChangeAspect="1"/>
          </p:cNvPicPr>
          <p:nvPr/>
        </p:nvPicPr>
        <p:blipFill>
          <a:blip r:embed="rId2"/>
          <a:stretch>
            <a:fillRect/>
          </a:stretch>
        </p:blipFill>
        <p:spPr>
          <a:xfrm>
            <a:off x="646044" y="3349549"/>
            <a:ext cx="1574702" cy="3114150"/>
          </a:xfrm>
          <a:prstGeom prst="rect">
            <a:avLst/>
          </a:prstGeom>
        </p:spPr>
      </p:pic>
    </p:spTree>
    <p:extLst>
      <p:ext uri="{BB962C8B-B14F-4D97-AF65-F5344CB8AC3E}">
        <p14:creationId xmlns:p14="http://schemas.microsoft.com/office/powerpoint/2010/main" val="2374748887"/>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78DCD3-066D-4890-8015-DA974C54E5F2}"/>
              </a:ext>
            </a:extLst>
          </p:cNvPr>
          <p:cNvSpPr>
            <a:spLocks noGrp="1"/>
          </p:cNvSpPr>
          <p:nvPr>
            <p:ph type="title"/>
          </p:nvPr>
        </p:nvSpPr>
        <p:spPr/>
        <p:txBody>
          <a:bodyPr/>
          <a:lstStyle/>
          <a:p>
            <a:r>
              <a:rPr lang="en-US" dirty="0"/>
              <a:t>Example</a:t>
            </a:r>
          </a:p>
        </p:txBody>
      </p:sp>
      <p:sp>
        <p:nvSpPr>
          <p:cNvPr id="3" name="Content Placeholder 2">
            <a:extLst>
              <a:ext uri="{FF2B5EF4-FFF2-40B4-BE49-F238E27FC236}">
                <a16:creationId xmlns:a16="http://schemas.microsoft.com/office/drawing/2014/main" id="{6871552C-DB6A-416A-B907-C7C130C755F5}"/>
              </a:ext>
            </a:extLst>
          </p:cNvPr>
          <p:cNvSpPr>
            <a:spLocks noGrp="1"/>
          </p:cNvSpPr>
          <p:nvPr>
            <p:ph idx="1"/>
          </p:nvPr>
        </p:nvSpPr>
        <p:spPr/>
        <p:txBody>
          <a:bodyPr/>
          <a:lstStyle/>
          <a:p>
            <a:pPr marL="0" indent="0">
              <a:buNone/>
            </a:pPr>
            <a:r>
              <a:rPr lang="en-US" b="1" dirty="0"/>
              <a:t>Step 3: Calculate Distances</a:t>
            </a:r>
          </a:p>
          <a:p>
            <a:r>
              <a:rPr lang="en-US" dirty="0"/>
              <a:t>Calculate the distance of each candidate input from the previously selected input(s). For simplicity, we'll use the Euclidean distance formula:</a:t>
            </a:r>
          </a:p>
        </p:txBody>
      </p:sp>
      <p:sp>
        <p:nvSpPr>
          <p:cNvPr id="4" name="Slide Number Placeholder 3">
            <a:extLst>
              <a:ext uri="{FF2B5EF4-FFF2-40B4-BE49-F238E27FC236}">
                <a16:creationId xmlns:a16="http://schemas.microsoft.com/office/drawing/2014/main" id="{AFC54A25-7F85-4E13-A9F8-09E5C69A3E38}"/>
              </a:ext>
            </a:extLst>
          </p:cNvPr>
          <p:cNvSpPr>
            <a:spLocks noGrp="1"/>
          </p:cNvSpPr>
          <p:nvPr>
            <p:ph type="sldNum" sz="quarter" idx="12"/>
          </p:nvPr>
        </p:nvSpPr>
        <p:spPr/>
        <p:txBody>
          <a:bodyPr/>
          <a:lstStyle/>
          <a:p>
            <a:pPr>
              <a:defRPr/>
            </a:pPr>
            <a:fld id="{62EB0AC8-263E-4BC2-8316-EF38483797F6}" type="slidenum">
              <a:rPr lang="en-US" smtClean="0"/>
              <a:pPr>
                <a:defRPr/>
              </a:pPr>
              <a:t>23</a:t>
            </a:fld>
            <a:endParaRPr lang="en-US"/>
          </a:p>
        </p:txBody>
      </p:sp>
      <p:sp>
        <p:nvSpPr>
          <p:cNvPr id="5" name="Date Placeholder 4">
            <a:extLst>
              <a:ext uri="{FF2B5EF4-FFF2-40B4-BE49-F238E27FC236}">
                <a16:creationId xmlns:a16="http://schemas.microsoft.com/office/drawing/2014/main" id="{D6FA68B7-91AB-43A1-A55A-B3BAA85B95D8}"/>
              </a:ext>
            </a:extLst>
          </p:cNvPr>
          <p:cNvSpPr>
            <a:spLocks noGrp="1"/>
          </p:cNvSpPr>
          <p:nvPr>
            <p:ph type="dt" sz="half" idx="10"/>
          </p:nvPr>
        </p:nvSpPr>
        <p:spPr/>
        <p:txBody>
          <a:bodyPr/>
          <a:lstStyle/>
          <a:p>
            <a:pPr>
              <a:defRPr/>
            </a:pPr>
            <a:r>
              <a:rPr lang="en-US"/>
              <a:t>Automated Test Generation</a:t>
            </a:r>
            <a:endParaRPr lang="en-US" dirty="0"/>
          </a:p>
        </p:txBody>
      </p:sp>
      <p:sp>
        <p:nvSpPr>
          <p:cNvPr id="6" name="Footer Placeholder 5">
            <a:extLst>
              <a:ext uri="{FF2B5EF4-FFF2-40B4-BE49-F238E27FC236}">
                <a16:creationId xmlns:a16="http://schemas.microsoft.com/office/drawing/2014/main" id="{C6818321-2BE7-4551-BF7E-94DBE5DD05FC}"/>
              </a:ext>
            </a:extLst>
          </p:cNvPr>
          <p:cNvSpPr>
            <a:spLocks noGrp="1"/>
          </p:cNvSpPr>
          <p:nvPr>
            <p:ph type="ftr" sz="quarter" idx="11"/>
          </p:nvPr>
        </p:nvSpPr>
        <p:spPr/>
        <p:txBody>
          <a:bodyPr/>
          <a:lstStyle/>
          <a:p>
            <a:pPr>
              <a:defRPr/>
            </a:pPr>
            <a:r>
              <a:rPr lang="en-US"/>
              <a:t>© Zakeri</a:t>
            </a:r>
            <a:endParaRPr lang="en-US" dirty="0"/>
          </a:p>
        </p:txBody>
      </p:sp>
      <p:pic>
        <p:nvPicPr>
          <p:cNvPr id="8" name="Picture 7">
            <a:extLst>
              <a:ext uri="{FF2B5EF4-FFF2-40B4-BE49-F238E27FC236}">
                <a16:creationId xmlns:a16="http://schemas.microsoft.com/office/drawing/2014/main" id="{EB637A57-0538-9F49-B84D-0426C7C3F694}"/>
              </a:ext>
            </a:extLst>
          </p:cNvPr>
          <p:cNvPicPr>
            <a:picLocks noChangeAspect="1"/>
          </p:cNvPicPr>
          <p:nvPr/>
        </p:nvPicPr>
        <p:blipFill>
          <a:blip r:embed="rId2"/>
          <a:stretch>
            <a:fillRect/>
          </a:stretch>
        </p:blipFill>
        <p:spPr>
          <a:xfrm>
            <a:off x="823389" y="3361204"/>
            <a:ext cx="7497221" cy="1228896"/>
          </a:xfrm>
          <a:prstGeom prst="rect">
            <a:avLst/>
          </a:prstGeom>
        </p:spPr>
      </p:pic>
    </p:spTree>
    <p:extLst>
      <p:ext uri="{BB962C8B-B14F-4D97-AF65-F5344CB8AC3E}">
        <p14:creationId xmlns:p14="http://schemas.microsoft.com/office/powerpoint/2010/main" val="2925920628"/>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78DCD3-066D-4890-8015-DA974C54E5F2}"/>
              </a:ext>
            </a:extLst>
          </p:cNvPr>
          <p:cNvSpPr>
            <a:spLocks noGrp="1"/>
          </p:cNvSpPr>
          <p:nvPr>
            <p:ph type="title"/>
          </p:nvPr>
        </p:nvSpPr>
        <p:spPr/>
        <p:txBody>
          <a:bodyPr/>
          <a:lstStyle/>
          <a:p>
            <a:r>
              <a:rPr lang="en-US" dirty="0"/>
              <a:t>Example</a:t>
            </a:r>
          </a:p>
        </p:txBody>
      </p:sp>
      <p:sp>
        <p:nvSpPr>
          <p:cNvPr id="3" name="Content Placeholder 2">
            <a:extLst>
              <a:ext uri="{FF2B5EF4-FFF2-40B4-BE49-F238E27FC236}">
                <a16:creationId xmlns:a16="http://schemas.microsoft.com/office/drawing/2014/main" id="{6871552C-DB6A-416A-B907-C7C130C755F5}"/>
              </a:ext>
            </a:extLst>
          </p:cNvPr>
          <p:cNvSpPr>
            <a:spLocks noGrp="1"/>
          </p:cNvSpPr>
          <p:nvPr>
            <p:ph idx="1"/>
          </p:nvPr>
        </p:nvSpPr>
        <p:spPr/>
        <p:txBody>
          <a:bodyPr/>
          <a:lstStyle/>
          <a:p>
            <a:pPr marL="0" indent="0">
              <a:buNone/>
            </a:pPr>
            <a:r>
              <a:rPr lang="en-US" b="1" dirty="0"/>
              <a:t>Step 3: Calculate Distances</a:t>
            </a:r>
          </a:p>
          <a:p>
            <a:r>
              <a:rPr lang="en-US" dirty="0"/>
              <a:t>Distances from</a:t>
            </a:r>
            <a:r>
              <a:rPr lang="fa-IR" dirty="0"/>
              <a:t> </a:t>
            </a:r>
            <a:r>
              <a:rPr lang="en-US" dirty="0"/>
              <a:t>(20,30) to each candidate:</a:t>
            </a:r>
          </a:p>
        </p:txBody>
      </p:sp>
      <p:sp>
        <p:nvSpPr>
          <p:cNvPr id="4" name="Slide Number Placeholder 3">
            <a:extLst>
              <a:ext uri="{FF2B5EF4-FFF2-40B4-BE49-F238E27FC236}">
                <a16:creationId xmlns:a16="http://schemas.microsoft.com/office/drawing/2014/main" id="{AFC54A25-7F85-4E13-A9F8-09E5C69A3E38}"/>
              </a:ext>
            </a:extLst>
          </p:cNvPr>
          <p:cNvSpPr>
            <a:spLocks noGrp="1"/>
          </p:cNvSpPr>
          <p:nvPr>
            <p:ph type="sldNum" sz="quarter" idx="12"/>
          </p:nvPr>
        </p:nvSpPr>
        <p:spPr/>
        <p:txBody>
          <a:bodyPr/>
          <a:lstStyle/>
          <a:p>
            <a:pPr>
              <a:defRPr/>
            </a:pPr>
            <a:fld id="{62EB0AC8-263E-4BC2-8316-EF38483797F6}" type="slidenum">
              <a:rPr lang="en-US" smtClean="0"/>
              <a:pPr>
                <a:defRPr/>
              </a:pPr>
              <a:t>24</a:t>
            </a:fld>
            <a:endParaRPr lang="en-US"/>
          </a:p>
        </p:txBody>
      </p:sp>
      <p:sp>
        <p:nvSpPr>
          <p:cNvPr id="5" name="Date Placeholder 4">
            <a:extLst>
              <a:ext uri="{FF2B5EF4-FFF2-40B4-BE49-F238E27FC236}">
                <a16:creationId xmlns:a16="http://schemas.microsoft.com/office/drawing/2014/main" id="{D6FA68B7-91AB-43A1-A55A-B3BAA85B95D8}"/>
              </a:ext>
            </a:extLst>
          </p:cNvPr>
          <p:cNvSpPr>
            <a:spLocks noGrp="1"/>
          </p:cNvSpPr>
          <p:nvPr>
            <p:ph type="dt" sz="half" idx="10"/>
          </p:nvPr>
        </p:nvSpPr>
        <p:spPr/>
        <p:txBody>
          <a:bodyPr/>
          <a:lstStyle/>
          <a:p>
            <a:pPr>
              <a:defRPr/>
            </a:pPr>
            <a:r>
              <a:rPr lang="en-US"/>
              <a:t>Automated Test Generation</a:t>
            </a:r>
            <a:endParaRPr lang="en-US" dirty="0"/>
          </a:p>
        </p:txBody>
      </p:sp>
      <p:sp>
        <p:nvSpPr>
          <p:cNvPr id="6" name="Footer Placeholder 5">
            <a:extLst>
              <a:ext uri="{FF2B5EF4-FFF2-40B4-BE49-F238E27FC236}">
                <a16:creationId xmlns:a16="http://schemas.microsoft.com/office/drawing/2014/main" id="{C6818321-2BE7-4551-BF7E-94DBE5DD05FC}"/>
              </a:ext>
            </a:extLst>
          </p:cNvPr>
          <p:cNvSpPr>
            <a:spLocks noGrp="1"/>
          </p:cNvSpPr>
          <p:nvPr>
            <p:ph type="ftr" sz="quarter" idx="11"/>
          </p:nvPr>
        </p:nvSpPr>
        <p:spPr/>
        <p:txBody>
          <a:bodyPr/>
          <a:lstStyle/>
          <a:p>
            <a:pPr>
              <a:defRPr/>
            </a:pPr>
            <a:r>
              <a:rPr lang="en-US"/>
              <a:t>© Zakeri</a:t>
            </a:r>
            <a:endParaRPr lang="en-US" dirty="0"/>
          </a:p>
        </p:txBody>
      </p:sp>
      <p:pic>
        <p:nvPicPr>
          <p:cNvPr id="11" name="Picture 10">
            <a:extLst>
              <a:ext uri="{FF2B5EF4-FFF2-40B4-BE49-F238E27FC236}">
                <a16:creationId xmlns:a16="http://schemas.microsoft.com/office/drawing/2014/main" id="{6EA5385A-F01E-F223-35A1-BD30886C1BF2}"/>
              </a:ext>
            </a:extLst>
          </p:cNvPr>
          <p:cNvPicPr>
            <a:picLocks noChangeAspect="1"/>
          </p:cNvPicPr>
          <p:nvPr/>
        </p:nvPicPr>
        <p:blipFill>
          <a:blip r:embed="rId2"/>
          <a:stretch>
            <a:fillRect/>
          </a:stretch>
        </p:blipFill>
        <p:spPr>
          <a:xfrm>
            <a:off x="409989" y="2232935"/>
            <a:ext cx="8324022" cy="4104810"/>
          </a:xfrm>
          <a:prstGeom prst="rect">
            <a:avLst/>
          </a:prstGeom>
        </p:spPr>
      </p:pic>
    </p:spTree>
    <p:extLst>
      <p:ext uri="{BB962C8B-B14F-4D97-AF65-F5344CB8AC3E}">
        <p14:creationId xmlns:p14="http://schemas.microsoft.com/office/powerpoint/2010/main" val="853060545"/>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78DCD3-066D-4890-8015-DA974C54E5F2}"/>
              </a:ext>
            </a:extLst>
          </p:cNvPr>
          <p:cNvSpPr>
            <a:spLocks noGrp="1"/>
          </p:cNvSpPr>
          <p:nvPr>
            <p:ph type="title"/>
          </p:nvPr>
        </p:nvSpPr>
        <p:spPr/>
        <p:txBody>
          <a:bodyPr/>
          <a:lstStyle/>
          <a:p>
            <a:r>
              <a:rPr lang="en-US" dirty="0"/>
              <a:t>Example</a:t>
            </a:r>
          </a:p>
        </p:txBody>
      </p:sp>
      <p:sp>
        <p:nvSpPr>
          <p:cNvPr id="3" name="Content Placeholder 2">
            <a:extLst>
              <a:ext uri="{FF2B5EF4-FFF2-40B4-BE49-F238E27FC236}">
                <a16:creationId xmlns:a16="http://schemas.microsoft.com/office/drawing/2014/main" id="{6871552C-DB6A-416A-B907-C7C130C755F5}"/>
              </a:ext>
            </a:extLst>
          </p:cNvPr>
          <p:cNvSpPr>
            <a:spLocks noGrp="1"/>
          </p:cNvSpPr>
          <p:nvPr>
            <p:ph idx="1"/>
          </p:nvPr>
        </p:nvSpPr>
        <p:spPr/>
        <p:txBody>
          <a:bodyPr/>
          <a:lstStyle/>
          <a:p>
            <a:pPr marL="0" indent="0">
              <a:buNone/>
            </a:pPr>
            <a:r>
              <a:rPr lang="en-US" b="1" dirty="0"/>
              <a:t>Step 4: Select the Farthest Candidate</a:t>
            </a:r>
          </a:p>
          <a:p>
            <a:r>
              <a:rPr lang="en-US" dirty="0"/>
              <a:t>The candidate with the greatest distance from</a:t>
            </a:r>
            <a:r>
              <a:rPr lang="fa-IR" dirty="0"/>
              <a:t> </a:t>
            </a:r>
            <a:r>
              <a:rPr lang="en-US" dirty="0"/>
              <a:t>(20,30) is</a:t>
            </a:r>
            <a:r>
              <a:rPr lang="fa-IR" dirty="0"/>
              <a:t> </a:t>
            </a:r>
            <a:r>
              <a:rPr lang="en-US" dirty="0"/>
              <a:t>(90,10) with a distance of approximately 72.80.</a:t>
            </a:r>
          </a:p>
          <a:p>
            <a:r>
              <a:rPr lang="en-US" dirty="0"/>
              <a:t>Select</a:t>
            </a:r>
            <a:r>
              <a:rPr lang="fa-IR" dirty="0"/>
              <a:t> </a:t>
            </a:r>
            <a:r>
              <a:rPr lang="en-US" dirty="0"/>
              <a:t>(90,10) as the next input.</a:t>
            </a:r>
            <a:endParaRPr lang="fa-IR" dirty="0"/>
          </a:p>
          <a:p>
            <a:endParaRPr lang="en-US" dirty="0"/>
          </a:p>
          <a:p>
            <a:pPr marL="0" indent="0">
              <a:buNone/>
            </a:pPr>
            <a:r>
              <a:rPr lang="en-US" b="1" dirty="0"/>
              <a:t>Step 5: Repeat the Process</a:t>
            </a:r>
          </a:p>
          <a:p>
            <a:pPr marL="0" indent="0">
              <a:buNone/>
            </a:pPr>
            <a:r>
              <a:rPr lang="en-US" dirty="0"/>
              <a:t>Continue the process by generating new candidate inputs and selecting the one that is farthest from all previously selected inputs.</a:t>
            </a:r>
          </a:p>
        </p:txBody>
      </p:sp>
      <p:sp>
        <p:nvSpPr>
          <p:cNvPr id="4" name="Slide Number Placeholder 3">
            <a:extLst>
              <a:ext uri="{FF2B5EF4-FFF2-40B4-BE49-F238E27FC236}">
                <a16:creationId xmlns:a16="http://schemas.microsoft.com/office/drawing/2014/main" id="{AFC54A25-7F85-4E13-A9F8-09E5C69A3E38}"/>
              </a:ext>
            </a:extLst>
          </p:cNvPr>
          <p:cNvSpPr>
            <a:spLocks noGrp="1"/>
          </p:cNvSpPr>
          <p:nvPr>
            <p:ph type="sldNum" sz="quarter" idx="12"/>
          </p:nvPr>
        </p:nvSpPr>
        <p:spPr/>
        <p:txBody>
          <a:bodyPr/>
          <a:lstStyle/>
          <a:p>
            <a:pPr>
              <a:defRPr/>
            </a:pPr>
            <a:fld id="{62EB0AC8-263E-4BC2-8316-EF38483797F6}" type="slidenum">
              <a:rPr lang="en-US" smtClean="0"/>
              <a:pPr>
                <a:defRPr/>
              </a:pPr>
              <a:t>25</a:t>
            </a:fld>
            <a:endParaRPr lang="en-US"/>
          </a:p>
        </p:txBody>
      </p:sp>
      <p:sp>
        <p:nvSpPr>
          <p:cNvPr id="5" name="Date Placeholder 4">
            <a:extLst>
              <a:ext uri="{FF2B5EF4-FFF2-40B4-BE49-F238E27FC236}">
                <a16:creationId xmlns:a16="http://schemas.microsoft.com/office/drawing/2014/main" id="{D6FA68B7-91AB-43A1-A55A-B3BAA85B95D8}"/>
              </a:ext>
            </a:extLst>
          </p:cNvPr>
          <p:cNvSpPr>
            <a:spLocks noGrp="1"/>
          </p:cNvSpPr>
          <p:nvPr>
            <p:ph type="dt" sz="half" idx="10"/>
          </p:nvPr>
        </p:nvSpPr>
        <p:spPr/>
        <p:txBody>
          <a:bodyPr/>
          <a:lstStyle/>
          <a:p>
            <a:pPr>
              <a:defRPr/>
            </a:pPr>
            <a:r>
              <a:rPr lang="en-US"/>
              <a:t>Automated Test Generation</a:t>
            </a:r>
            <a:endParaRPr lang="en-US" dirty="0"/>
          </a:p>
        </p:txBody>
      </p:sp>
      <p:sp>
        <p:nvSpPr>
          <p:cNvPr id="6" name="Footer Placeholder 5">
            <a:extLst>
              <a:ext uri="{FF2B5EF4-FFF2-40B4-BE49-F238E27FC236}">
                <a16:creationId xmlns:a16="http://schemas.microsoft.com/office/drawing/2014/main" id="{C6818321-2BE7-4551-BF7E-94DBE5DD05FC}"/>
              </a:ext>
            </a:extLst>
          </p:cNvPr>
          <p:cNvSpPr>
            <a:spLocks noGrp="1"/>
          </p:cNvSpPr>
          <p:nvPr>
            <p:ph type="ftr" sz="quarter" idx="11"/>
          </p:nvPr>
        </p:nvSpPr>
        <p:spPr/>
        <p:txBody>
          <a:bodyPr/>
          <a:lstStyle/>
          <a:p>
            <a:pPr>
              <a:defRPr/>
            </a:pPr>
            <a:r>
              <a:rPr lang="en-US"/>
              <a:t>© Zakeri</a:t>
            </a:r>
            <a:endParaRPr lang="en-US" dirty="0"/>
          </a:p>
        </p:txBody>
      </p:sp>
    </p:spTree>
    <p:extLst>
      <p:ext uri="{BB962C8B-B14F-4D97-AF65-F5344CB8AC3E}">
        <p14:creationId xmlns:p14="http://schemas.microsoft.com/office/powerpoint/2010/main" val="638644040"/>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78DCD3-066D-4890-8015-DA974C54E5F2}"/>
              </a:ext>
            </a:extLst>
          </p:cNvPr>
          <p:cNvSpPr>
            <a:spLocks noGrp="1"/>
          </p:cNvSpPr>
          <p:nvPr>
            <p:ph type="title"/>
          </p:nvPr>
        </p:nvSpPr>
        <p:spPr/>
        <p:txBody>
          <a:bodyPr/>
          <a:lstStyle/>
          <a:p>
            <a:r>
              <a:rPr lang="en-US" dirty="0"/>
              <a:t>Example</a:t>
            </a:r>
          </a:p>
        </p:txBody>
      </p:sp>
      <p:sp>
        <p:nvSpPr>
          <p:cNvPr id="3" name="Content Placeholder 2">
            <a:extLst>
              <a:ext uri="{FF2B5EF4-FFF2-40B4-BE49-F238E27FC236}">
                <a16:creationId xmlns:a16="http://schemas.microsoft.com/office/drawing/2014/main" id="{6871552C-DB6A-416A-B907-C7C130C755F5}"/>
              </a:ext>
            </a:extLst>
          </p:cNvPr>
          <p:cNvSpPr>
            <a:spLocks noGrp="1"/>
          </p:cNvSpPr>
          <p:nvPr>
            <p:ph idx="1"/>
          </p:nvPr>
        </p:nvSpPr>
        <p:spPr/>
        <p:txBody>
          <a:bodyPr/>
          <a:lstStyle/>
          <a:p>
            <a:pPr marL="0" indent="0">
              <a:buNone/>
            </a:pPr>
            <a:endParaRPr lang="fa-IR" b="1" dirty="0"/>
          </a:p>
          <a:p>
            <a:pPr marL="0" indent="0">
              <a:buNone/>
            </a:pPr>
            <a:endParaRPr lang="fa-IR" b="1" dirty="0"/>
          </a:p>
          <a:p>
            <a:pPr marL="0" indent="0">
              <a:buNone/>
            </a:pPr>
            <a:r>
              <a:rPr lang="en-US" b="1" dirty="0"/>
              <a:t>Summary</a:t>
            </a:r>
          </a:p>
          <a:p>
            <a:pPr marL="0" indent="0">
              <a:buNone/>
            </a:pPr>
            <a:r>
              <a:rPr lang="en-US" dirty="0"/>
              <a:t>This example demonstrates how the FSCS algorithm in ART works by iteratively selecting inputs that are farthest from previously selected ones. This helps in achieving a more uniform coverage of the input space compared to purely random testing, thereby improving the chances of finding faults.</a:t>
            </a:r>
          </a:p>
        </p:txBody>
      </p:sp>
      <p:sp>
        <p:nvSpPr>
          <p:cNvPr id="4" name="Slide Number Placeholder 3">
            <a:extLst>
              <a:ext uri="{FF2B5EF4-FFF2-40B4-BE49-F238E27FC236}">
                <a16:creationId xmlns:a16="http://schemas.microsoft.com/office/drawing/2014/main" id="{AFC54A25-7F85-4E13-A9F8-09E5C69A3E38}"/>
              </a:ext>
            </a:extLst>
          </p:cNvPr>
          <p:cNvSpPr>
            <a:spLocks noGrp="1"/>
          </p:cNvSpPr>
          <p:nvPr>
            <p:ph type="sldNum" sz="quarter" idx="12"/>
          </p:nvPr>
        </p:nvSpPr>
        <p:spPr/>
        <p:txBody>
          <a:bodyPr/>
          <a:lstStyle/>
          <a:p>
            <a:pPr>
              <a:defRPr/>
            </a:pPr>
            <a:fld id="{62EB0AC8-263E-4BC2-8316-EF38483797F6}" type="slidenum">
              <a:rPr lang="en-US" smtClean="0"/>
              <a:pPr>
                <a:defRPr/>
              </a:pPr>
              <a:t>26</a:t>
            </a:fld>
            <a:endParaRPr lang="en-US"/>
          </a:p>
        </p:txBody>
      </p:sp>
      <p:sp>
        <p:nvSpPr>
          <p:cNvPr id="5" name="Date Placeholder 4">
            <a:extLst>
              <a:ext uri="{FF2B5EF4-FFF2-40B4-BE49-F238E27FC236}">
                <a16:creationId xmlns:a16="http://schemas.microsoft.com/office/drawing/2014/main" id="{D6FA68B7-91AB-43A1-A55A-B3BAA85B95D8}"/>
              </a:ext>
            </a:extLst>
          </p:cNvPr>
          <p:cNvSpPr>
            <a:spLocks noGrp="1"/>
          </p:cNvSpPr>
          <p:nvPr>
            <p:ph type="dt" sz="half" idx="10"/>
          </p:nvPr>
        </p:nvSpPr>
        <p:spPr/>
        <p:txBody>
          <a:bodyPr/>
          <a:lstStyle/>
          <a:p>
            <a:pPr>
              <a:defRPr/>
            </a:pPr>
            <a:r>
              <a:rPr lang="en-US"/>
              <a:t>Automated Test Generation</a:t>
            </a:r>
            <a:endParaRPr lang="en-US" dirty="0"/>
          </a:p>
        </p:txBody>
      </p:sp>
      <p:sp>
        <p:nvSpPr>
          <p:cNvPr id="6" name="Footer Placeholder 5">
            <a:extLst>
              <a:ext uri="{FF2B5EF4-FFF2-40B4-BE49-F238E27FC236}">
                <a16:creationId xmlns:a16="http://schemas.microsoft.com/office/drawing/2014/main" id="{C6818321-2BE7-4551-BF7E-94DBE5DD05FC}"/>
              </a:ext>
            </a:extLst>
          </p:cNvPr>
          <p:cNvSpPr>
            <a:spLocks noGrp="1"/>
          </p:cNvSpPr>
          <p:nvPr>
            <p:ph type="ftr" sz="quarter" idx="11"/>
          </p:nvPr>
        </p:nvSpPr>
        <p:spPr/>
        <p:txBody>
          <a:bodyPr/>
          <a:lstStyle/>
          <a:p>
            <a:pPr>
              <a:defRPr/>
            </a:pPr>
            <a:r>
              <a:rPr lang="en-US"/>
              <a:t>© Zakeri</a:t>
            </a:r>
            <a:endParaRPr lang="en-US" dirty="0"/>
          </a:p>
        </p:txBody>
      </p:sp>
    </p:spTree>
    <p:extLst>
      <p:ext uri="{BB962C8B-B14F-4D97-AF65-F5344CB8AC3E}">
        <p14:creationId xmlns:p14="http://schemas.microsoft.com/office/powerpoint/2010/main" val="3423463964"/>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78DCD3-066D-4890-8015-DA974C54E5F2}"/>
              </a:ext>
            </a:extLst>
          </p:cNvPr>
          <p:cNvSpPr>
            <a:spLocks noGrp="1"/>
          </p:cNvSpPr>
          <p:nvPr>
            <p:ph type="title"/>
          </p:nvPr>
        </p:nvSpPr>
        <p:spPr/>
        <p:txBody>
          <a:bodyPr/>
          <a:lstStyle/>
          <a:p>
            <a:r>
              <a:rPr lang="en-US" dirty="0"/>
              <a:t>What is </a:t>
            </a:r>
            <a:r>
              <a:rPr lang="en-US" dirty="0" err="1">
                <a:solidFill>
                  <a:srgbClr val="00B050"/>
                </a:solidFill>
              </a:rPr>
              <a:t>randoop</a:t>
            </a:r>
            <a:r>
              <a:rPr lang="en-US" dirty="0"/>
              <a:t>?</a:t>
            </a:r>
          </a:p>
        </p:txBody>
      </p:sp>
      <p:sp>
        <p:nvSpPr>
          <p:cNvPr id="3" name="Content Placeholder 2">
            <a:extLst>
              <a:ext uri="{FF2B5EF4-FFF2-40B4-BE49-F238E27FC236}">
                <a16:creationId xmlns:a16="http://schemas.microsoft.com/office/drawing/2014/main" id="{6871552C-DB6A-416A-B907-C7C130C755F5}"/>
              </a:ext>
            </a:extLst>
          </p:cNvPr>
          <p:cNvSpPr>
            <a:spLocks noGrp="1"/>
          </p:cNvSpPr>
          <p:nvPr>
            <p:ph idx="1"/>
          </p:nvPr>
        </p:nvSpPr>
        <p:spPr/>
        <p:txBody>
          <a:bodyPr/>
          <a:lstStyle/>
          <a:p>
            <a:r>
              <a:rPr lang="en-US" sz="2400" b="0" i="0" dirty="0" err="1">
                <a:effectLst/>
                <a:highlight>
                  <a:srgbClr val="FFFFFF"/>
                </a:highlight>
                <a:latin typeface="+mn-lt"/>
              </a:rPr>
              <a:t>Randoop</a:t>
            </a:r>
            <a:r>
              <a:rPr lang="en-US" sz="2400" b="0" i="0" dirty="0">
                <a:effectLst/>
                <a:highlight>
                  <a:srgbClr val="FFFFFF"/>
                </a:highlight>
                <a:latin typeface="+mn-lt"/>
              </a:rPr>
              <a:t> is a unit test generator for Java. It automatically creates unit tests for your classes, in JUnit format.</a:t>
            </a:r>
          </a:p>
          <a:p>
            <a:endParaRPr lang="en-US" sz="2400" dirty="0">
              <a:highlight>
                <a:srgbClr val="FFFFFF"/>
              </a:highlight>
              <a:latin typeface="+mn-lt"/>
            </a:endParaRPr>
          </a:p>
          <a:p>
            <a:r>
              <a:rPr lang="en-US" sz="2400" b="0" i="0" dirty="0" err="1">
                <a:effectLst/>
                <a:highlight>
                  <a:srgbClr val="FFFFFF"/>
                </a:highlight>
                <a:latin typeface="+mn-lt"/>
              </a:rPr>
              <a:t>Randoop</a:t>
            </a:r>
            <a:r>
              <a:rPr lang="en-US" sz="2400" b="0" i="0" dirty="0">
                <a:effectLst/>
                <a:highlight>
                  <a:srgbClr val="FFFFFF"/>
                </a:highlight>
                <a:latin typeface="+mn-lt"/>
              </a:rPr>
              <a:t> generates unit tests using feedback-directed random test generation. This technique pseudo-randomly, but smartly, generates sequences of method/constructor invocations for the classes under test. </a:t>
            </a:r>
            <a:r>
              <a:rPr lang="en-US" sz="2400" b="0" i="0" dirty="0" err="1">
                <a:effectLst/>
                <a:highlight>
                  <a:srgbClr val="FFFFFF"/>
                </a:highlight>
                <a:latin typeface="+mn-lt"/>
              </a:rPr>
              <a:t>Randoop</a:t>
            </a:r>
            <a:r>
              <a:rPr lang="en-US" sz="2400" b="0" i="0" dirty="0">
                <a:effectLst/>
                <a:highlight>
                  <a:srgbClr val="FFFFFF"/>
                </a:highlight>
                <a:latin typeface="+mn-lt"/>
              </a:rPr>
              <a:t> executes the sequences it creates, using the results of the execution to create assertions that capture the behavior of your program. </a:t>
            </a:r>
            <a:r>
              <a:rPr lang="en-US" sz="2400" b="0" i="0" dirty="0" err="1">
                <a:effectLst/>
                <a:highlight>
                  <a:srgbClr val="FFFFFF"/>
                </a:highlight>
                <a:latin typeface="+mn-lt"/>
              </a:rPr>
              <a:t>Randoop</a:t>
            </a:r>
            <a:r>
              <a:rPr lang="en-US" sz="2400" b="0" i="0" dirty="0">
                <a:effectLst/>
                <a:highlight>
                  <a:srgbClr val="FFFFFF"/>
                </a:highlight>
                <a:latin typeface="+mn-lt"/>
              </a:rPr>
              <a:t> creates tests from the code sequences and assertions.</a:t>
            </a:r>
          </a:p>
          <a:p>
            <a:endParaRPr lang="en-US" sz="2400" b="0" i="0" dirty="0">
              <a:effectLst/>
              <a:highlight>
                <a:srgbClr val="FFFFFF"/>
              </a:highlight>
              <a:latin typeface="+mn-lt"/>
            </a:endParaRPr>
          </a:p>
          <a:p>
            <a:pPr algn="l"/>
            <a:r>
              <a:rPr lang="en-US" sz="2400" b="0" i="0" dirty="0" err="1">
                <a:solidFill>
                  <a:srgbClr val="000000"/>
                </a:solidFill>
                <a:effectLst/>
                <a:latin typeface="+mn-lt"/>
              </a:rPr>
              <a:t>Randoop</a:t>
            </a:r>
            <a:r>
              <a:rPr lang="en-US" sz="2400" b="0" i="0" dirty="0">
                <a:solidFill>
                  <a:srgbClr val="000000"/>
                </a:solidFill>
                <a:effectLst/>
                <a:latin typeface="+mn-lt"/>
              </a:rPr>
              <a:t> outputs two kinds of tests:</a:t>
            </a:r>
          </a:p>
          <a:p>
            <a:pPr algn="l">
              <a:buFont typeface="Arial" panose="020B0604020202020204" pitchFamily="34" charset="0"/>
              <a:buChar char="•"/>
            </a:pPr>
            <a:r>
              <a:rPr lang="en-US" sz="2400" b="1" i="0" dirty="0">
                <a:solidFill>
                  <a:srgbClr val="000000"/>
                </a:solidFill>
                <a:effectLst/>
                <a:latin typeface="+mn-lt"/>
              </a:rPr>
              <a:t>error-revealing tests</a:t>
            </a:r>
            <a:r>
              <a:rPr lang="en-US" sz="2400" b="0" i="0" dirty="0">
                <a:solidFill>
                  <a:srgbClr val="000000"/>
                </a:solidFill>
                <a:effectLst/>
                <a:latin typeface="+mn-lt"/>
              </a:rPr>
              <a:t> that detect bugs in your current code, and</a:t>
            </a:r>
          </a:p>
          <a:p>
            <a:pPr algn="l">
              <a:buFont typeface="Arial" panose="020B0604020202020204" pitchFamily="34" charset="0"/>
              <a:buChar char="•"/>
            </a:pPr>
            <a:r>
              <a:rPr lang="en-US" sz="2400" b="1" i="0" dirty="0">
                <a:solidFill>
                  <a:srgbClr val="000000"/>
                </a:solidFill>
                <a:effectLst/>
                <a:latin typeface="+mn-lt"/>
              </a:rPr>
              <a:t>regression tests</a:t>
            </a:r>
            <a:r>
              <a:rPr lang="en-US" sz="2400" b="0" i="0" dirty="0">
                <a:solidFill>
                  <a:srgbClr val="000000"/>
                </a:solidFill>
                <a:effectLst/>
                <a:latin typeface="+mn-lt"/>
              </a:rPr>
              <a:t> that can be used to detect future bugs.</a:t>
            </a:r>
          </a:p>
        </p:txBody>
      </p:sp>
      <p:sp>
        <p:nvSpPr>
          <p:cNvPr id="4" name="Slide Number Placeholder 3">
            <a:extLst>
              <a:ext uri="{FF2B5EF4-FFF2-40B4-BE49-F238E27FC236}">
                <a16:creationId xmlns:a16="http://schemas.microsoft.com/office/drawing/2014/main" id="{AFC54A25-7F85-4E13-A9F8-09E5C69A3E38}"/>
              </a:ext>
            </a:extLst>
          </p:cNvPr>
          <p:cNvSpPr>
            <a:spLocks noGrp="1"/>
          </p:cNvSpPr>
          <p:nvPr>
            <p:ph type="sldNum" sz="quarter" idx="12"/>
          </p:nvPr>
        </p:nvSpPr>
        <p:spPr/>
        <p:txBody>
          <a:bodyPr/>
          <a:lstStyle/>
          <a:p>
            <a:pPr>
              <a:defRPr/>
            </a:pPr>
            <a:fld id="{62EB0AC8-263E-4BC2-8316-EF38483797F6}" type="slidenum">
              <a:rPr lang="en-US" smtClean="0"/>
              <a:pPr>
                <a:defRPr/>
              </a:pPr>
              <a:t>27</a:t>
            </a:fld>
            <a:endParaRPr lang="en-US"/>
          </a:p>
        </p:txBody>
      </p:sp>
      <p:sp>
        <p:nvSpPr>
          <p:cNvPr id="5" name="Date Placeholder 4">
            <a:extLst>
              <a:ext uri="{FF2B5EF4-FFF2-40B4-BE49-F238E27FC236}">
                <a16:creationId xmlns:a16="http://schemas.microsoft.com/office/drawing/2014/main" id="{D6FA68B7-91AB-43A1-A55A-B3BAA85B95D8}"/>
              </a:ext>
            </a:extLst>
          </p:cNvPr>
          <p:cNvSpPr>
            <a:spLocks noGrp="1"/>
          </p:cNvSpPr>
          <p:nvPr>
            <p:ph type="dt" sz="half" idx="10"/>
          </p:nvPr>
        </p:nvSpPr>
        <p:spPr/>
        <p:txBody>
          <a:bodyPr/>
          <a:lstStyle/>
          <a:p>
            <a:pPr>
              <a:defRPr/>
            </a:pPr>
            <a:r>
              <a:rPr lang="en-US"/>
              <a:t>Automated Test Generation</a:t>
            </a:r>
            <a:endParaRPr lang="en-US" dirty="0"/>
          </a:p>
        </p:txBody>
      </p:sp>
      <p:sp>
        <p:nvSpPr>
          <p:cNvPr id="6" name="Footer Placeholder 5">
            <a:extLst>
              <a:ext uri="{FF2B5EF4-FFF2-40B4-BE49-F238E27FC236}">
                <a16:creationId xmlns:a16="http://schemas.microsoft.com/office/drawing/2014/main" id="{C6818321-2BE7-4551-BF7E-94DBE5DD05FC}"/>
              </a:ext>
            </a:extLst>
          </p:cNvPr>
          <p:cNvSpPr>
            <a:spLocks noGrp="1"/>
          </p:cNvSpPr>
          <p:nvPr>
            <p:ph type="ftr" sz="quarter" idx="11"/>
          </p:nvPr>
        </p:nvSpPr>
        <p:spPr/>
        <p:txBody>
          <a:bodyPr/>
          <a:lstStyle/>
          <a:p>
            <a:pPr>
              <a:defRPr/>
            </a:pPr>
            <a:r>
              <a:rPr lang="en-US"/>
              <a:t>© Zakeri</a:t>
            </a:r>
            <a:endParaRPr lang="en-US" dirty="0"/>
          </a:p>
        </p:txBody>
      </p:sp>
    </p:spTree>
    <p:extLst>
      <p:ext uri="{BB962C8B-B14F-4D97-AF65-F5344CB8AC3E}">
        <p14:creationId xmlns:p14="http://schemas.microsoft.com/office/powerpoint/2010/main" val="4164503422"/>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78DCD3-066D-4890-8015-DA974C54E5F2}"/>
              </a:ext>
            </a:extLst>
          </p:cNvPr>
          <p:cNvSpPr>
            <a:spLocks noGrp="1"/>
          </p:cNvSpPr>
          <p:nvPr>
            <p:ph type="title"/>
          </p:nvPr>
        </p:nvSpPr>
        <p:spPr/>
        <p:txBody>
          <a:bodyPr/>
          <a:lstStyle/>
          <a:p>
            <a:r>
              <a:rPr lang="en-US" b="1" i="0" dirty="0">
                <a:solidFill>
                  <a:srgbClr val="000000"/>
                </a:solidFill>
                <a:effectLst/>
                <a:highlight>
                  <a:srgbClr val="FFFFFF"/>
                </a:highlight>
                <a:latin typeface="Verdana" panose="020B0604030504040204" pitchFamily="34" charset="0"/>
              </a:rPr>
              <a:t>Typical use of </a:t>
            </a:r>
            <a:r>
              <a:rPr lang="en-US" b="1" i="0" dirty="0" err="1">
                <a:solidFill>
                  <a:srgbClr val="000000"/>
                </a:solidFill>
                <a:effectLst/>
                <a:highlight>
                  <a:srgbClr val="FFFFFF"/>
                </a:highlight>
                <a:latin typeface="Verdana" panose="020B0604030504040204" pitchFamily="34" charset="0"/>
              </a:rPr>
              <a:t>Randoop</a:t>
            </a:r>
            <a:endParaRPr lang="en-US" dirty="0"/>
          </a:p>
        </p:txBody>
      </p:sp>
      <p:sp>
        <p:nvSpPr>
          <p:cNvPr id="3" name="Content Placeholder 2">
            <a:extLst>
              <a:ext uri="{FF2B5EF4-FFF2-40B4-BE49-F238E27FC236}">
                <a16:creationId xmlns:a16="http://schemas.microsoft.com/office/drawing/2014/main" id="{6871552C-DB6A-416A-B907-C7C130C755F5}"/>
              </a:ext>
            </a:extLst>
          </p:cNvPr>
          <p:cNvSpPr>
            <a:spLocks noGrp="1"/>
          </p:cNvSpPr>
          <p:nvPr>
            <p:ph idx="1"/>
          </p:nvPr>
        </p:nvSpPr>
        <p:spPr/>
        <p:txBody>
          <a:bodyPr/>
          <a:lstStyle/>
          <a:p>
            <a:r>
              <a:rPr lang="en-US" b="0" i="0" dirty="0">
                <a:solidFill>
                  <a:srgbClr val="000000"/>
                </a:solidFill>
                <a:effectLst/>
                <a:highlight>
                  <a:srgbClr val="FFFFFF"/>
                </a:highlight>
                <a:latin typeface="+mn-lt"/>
              </a:rPr>
              <a:t>Here is a typical way to use </a:t>
            </a:r>
            <a:r>
              <a:rPr lang="en-US" b="0" i="0" dirty="0" err="1">
                <a:solidFill>
                  <a:srgbClr val="000000"/>
                </a:solidFill>
                <a:effectLst/>
                <a:highlight>
                  <a:srgbClr val="FFFFFF"/>
                </a:highlight>
                <a:latin typeface="+mn-lt"/>
              </a:rPr>
              <a:t>Randoop</a:t>
            </a:r>
            <a:r>
              <a:rPr lang="en-US" b="0" i="0" dirty="0">
                <a:solidFill>
                  <a:srgbClr val="000000"/>
                </a:solidFill>
                <a:effectLst/>
                <a:highlight>
                  <a:srgbClr val="FFFFFF"/>
                </a:highlight>
                <a:latin typeface="+mn-lt"/>
              </a:rPr>
              <a:t>:</a:t>
            </a:r>
          </a:p>
          <a:p>
            <a:pPr lvl="1">
              <a:buFont typeface="+mj-lt"/>
              <a:buAutoNum type="arabicPeriod"/>
            </a:pPr>
            <a:r>
              <a:rPr lang="en-US" b="0" i="0" dirty="0">
                <a:solidFill>
                  <a:srgbClr val="000000"/>
                </a:solidFill>
                <a:effectLst/>
                <a:latin typeface="+mn-lt"/>
              </a:rPr>
              <a:t>If </a:t>
            </a:r>
            <a:r>
              <a:rPr lang="en-US" b="0" i="0" dirty="0" err="1">
                <a:solidFill>
                  <a:srgbClr val="000000"/>
                </a:solidFill>
                <a:effectLst/>
                <a:latin typeface="+mn-lt"/>
              </a:rPr>
              <a:t>Randoop</a:t>
            </a:r>
            <a:r>
              <a:rPr lang="en-US" b="0" i="0" dirty="0">
                <a:solidFill>
                  <a:srgbClr val="000000"/>
                </a:solidFill>
                <a:effectLst/>
                <a:latin typeface="+mn-lt"/>
              </a:rPr>
              <a:t> outputs any error-revealing tests, fix the underlying defects, then re-run </a:t>
            </a:r>
            <a:r>
              <a:rPr lang="en-US" b="0" i="0" dirty="0" err="1">
                <a:solidFill>
                  <a:srgbClr val="000000"/>
                </a:solidFill>
                <a:effectLst/>
                <a:latin typeface="+mn-lt"/>
              </a:rPr>
              <a:t>Randoop</a:t>
            </a:r>
            <a:r>
              <a:rPr lang="en-US" b="0" i="0" dirty="0">
                <a:solidFill>
                  <a:srgbClr val="000000"/>
                </a:solidFill>
                <a:effectLst/>
                <a:latin typeface="+mn-lt"/>
              </a:rPr>
              <a:t> and repeat until </a:t>
            </a:r>
            <a:r>
              <a:rPr lang="en-US" b="0" i="0" dirty="0" err="1">
                <a:solidFill>
                  <a:srgbClr val="000000"/>
                </a:solidFill>
                <a:effectLst/>
                <a:latin typeface="+mn-lt"/>
              </a:rPr>
              <a:t>Randoop</a:t>
            </a:r>
            <a:r>
              <a:rPr lang="en-US" b="0" i="0" dirty="0">
                <a:solidFill>
                  <a:srgbClr val="000000"/>
                </a:solidFill>
                <a:effectLst/>
                <a:latin typeface="+mn-lt"/>
              </a:rPr>
              <a:t> outputs no error-revealing tests.</a:t>
            </a:r>
          </a:p>
          <a:p>
            <a:pPr lvl="1">
              <a:buFont typeface="+mj-lt"/>
              <a:buAutoNum type="arabicPeriod"/>
            </a:pPr>
            <a:r>
              <a:rPr lang="en-US" b="0" i="0" dirty="0">
                <a:solidFill>
                  <a:srgbClr val="000000"/>
                </a:solidFill>
                <a:effectLst/>
                <a:latin typeface="+mn-lt"/>
              </a:rPr>
              <a:t>Add the regression tests to your project's test suite.</a:t>
            </a:r>
          </a:p>
          <a:p>
            <a:pPr lvl="1">
              <a:buFont typeface="+mj-lt"/>
              <a:buAutoNum type="arabicPeriod"/>
            </a:pPr>
            <a:r>
              <a:rPr lang="en-US" b="0" i="0" dirty="0">
                <a:solidFill>
                  <a:srgbClr val="000000"/>
                </a:solidFill>
                <a:effectLst/>
                <a:latin typeface="+mn-lt"/>
              </a:rPr>
              <a:t>Run the regression tests whenever you change your project. These tests will notify you of changes to the behavior of your program.</a:t>
            </a:r>
          </a:p>
          <a:p>
            <a:pPr lvl="1">
              <a:buFont typeface="+mj-lt"/>
              <a:buAutoNum type="arabicPeriod"/>
            </a:pPr>
            <a:r>
              <a:rPr lang="en-US" b="0" i="0" dirty="0">
                <a:solidFill>
                  <a:srgbClr val="000000"/>
                </a:solidFill>
                <a:effectLst/>
                <a:highlight>
                  <a:srgbClr val="FFFFFF"/>
                </a:highlight>
                <a:latin typeface="+mn-lt"/>
              </a:rPr>
              <a:t>If any test fails, minimize the </a:t>
            </a:r>
            <a:r>
              <a:rPr lang="en-US" dirty="0">
                <a:solidFill>
                  <a:srgbClr val="000000"/>
                </a:solidFill>
                <a:highlight>
                  <a:srgbClr val="FFFFFF"/>
                </a:highlight>
                <a:latin typeface="+mn-lt"/>
              </a:rPr>
              <a:t>test case </a:t>
            </a:r>
            <a:r>
              <a:rPr lang="en-US" b="0" i="0" dirty="0">
                <a:solidFill>
                  <a:srgbClr val="000000"/>
                </a:solidFill>
                <a:effectLst/>
                <a:highlight>
                  <a:srgbClr val="FFFFFF"/>
                </a:highlight>
                <a:latin typeface="+mn-lt"/>
              </a:rPr>
              <a:t>and then investigate the failure.</a:t>
            </a:r>
          </a:p>
          <a:p>
            <a:pPr lvl="2">
              <a:buFont typeface="Arial" panose="020B0604020202020204" pitchFamily="34" charset="0"/>
              <a:buChar char="•"/>
            </a:pPr>
            <a:r>
              <a:rPr lang="en-US" b="0" i="0" dirty="0">
                <a:solidFill>
                  <a:srgbClr val="000000"/>
                </a:solidFill>
                <a:effectLst/>
                <a:highlight>
                  <a:srgbClr val="FFFFFF"/>
                </a:highlight>
                <a:latin typeface="+mn-lt"/>
              </a:rPr>
              <a:t>If a test failure indicates you have introduced a code defect, fix the defect.</a:t>
            </a:r>
          </a:p>
          <a:p>
            <a:pPr lvl="2">
              <a:buFont typeface="Arial" panose="020B0604020202020204" pitchFamily="34" charset="0"/>
              <a:buChar char="•"/>
            </a:pPr>
            <a:r>
              <a:rPr lang="en-US" b="0" i="0" dirty="0">
                <a:solidFill>
                  <a:srgbClr val="000000"/>
                </a:solidFill>
                <a:effectLst/>
                <a:highlight>
                  <a:srgbClr val="FFFFFF"/>
                </a:highlight>
                <a:latin typeface="+mn-lt"/>
              </a:rPr>
              <a:t>If a test failure indicates that the test was overly brittle or specific (for example, a method's output value has changed, but the new value is as acceptable as the old value), then disregard the test.</a:t>
            </a:r>
          </a:p>
        </p:txBody>
      </p:sp>
      <p:sp>
        <p:nvSpPr>
          <p:cNvPr id="4" name="Slide Number Placeholder 3">
            <a:extLst>
              <a:ext uri="{FF2B5EF4-FFF2-40B4-BE49-F238E27FC236}">
                <a16:creationId xmlns:a16="http://schemas.microsoft.com/office/drawing/2014/main" id="{AFC54A25-7F85-4E13-A9F8-09E5C69A3E38}"/>
              </a:ext>
            </a:extLst>
          </p:cNvPr>
          <p:cNvSpPr>
            <a:spLocks noGrp="1"/>
          </p:cNvSpPr>
          <p:nvPr>
            <p:ph type="sldNum" sz="quarter" idx="12"/>
          </p:nvPr>
        </p:nvSpPr>
        <p:spPr/>
        <p:txBody>
          <a:bodyPr/>
          <a:lstStyle/>
          <a:p>
            <a:pPr>
              <a:defRPr/>
            </a:pPr>
            <a:fld id="{62EB0AC8-263E-4BC2-8316-EF38483797F6}" type="slidenum">
              <a:rPr lang="en-US" smtClean="0"/>
              <a:pPr>
                <a:defRPr/>
              </a:pPr>
              <a:t>28</a:t>
            </a:fld>
            <a:endParaRPr lang="en-US"/>
          </a:p>
        </p:txBody>
      </p:sp>
      <p:sp>
        <p:nvSpPr>
          <p:cNvPr id="5" name="Date Placeholder 4">
            <a:extLst>
              <a:ext uri="{FF2B5EF4-FFF2-40B4-BE49-F238E27FC236}">
                <a16:creationId xmlns:a16="http://schemas.microsoft.com/office/drawing/2014/main" id="{D6FA68B7-91AB-43A1-A55A-B3BAA85B95D8}"/>
              </a:ext>
            </a:extLst>
          </p:cNvPr>
          <p:cNvSpPr>
            <a:spLocks noGrp="1"/>
          </p:cNvSpPr>
          <p:nvPr>
            <p:ph type="dt" sz="half" idx="10"/>
          </p:nvPr>
        </p:nvSpPr>
        <p:spPr/>
        <p:txBody>
          <a:bodyPr/>
          <a:lstStyle/>
          <a:p>
            <a:pPr>
              <a:defRPr/>
            </a:pPr>
            <a:r>
              <a:rPr lang="en-US"/>
              <a:t>Automated Test Generation</a:t>
            </a:r>
            <a:endParaRPr lang="en-US" dirty="0"/>
          </a:p>
        </p:txBody>
      </p:sp>
      <p:sp>
        <p:nvSpPr>
          <p:cNvPr id="6" name="Footer Placeholder 5">
            <a:extLst>
              <a:ext uri="{FF2B5EF4-FFF2-40B4-BE49-F238E27FC236}">
                <a16:creationId xmlns:a16="http://schemas.microsoft.com/office/drawing/2014/main" id="{C6818321-2BE7-4551-BF7E-94DBE5DD05FC}"/>
              </a:ext>
            </a:extLst>
          </p:cNvPr>
          <p:cNvSpPr>
            <a:spLocks noGrp="1"/>
          </p:cNvSpPr>
          <p:nvPr>
            <p:ph type="ftr" sz="quarter" idx="11"/>
          </p:nvPr>
        </p:nvSpPr>
        <p:spPr/>
        <p:txBody>
          <a:bodyPr/>
          <a:lstStyle/>
          <a:p>
            <a:pPr>
              <a:defRPr/>
            </a:pPr>
            <a:r>
              <a:rPr lang="en-US"/>
              <a:t>© Zakeri</a:t>
            </a:r>
            <a:endParaRPr lang="en-US" dirty="0"/>
          </a:p>
        </p:txBody>
      </p:sp>
    </p:spTree>
    <p:extLst>
      <p:ext uri="{BB962C8B-B14F-4D97-AF65-F5344CB8AC3E}">
        <p14:creationId xmlns:p14="http://schemas.microsoft.com/office/powerpoint/2010/main" val="2275659280"/>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78DCD3-066D-4890-8015-DA974C54E5F2}"/>
              </a:ext>
            </a:extLst>
          </p:cNvPr>
          <p:cNvSpPr>
            <a:spLocks noGrp="1"/>
          </p:cNvSpPr>
          <p:nvPr>
            <p:ph type="title"/>
          </p:nvPr>
        </p:nvSpPr>
        <p:spPr/>
        <p:txBody>
          <a:bodyPr/>
          <a:lstStyle/>
          <a:p>
            <a:r>
              <a:rPr lang="en-US" b="1" i="0" dirty="0">
                <a:solidFill>
                  <a:srgbClr val="000000"/>
                </a:solidFill>
                <a:effectLst/>
                <a:highlight>
                  <a:srgbClr val="FFFFFF"/>
                </a:highlight>
                <a:latin typeface="Verdana" panose="020B0604030504040204" pitchFamily="34" charset="0"/>
              </a:rPr>
              <a:t>Typical use of </a:t>
            </a:r>
            <a:r>
              <a:rPr lang="en-US" b="1" i="0" dirty="0" err="1">
                <a:solidFill>
                  <a:srgbClr val="000000"/>
                </a:solidFill>
                <a:effectLst/>
                <a:highlight>
                  <a:srgbClr val="FFFFFF"/>
                </a:highlight>
                <a:latin typeface="Verdana" panose="020B0604030504040204" pitchFamily="34" charset="0"/>
              </a:rPr>
              <a:t>Randoop</a:t>
            </a:r>
            <a:endParaRPr lang="en-US" dirty="0"/>
          </a:p>
        </p:txBody>
      </p:sp>
      <p:sp>
        <p:nvSpPr>
          <p:cNvPr id="3" name="Content Placeholder 2">
            <a:extLst>
              <a:ext uri="{FF2B5EF4-FFF2-40B4-BE49-F238E27FC236}">
                <a16:creationId xmlns:a16="http://schemas.microsoft.com/office/drawing/2014/main" id="{6871552C-DB6A-416A-B907-C7C130C755F5}"/>
              </a:ext>
            </a:extLst>
          </p:cNvPr>
          <p:cNvSpPr>
            <a:spLocks noGrp="1"/>
          </p:cNvSpPr>
          <p:nvPr>
            <p:ph idx="1"/>
          </p:nvPr>
        </p:nvSpPr>
        <p:spPr/>
        <p:txBody>
          <a:bodyPr/>
          <a:lstStyle/>
          <a:p>
            <a:pPr marL="0" indent="0">
              <a:buNone/>
            </a:pPr>
            <a:r>
              <a:rPr lang="en-US" sz="2400" b="0" i="0" dirty="0">
                <a:solidFill>
                  <a:srgbClr val="000000"/>
                </a:solidFill>
                <a:effectLst/>
                <a:highlight>
                  <a:srgbClr val="FFFFFF"/>
                </a:highlight>
                <a:latin typeface="+mn-lt"/>
              </a:rPr>
              <a:t>If you disregarded any test (or if you added new code that you would like to test), then re-run </a:t>
            </a:r>
            <a:r>
              <a:rPr lang="en-US" sz="2400" b="0" i="0" dirty="0" err="1">
                <a:solidFill>
                  <a:srgbClr val="000000"/>
                </a:solidFill>
                <a:effectLst/>
                <a:highlight>
                  <a:srgbClr val="FFFFFF"/>
                </a:highlight>
                <a:latin typeface="+mn-lt"/>
              </a:rPr>
              <a:t>Randoop</a:t>
            </a:r>
            <a:r>
              <a:rPr lang="en-US" sz="2400" b="0" i="0" dirty="0">
                <a:solidFill>
                  <a:srgbClr val="000000"/>
                </a:solidFill>
                <a:effectLst/>
                <a:highlight>
                  <a:srgbClr val="FFFFFF"/>
                </a:highlight>
                <a:latin typeface="+mn-lt"/>
              </a:rPr>
              <a:t> to generate a new regression test suite that replaces the old one.</a:t>
            </a:r>
          </a:p>
          <a:p>
            <a:pPr marL="0" indent="0">
              <a:buNone/>
            </a:pPr>
            <a:endParaRPr lang="en-US" sz="2400" dirty="0">
              <a:solidFill>
                <a:srgbClr val="000000"/>
              </a:solidFill>
              <a:highlight>
                <a:srgbClr val="FFFFFF"/>
              </a:highlight>
              <a:latin typeface="+mn-lt"/>
            </a:endParaRPr>
          </a:p>
          <a:p>
            <a:pPr marL="0" indent="0">
              <a:buNone/>
            </a:pPr>
            <a:r>
              <a:rPr lang="en-US" sz="2400" b="0" i="0" dirty="0">
                <a:solidFill>
                  <a:srgbClr val="000000"/>
                </a:solidFill>
                <a:effectLst/>
                <a:highlight>
                  <a:srgbClr val="FFFFFF"/>
                </a:highlight>
                <a:latin typeface="+mn-lt"/>
              </a:rPr>
              <a:t>The paper </a:t>
            </a:r>
            <a:r>
              <a:rPr lang="en-US" sz="2400" b="0" i="0" dirty="0">
                <a:solidFill>
                  <a:srgbClr val="003366"/>
                </a:solidFill>
                <a:effectLst/>
                <a:highlight>
                  <a:srgbClr val="FFFFFF"/>
                </a:highlight>
                <a:latin typeface="+mn-lt"/>
                <a:hlinkClick r:id="rId2"/>
              </a:rPr>
              <a:t>"Scaling up automated test generation: Automatically generating maintainable regression unit tests for programs"</a:t>
            </a:r>
            <a:r>
              <a:rPr lang="en-US" sz="2400" b="0" i="0" dirty="0">
                <a:solidFill>
                  <a:srgbClr val="000000"/>
                </a:solidFill>
                <a:effectLst/>
                <a:highlight>
                  <a:srgbClr val="FFFFFF"/>
                </a:highlight>
                <a:latin typeface="+mn-lt"/>
              </a:rPr>
              <a:t> gives additional tips for how to use </a:t>
            </a:r>
            <a:r>
              <a:rPr lang="en-US" sz="2400" b="0" i="0" dirty="0" err="1">
                <a:solidFill>
                  <a:srgbClr val="000000"/>
                </a:solidFill>
                <a:effectLst/>
                <a:highlight>
                  <a:srgbClr val="FFFFFF"/>
                </a:highlight>
                <a:latin typeface="+mn-lt"/>
              </a:rPr>
              <a:t>Randoop</a:t>
            </a:r>
            <a:r>
              <a:rPr lang="en-US" sz="2400" b="0" i="0" dirty="0">
                <a:solidFill>
                  <a:srgbClr val="000000"/>
                </a:solidFill>
                <a:effectLst/>
                <a:highlight>
                  <a:srgbClr val="FFFFFF"/>
                </a:highlight>
                <a:latin typeface="+mn-lt"/>
              </a:rPr>
              <a:t>-generated tests over the lifetime of a project.</a:t>
            </a:r>
          </a:p>
          <a:p>
            <a:pPr marL="0" indent="0">
              <a:buNone/>
            </a:pPr>
            <a:endParaRPr lang="en-US" sz="2400" dirty="0">
              <a:solidFill>
                <a:srgbClr val="000000"/>
              </a:solidFill>
              <a:highlight>
                <a:srgbClr val="FFFFFF"/>
              </a:highlight>
              <a:latin typeface="+mn-lt"/>
            </a:endParaRPr>
          </a:p>
          <a:p>
            <a:pPr marL="0" indent="0">
              <a:buNone/>
            </a:pPr>
            <a:r>
              <a:rPr lang="en-US" sz="2400" b="0" i="0" dirty="0">
                <a:solidFill>
                  <a:srgbClr val="000000"/>
                </a:solidFill>
                <a:effectLst/>
                <a:highlight>
                  <a:srgbClr val="FFFFFF"/>
                </a:highlight>
                <a:latin typeface="+mn-lt"/>
              </a:rPr>
              <a:t>A typical programmer will only ever examine very few </a:t>
            </a:r>
            <a:r>
              <a:rPr lang="en-US" sz="2400" b="0" i="0" dirty="0" err="1">
                <a:solidFill>
                  <a:srgbClr val="000000"/>
                </a:solidFill>
                <a:effectLst/>
                <a:highlight>
                  <a:srgbClr val="FFFFFF"/>
                </a:highlight>
                <a:latin typeface="+mn-lt"/>
              </a:rPr>
              <a:t>Randoop</a:t>
            </a:r>
            <a:r>
              <a:rPr lang="en-US" sz="2400" b="0" i="0" dirty="0">
                <a:solidFill>
                  <a:srgbClr val="000000"/>
                </a:solidFill>
                <a:effectLst/>
                <a:highlight>
                  <a:srgbClr val="FFFFFF"/>
                </a:highlight>
                <a:latin typeface="+mn-lt"/>
              </a:rPr>
              <a:t> tests  - when they fail and reveal a bug or a regression failure - and then only minimized versions of them. A typical programmer will never modify </a:t>
            </a:r>
            <a:r>
              <a:rPr lang="en-US" sz="2400" b="0" i="0" dirty="0" err="1">
                <a:solidFill>
                  <a:srgbClr val="000000"/>
                </a:solidFill>
                <a:effectLst/>
                <a:highlight>
                  <a:srgbClr val="FFFFFF"/>
                </a:highlight>
                <a:latin typeface="+mn-lt"/>
              </a:rPr>
              <a:t>Randoop</a:t>
            </a:r>
            <a:r>
              <a:rPr lang="en-US" sz="2400" b="0" i="0" dirty="0">
                <a:solidFill>
                  <a:srgbClr val="000000"/>
                </a:solidFill>
                <a:effectLst/>
                <a:highlight>
                  <a:srgbClr val="FFFFFF"/>
                </a:highlight>
                <a:latin typeface="+mn-lt"/>
              </a:rPr>
              <a:t> tests by hand.</a:t>
            </a:r>
          </a:p>
        </p:txBody>
      </p:sp>
      <p:sp>
        <p:nvSpPr>
          <p:cNvPr id="4" name="Slide Number Placeholder 3">
            <a:extLst>
              <a:ext uri="{FF2B5EF4-FFF2-40B4-BE49-F238E27FC236}">
                <a16:creationId xmlns:a16="http://schemas.microsoft.com/office/drawing/2014/main" id="{AFC54A25-7F85-4E13-A9F8-09E5C69A3E38}"/>
              </a:ext>
            </a:extLst>
          </p:cNvPr>
          <p:cNvSpPr>
            <a:spLocks noGrp="1"/>
          </p:cNvSpPr>
          <p:nvPr>
            <p:ph type="sldNum" sz="quarter" idx="12"/>
          </p:nvPr>
        </p:nvSpPr>
        <p:spPr/>
        <p:txBody>
          <a:bodyPr/>
          <a:lstStyle/>
          <a:p>
            <a:pPr>
              <a:defRPr/>
            </a:pPr>
            <a:fld id="{62EB0AC8-263E-4BC2-8316-EF38483797F6}" type="slidenum">
              <a:rPr lang="en-US" smtClean="0"/>
              <a:pPr>
                <a:defRPr/>
              </a:pPr>
              <a:t>29</a:t>
            </a:fld>
            <a:endParaRPr lang="en-US"/>
          </a:p>
        </p:txBody>
      </p:sp>
      <p:sp>
        <p:nvSpPr>
          <p:cNvPr id="5" name="Date Placeholder 4">
            <a:extLst>
              <a:ext uri="{FF2B5EF4-FFF2-40B4-BE49-F238E27FC236}">
                <a16:creationId xmlns:a16="http://schemas.microsoft.com/office/drawing/2014/main" id="{D6FA68B7-91AB-43A1-A55A-B3BAA85B95D8}"/>
              </a:ext>
            </a:extLst>
          </p:cNvPr>
          <p:cNvSpPr>
            <a:spLocks noGrp="1"/>
          </p:cNvSpPr>
          <p:nvPr>
            <p:ph type="dt" sz="half" idx="10"/>
          </p:nvPr>
        </p:nvSpPr>
        <p:spPr/>
        <p:txBody>
          <a:bodyPr/>
          <a:lstStyle/>
          <a:p>
            <a:pPr>
              <a:defRPr/>
            </a:pPr>
            <a:r>
              <a:rPr lang="en-US"/>
              <a:t>Automated Test Generation</a:t>
            </a:r>
            <a:endParaRPr lang="en-US" dirty="0"/>
          </a:p>
        </p:txBody>
      </p:sp>
      <p:sp>
        <p:nvSpPr>
          <p:cNvPr id="6" name="Footer Placeholder 5">
            <a:extLst>
              <a:ext uri="{FF2B5EF4-FFF2-40B4-BE49-F238E27FC236}">
                <a16:creationId xmlns:a16="http://schemas.microsoft.com/office/drawing/2014/main" id="{C6818321-2BE7-4551-BF7E-94DBE5DD05FC}"/>
              </a:ext>
            </a:extLst>
          </p:cNvPr>
          <p:cNvSpPr>
            <a:spLocks noGrp="1"/>
          </p:cNvSpPr>
          <p:nvPr>
            <p:ph type="ftr" sz="quarter" idx="11"/>
          </p:nvPr>
        </p:nvSpPr>
        <p:spPr/>
        <p:txBody>
          <a:bodyPr/>
          <a:lstStyle/>
          <a:p>
            <a:pPr>
              <a:defRPr/>
            </a:pPr>
            <a:r>
              <a:rPr lang="en-US"/>
              <a:t>© Zakeri</a:t>
            </a:r>
            <a:endParaRPr lang="en-US" dirty="0"/>
          </a:p>
        </p:txBody>
      </p:sp>
    </p:spTree>
    <p:extLst>
      <p:ext uri="{BB962C8B-B14F-4D97-AF65-F5344CB8AC3E}">
        <p14:creationId xmlns:p14="http://schemas.microsoft.com/office/powerpoint/2010/main" val="3778370639"/>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1FEA8F-C2C1-4C1F-B2E3-F905C25F4FD6}"/>
              </a:ext>
            </a:extLst>
          </p:cNvPr>
          <p:cNvSpPr>
            <a:spLocks noGrp="1"/>
          </p:cNvSpPr>
          <p:nvPr>
            <p:ph type="title"/>
          </p:nvPr>
        </p:nvSpPr>
        <p:spPr/>
        <p:txBody>
          <a:bodyPr/>
          <a:lstStyle/>
          <a:p>
            <a:r>
              <a:rPr lang="en-US" dirty="0"/>
              <a:t>Where are we?</a:t>
            </a:r>
          </a:p>
        </p:txBody>
      </p:sp>
      <p:graphicFrame>
        <p:nvGraphicFramePr>
          <p:cNvPr id="7" name="Content Placeholder 6">
            <a:extLst>
              <a:ext uri="{FF2B5EF4-FFF2-40B4-BE49-F238E27FC236}">
                <a16:creationId xmlns:a16="http://schemas.microsoft.com/office/drawing/2014/main" id="{DB30E29D-DFBC-4032-BF86-A8E169048C43}"/>
              </a:ext>
            </a:extLst>
          </p:cNvPr>
          <p:cNvGraphicFramePr>
            <a:graphicFrameLocks noGrp="1"/>
          </p:cNvGraphicFramePr>
          <p:nvPr>
            <p:ph idx="1"/>
            <p:extLst>
              <p:ext uri="{D42A27DB-BD31-4B8C-83A1-F6EECF244321}">
                <p14:modId xmlns:p14="http://schemas.microsoft.com/office/powerpoint/2010/main" val="772036522"/>
              </p:ext>
            </p:extLst>
          </p:nvPr>
        </p:nvGraphicFramePr>
        <p:xfrm>
          <a:off x="189427" y="892993"/>
          <a:ext cx="8720447" cy="5281033"/>
        </p:xfrm>
        <a:graphic>
          <a:graphicData uri="http://schemas.openxmlformats.org/drawingml/2006/table">
            <a:tbl>
              <a:tblPr firstRow="1" bandRow="1">
                <a:tableStyleId>{5C22544A-7EE6-4342-B048-85BDC9FD1C3A}</a:tableStyleId>
              </a:tblPr>
              <a:tblGrid>
                <a:gridCol w="1099394">
                  <a:extLst>
                    <a:ext uri="{9D8B030D-6E8A-4147-A177-3AD203B41FA5}">
                      <a16:colId xmlns:a16="http://schemas.microsoft.com/office/drawing/2014/main" val="2103514740"/>
                    </a:ext>
                  </a:extLst>
                </a:gridCol>
                <a:gridCol w="4032720">
                  <a:extLst>
                    <a:ext uri="{9D8B030D-6E8A-4147-A177-3AD203B41FA5}">
                      <a16:colId xmlns:a16="http://schemas.microsoft.com/office/drawing/2014/main" val="543425672"/>
                    </a:ext>
                  </a:extLst>
                </a:gridCol>
                <a:gridCol w="3588333">
                  <a:extLst>
                    <a:ext uri="{9D8B030D-6E8A-4147-A177-3AD203B41FA5}">
                      <a16:colId xmlns:a16="http://schemas.microsoft.com/office/drawing/2014/main" val="3284690177"/>
                    </a:ext>
                  </a:extLst>
                </a:gridCol>
              </a:tblGrid>
              <a:tr h="532237">
                <a:tc>
                  <a:txBody>
                    <a:bodyPr/>
                    <a:lstStyle/>
                    <a:p>
                      <a:pPr algn="just">
                        <a:lnSpc>
                          <a:spcPct val="107000"/>
                        </a:lnSpc>
                        <a:spcAft>
                          <a:spcPts val="600"/>
                        </a:spcAft>
                      </a:pPr>
                      <a:r>
                        <a:rPr lang="en-US" sz="2000" kern="100" dirty="0">
                          <a:effectLst/>
                        </a:rPr>
                        <a:t>Lecture</a:t>
                      </a:r>
                      <a:endParaRPr lang="en-US" sz="2000" kern="100" dirty="0">
                        <a:effectLst/>
                        <a:latin typeface="Times New Roman" panose="02020603050405020304" pitchFamily="18" charset="0"/>
                        <a:ea typeface="Calibri" panose="020F0502020204030204" pitchFamily="34" charset="0"/>
                        <a:cs typeface="B Nazanin" panose="00000400000000000000" pitchFamily="2" charset="-78"/>
                      </a:endParaRPr>
                    </a:p>
                  </a:txBody>
                  <a:tcPr marL="68580" marR="68580" marT="0" marB="0" anchor="ctr"/>
                </a:tc>
                <a:tc>
                  <a:txBody>
                    <a:bodyPr/>
                    <a:lstStyle/>
                    <a:p>
                      <a:pPr algn="just">
                        <a:lnSpc>
                          <a:spcPct val="107000"/>
                        </a:lnSpc>
                        <a:spcAft>
                          <a:spcPts val="600"/>
                        </a:spcAft>
                      </a:pPr>
                      <a:r>
                        <a:rPr lang="en-US" sz="2000" kern="100" dirty="0">
                          <a:effectLst/>
                        </a:rPr>
                        <a:t>Topic</a:t>
                      </a:r>
                      <a:endParaRPr lang="en-US" sz="2000" kern="100" dirty="0">
                        <a:effectLst/>
                        <a:latin typeface="Times New Roman" panose="02020603050405020304" pitchFamily="18" charset="0"/>
                        <a:ea typeface="Calibri" panose="020F0502020204030204" pitchFamily="34" charset="0"/>
                        <a:cs typeface="B Nazanin" panose="00000400000000000000" pitchFamily="2" charset="-78"/>
                      </a:endParaRPr>
                    </a:p>
                  </a:txBody>
                  <a:tcPr marL="68580" marR="68580" marT="0" marB="0" anchor="ctr"/>
                </a:tc>
                <a:tc>
                  <a:txBody>
                    <a:bodyPr/>
                    <a:lstStyle/>
                    <a:p>
                      <a:pPr algn="just">
                        <a:lnSpc>
                          <a:spcPct val="107000"/>
                        </a:lnSpc>
                        <a:spcAft>
                          <a:spcPts val="600"/>
                        </a:spcAft>
                      </a:pPr>
                      <a:r>
                        <a:rPr lang="en-US" sz="2000" kern="100">
                          <a:effectLst/>
                        </a:rPr>
                        <a:t>Tools</a:t>
                      </a:r>
                      <a:endParaRPr lang="en-US" sz="2000" kern="100">
                        <a:effectLst/>
                        <a:latin typeface="Times New Roman" panose="02020603050405020304" pitchFamily="18" charset="0"/>
                        <a:ea typeface="Calibri" panose="020F0502020204030204" pitchFamily="34" charset="0"/>
                        <a:cs typeface="B Nazanin" panose="00000400000000000000" pitchFamily="2" charset="-78"/>
                      </a:endParaRPr>
                    </a:p>
                  </a:txBody>
                  <a:tcPr marL="68580" marR="68580" marT="0" marB="0" anchor="ctr"/>
                </a:tc>
                <a:extLst>
                  <a:ext uri="{0D108BD9-81ED-4DB2-BD59-A6C34878D82A}">
                    <a16:rowId xmlns:a16="http://schemas.microsoft.com/office/drawing/2014/main" val="2620522925"/>
                  </a:ext>
                </a:extLst>
              </a:tr>
              <a:tr h="675617">
                <a:tc>
                  <a:txBody>
                    <a:bodyPr/>
                    <a:lstStyle/>
                    <a:p>
                      <a:pPr algn="just">
                        <a:lnSpc>
                          <a:spcPct val="107000"/>
                        </a:lnSpc>
                        <a:spcAft>
                          <a:spcPts val="600"/>
                        </a:spcAft>
                      </a:pPr>
                      <a:r>
                        <a:rPr lang="en-US" sz="1800" kern="100" dirty="0">
                          <a:effectLst/>
                          <a:latin typeface="+mn-lt"/>
                        </a:rPr>
                        <a:t>L01-L04</a:t>
                      </a:r>
                      <a:endParaRPr lang="en-US" sz="1800" kern="100" dirty="0">
                        <a:effectLst/>
                        <a:latin typeface="+mn-lt"/>
                        <a:ea typeface="Calibri" panose="020F0502020204030204" pitchFamily="34" charset="0"/>
                        <a:cs typeface="B Nazanin" panose="00000400000000000000" pitchFamily="2" charset="-78"/>
                      </a:endParaRPr>
                    </a:p>
                  </a:txBody>
                  <a:tcPr marL="68580" marR="68580" marT="0" marB="0" anchor="ctr"/>
                </a:tc>
                <a:tc>
                  <a:txBody>
                    <a:bodyPr/>
                    <a:lstStyle/>
                    <a:p>
                      <a:pPr algn="just">
                        <a:lnSpc>
                          <a:spcPct val="107000"/>
                        </a:lnSpc>
                        <a:spcAft>
                          <a:spcPts val="600"/>
                        </a:spcAft>
                      </a:pPr>
                      <a:r>
                        <a:rPr lang="en-US" sz="1800" kern="100" dirty="0">
                          <a:effectLst/>
                          <a:latin typeface="+mn-lt"/>
                        </a:rPr>
                        <a:t>Introduction: Why test, Type of tests, Test automation, and Agile test</a:t>
                      </a:r>
                      <a:endParaRPr lang="en-US" sz="1800" kern="100" dirty="0">
                        <a:effectLst/>
                        <a:latin typeface="+mn-lt"/>
                        <a:ea typeface="Calibri" panose="020F0502020204030204" pitchFamily="34" charset="0"/>
                        <a:cs typeface="B Nazanin" panose="00000400000000000000" pitchFamily="2" charset="-78"/>
                      </a:endParaRPr>
                    </a:p>
                  </a:txBody>
                  <a:tcPr marL="68580" marR="68580" marT="0" marB="0" anchor="ctr"/>
                </a:tc>
                <a:tc>
                  <a:txBody>
                    <a:bodyPr/>
                    <a:lstStyle/>
                    <a:p>
                      <a:pPr marL="0" marR="0" lvl="0" indent="0" algn="just" defTabSz="685800" rtl="0" eaLnBrk="1" fontAlgn="auto" latinLnBrk="0" hangingPunct="1">
                        <a:lnSpc>
                          <a:spcPct val="107000"/>
                        </a:lnSpc>
                        <a:spcBef>
                          <a:spcPts val="0"/>
                        </a:spcBef>
                        <a:spcAft>
                          <a:spcPts val="600"/>
                        </a:spcAft>
                        <a:buClrTx/>
                        <a:buSzTx/>
                        <a:buFontTx/>
                        <a:buNone/>
                        <a:tabLst/>
                        <a:defRPr/>
                      </a:pPr>
                      <a:r>
                        <a:rPr lang="en-US" sz="1800" kern="100" dirty="0">
                          <a:solidFill>
                            <a:schemeClr val="accent6">
                              <a:lumMod val="50000"/>
                            </a:schemeClr>
                          </a:solidFill>
                          <a:effectLst/>
                          <a:latin typeface="+mn-lt"/>
                        </a:rPr>
                        <a:t> JUnit</a:t>
                      </a:r>
                      <a:r>
                        <a:rPr lang="en-US" sz="1800" kern="100" dirty="0">
                          <a:effectLst/>
                          <a:latin typeface="+mn-lt"/>
                        </a:rPr>
                        <a:t>, </a:t>
                      </a:r>
                      <a:r>
                        <a:rPr lang="en-US" sz="1800" kern="100" dirty="0" err="1">
                          <a:effectLst/>
                          <a:latin typeface="+mn-lt"/>
                        </a:rPr>
                        <a:t>NUnit</a:t>
                      </a:r>
                      <a:endParaRPr lang="en-US" sz="1800" kern="100" dirty="0">
                        <a:effectLst/>
                        <a:latin typeface="+mn-lt"/>
                        <a:ea typeface="Calibri" panose="020F0502020204030204" pitchFamily="34" charset="0"/>
                        <a:cs typeface="B Nazanin" panose="00000400000000000000" pitchFamily="2" charset="-78"/>
                      </a:endParaRPr>
                    </a:p>
                  </a:txBody>
                  <a:tcPr marL="68580" marR="68580" marT="0" marB="0" anchor="ctr"/>
                </a:tc>
                <a:extLst>
                  <a:ext uri="{0D108BD9-81ED-4DB2-BD59-A6C34878D82A}">
                    <a16:rowId xmlns:a16="http://schemas.microsoft.com/office/drawing/2014/main" val="2428278053"/>
                  </a:ext>
                </a:extLst>
              </a:tr>
              <a:tr h="684935">
                <a:tc>
                  <a:txBody>
                    <a:bodyPr/>
                    <a:lstStyle/>
                    <a:p>
                      <a:pPr algn="just">
                        <a:lnSpc>
                          <a:spcPct val="107000"/>
                        </a:lnSpc>
                        <a:spcAft>
                          <a:spcPts val="600"/>
                        </a:spcAft>
                      </a:pPr>
                      <a:r>
                        <a:rPr lang="en-US" sz="1800" kern="100" dirty="0">
                          <a:effectLst/>
                          <a:latin typeface="+mn-lt"/>
                          <a:ea typeface="Calibri" panose="020F0502020204030204" pitchFamily="34" charset="0"/>
                          <a:cs typeface="B Nazanin" panose="00000400000000000000" pitchFamily="2" charset="-78"/>
                        </a:rPr>
                        <a:t>L05-L09</a:t>
                      </a:r>
                    </a:p>
                  </a:txBody>
                  <a:tcPr marL="68580" marR="68580" marT="0" marB="0" anchor="ctr"/>
                </a:tc>
                <a:tc>
                  <a:txBody>
                    <a:bodyPr/>
                    <a:lstStyle/>
                    <a:p>
                      <a:pPr algn="just">
                        <a:lnSpc>
                          <a:spcPct val="107000"/>
                        </a:lnSpc>
                        <a:spcAft>
                          <a:spcPts val="600"/>
                        </a:spcAft>
                      </a:pPr>
                      <a:r>
                        <a:rPr lang="en-US" sz="1800" kern="100" dirty="0">
                          <a:effectLst/>
                          <a:latin typeface="+mn-lt"/>
                        </a:rPr>
                        <a:t>Functional testing (Verification), Criteria-Based Testing</a:t>
                      </a:r>
                      <a:endParaRPr lang="en-US" sz="1800" kern="100" dirty="0">
                        <a:effectLst/>
                        <a:latin typeface="+mn-lt"/>
                        <a:ea typeface="Calibri" panose="020F0502020204030204" pitchFamily="34" charset="0"/>
                        <a:cs typeface="B Nazanin" panose="00000400000000000000" pitchFamily="2" charset="-78"/>
                      </a:endParaRPr>
                    </a:p>
                  </a:txBody>
                  <a:tcPr marL="68580" marR="68580" marT="0" marB="0" anchor="ctr"/>
                </a:tc>
                <a:tc>
                  <a:txBody>
                    <a:bodyPr/>
                    <a:lstStyle/>
                    <a:p>
                      <a:pPr algn="just">
                        <a:lnSpc>
                          <a:spcPct val="107000"/>
                        </a:lnSpc>
                        <a:spcAft>
                          <a:spcPts val="600"/>
                        </a:spcAft>
                      </a:pPr>
                      <a:r>
                        <a:rPr lang="en-US" sz="1800" kern="100" dirty="0">
                          <a:effectLst/>
                          <a:latin typeface="+mn-lt"/>
                          <a:ea typeface="Calibri" panose="020F0502020204030204" pitchFamily="34" charset="0"/>
                          <a:cs typeface="B Nazanin" panose="00000400000000000000" pitchFamily="2" charset="-78"/>
                        </a:rPr>
                        <a:t>Graph Coverage, Data Flow Coverage, Domain Coverage, </a:t>
                      </a:r>
                      <a:r>
                        <a:rPr lang="en-US" sz="1800" kern="100" dirty="0" err="1">
                          <a:solidFill>
                            <a:schemeClr val="accent6">
                              <a:lumMod val="50000"/>
                            </a:schemeClr>
                          </a:solidFill>
                          <a:effectLst/>
                          <a:latin typeface="+mn-lt"/>
                          <a:ea typeface="Calibri" panose="020F0502020204030204" pitchFamily="34" charset="0"/>
                          <a:cs typeface="B Nazanin" panose="00000400000000000000" pitchFamily="2" charset="-78"/>
                        </a:rPr>
                        <a:t>CodA</a:t>
                      </a:r>
                      <a:endParaRPr lang="en-US" sz="1800" kern="100" dirty="0">
                        <a:solidFill>
                          <a:schemeClr val="accent6">
                            <a:lumMod val="50000"/>
                          </a:schemeClr>
                        </a:solidFill>
                        <a:effectLst/>
                        <a:latin typeface="+mn-lt"/>
                        <a:ea typeface="Calibri" panose="020F0502020204030204" pitchFamily="34" charset="0"/>
                        <a:cs typeface="B Nazanin" panose="00000400000000000000" pitchFamily="2" charset="-78"/>
                      </a:endParaRPr>
                    </a:p>
                  </a:txBody>
                  <a:tcPr marL="68580" marR="68580" marT="0" marB="0" anchor="ctr"/>
                </a:tc>
                <a:extLst>
                  <a:ext uri="{0D108BD9-81ED-4DB2-BD59-A6C34878D82A}">
                    <a16:rowId xmlns:a16="http://schemas.microsoft.com/office/drawing/2014/main" val="4171695254"/>
                  </a:ext>
                </a:extLst>
              </a:tr>
              <a:tr h="1115225">
                <a:tc>
                  <a:txBody>
                    <a:bodyPr/>
                    <a:lstStyle/>
                    <a:p>
                      <a:pPr algn="just">
                        <a:lnSpc>
                          <a:spcPct val="107000"/>
                        </a:lnSpc>
                        <a:spcAft>
                          <a:spcPts val="600"/>
                        </a:spcAft>
                      </a:pPr>
                      <a:r>
                        <a:rPr lang="en-US" sz="1800" kern="100" dirty="0">
                          <a:solidFill>
                            <a:srgbClr val="FF5050"/>
                          </a:solidFill>
                          <a:effectLst/>
                          <a:latin typeface="+mn-lt"/>
                        </a:rPr>
                        <a:t>L10</a:t>
                      </a:r>
                      <a:endParaRPr lang="en-US" sz="1800" kern="100" dirty="0">
                        <a:solidFill>
                          <a:srgbClr val="FF5050"/>
                        </a:solidFill>
                        <a:effectLst/>
                        <a:latin typeface="+mn-lt"/>
                        <a:ea typeface="Calibri" panose="020F0502020204030204" pitchFamily="34" charset="0"/>
                        <a:cs typeface="B Nazanin" panose="00000400000000000000" pitchFamily="2" charset="-78"/>
                      </a:endParaRPr>
                    </a:p>
                  </a:txBody>
                  <a:tcPr marL="68580" marR="68580" marT="0" marB="0" anchor="ctr"/>
                </a:tc>
                <a:tc>
                  <a:txBody>
                    <a:bodyPr/>
                    <a:lstStyle/>
                    <a:p>
                      <a:pPr marL="0" marR="0" lvl="0" indent="0" algn="just" defTabSz="685800" rtl="0" eaLnBrk="1" fontAlgn="auto" latinLnBrk="0" hangingPunct="1">
                        <a:lnSpc>
                          <a:spcPct val="107000"/>
                        </a:lnSpc>
                        <a:spcBef>
                          <a:spcPts val="0"/>
                        </a:spcBef>
                        <a:spcAft>
                          <a:spcPts val="600"/>
                        </a:spcAft>
                        <a:buClrTx/>
                        <a:buSzTx/>
                        <a:buFontTx/>
                        <a:buNone/>
                        <a:tabLst/>
                        <a:defRPr/>
                      </a:pPr>
                      <a:r>
                        <a:rPr lang="en-US" sz="1800" kern="100" dirty="0">
                          <a:solidFill>
                            <a:srgbClr val="FF5050"/>
                          </a:solidFill>
                          <a:effectLst/>
                          <a:latin typeface="+mn-lt"/>
                        </a:rPr>
                        <a:t>Automated test generation (Symbolic Execution, Concolic Execution, and Taint analysis, Search-based testing)</a:t>
                      </a:r>
                      <a:endParaRPr lang="en-US" sz="1800" kern="100" dirty="0">
                        <a:solidFill>
                          <a:srgbClr val="FF5050"/>
                        </a:solidFill>
                        <a:effectLst/>
                        <a:latin typeface="+mn-lt"/>
                        <a:ea typeface="Calibri" panose="020F0502020204030204" pitchFamily="34" charset="0"/>
                        <a:cs typeface="B Nazanin" panose="00000400000000000000" pitchFamily="2" charset="-78"/>
                      </a:endParaRPr>
                    </a:p>
                  </a:txBody>
                  <a:tcPr marL="68580" marR="68580" marT="0" marB="0" anchor="ctr"/>
                </a:tc>
                <a:tc>
                  <a:txBody>
                    <a:bodyPr/>
                    <a:lstStyle/>
                    <a:p>
                      <a:pPr marL="0" marR="0" lvl="0" indent="0" algn="just" defTabSz="685800" rtl="0" eaLnBrk="1" fontAlgn="auto" latinLnBrk="0" hangingPunct="1">
                        <a:lnSpc>
                          <a:spcPct val="107000"/>
                        </a:lnSpc>
                        <a:spcBef>
                          <a:spcPts val="0"/>
                        </a:spcBef>
                        <a:spcAft>
                          <a:spcPts val="600"/>
                        </a:spcAft>
                        <a:buClrTx/>
                        <a:buSzTx/>
                        <a:buFontTx/>
                        <a:buNone/>
                        <a:tabLst/>
                        <a:defRPr/>
                      </a:pPr>
                      <a:r>
                        <a:rPr lang="en-US" sz="1800" kern="100" dirty="0">
                          <a:solidFill>
                            <a:srgbClr val="FF5050"/>
                          </a:solidFill>
                          <a:effectLst/>
                          <a:latin typeface="+mn-lt"/>
                        </a:rPr>
                        <a:t>CREST, CROWN, KLEE, JDART, Triton, EvoSuite</a:t>
                      </a:r>
                      <a:r>
                        <a:rPr lang="en-US" sz="1800" kern="100" dirty="0">
                          <a:solidFill>
                            <a:srgbClr val="FF5050"/>
                          </a:solidFill>
                          <a:effectLst/>
                          <a:latin typeface="+mn-lt"/>
                          <a:cs typeface="B Nazanin" panose="00000400000000000000" pitchFamily="2" charset="-78"/>
                        </a:rPr>
                        <a:t>, </a:t>
                      </a:r>
                      <a:r>
                        <a:rPr lang="en-US" sz="1800" kern="100" dirty="0" err="1">
                          <a:solidFill>
                            <a:srgbClr val="FF5050"/>
                          </a:solidFill>
                          <a:effectLst/>
                          <a:latin typeface="+mn-lt"/>
                          <a:cs typeface="B Nazanin" panose="00000400000000000000" pitchFamily="2" charset="-78"/>
                        </a:rPr>
                        <a:t>Randoop</a:t>
                      </a:r>
                      <a:endParaRPr lang="en-US" sz="1800" kern="100" dirty="0">
                        <a:solidFill>
                          <a:srgbClr val="FF5050"/>
                        </a:solidFill>
                        <a:effectLst/>
                        <a:latin typeface="+mn-lt"/>
                        <a:ea typeface="Calibri" panose="020F0502020204030204" pitchFamily="34" charset="0"/>
                        <a:cs typeface="B Nazanin" panose="00000400000000000000" pitchFamily="2" charset="-78"/>
                      </a:endParaRPr>
                    </a:p>
                  </a:txBody>
                  <a:tcPr marL="68580" marR="68580" marT="0" marB="0" anchor="ctr"/>
                </a:tc>
                <a:extLst>
                  <a:ext uri="{0D108BD9-81ED-4DB2-BD59-A6C34878D82A}">
                    <a16:rowId xmlns:a16="http://schemas.microsoft.com/office/drawing/2014/main" val="3473428610"/>
                  </a:ext>
                </a:extLst>
              </a:tr>
              <a:tr h="676308">
                <a:tc>
                  <a:txBody>
                    <a:bodyPr/>
                    <a:lstStyle/>
                    <a:p>
                      <a:pPr algn="just">
                        <a:lnSpc>
                          <a:spcPct val="107000"/>
                        </a:lnSpc>
                        <a:spcAft>
                          <a:spcPts val="600"/>
                        </a:spcAft>
                      </a:pPr>
                      <a:r>
                        <a:rPr lang="en-US" sz="1800" kern="100" dirty="0">
                          <a:effectLst/>
                          <a:latin typeface="+mn-lt"/>
                          <a:ea typeface="Calibri" panose="020F0502020204030204" pitchFamily="34" charset="0"/>
                          <a:cs typeface="B Nazanin" panose="00000400000000000000" pitchFamily="2" charset="-78"/>
                        </a:rPr>
                        <a:t>L11</a:t>
                      </a:r>
                    </a:p>
                  </a:txBody>
                  <a:tcPr marL="68580" marR="68580" marT="0" marB="0" anchor="ctr"/>
                </a:tc>
                <a:tc>
                  <a:txBody>
                    <a:bodyPr/>
                    <a:lstStyle/>
                    <a:p>
                      <a:pPr marL="0" marR="0" lvl="0" indent="0" algn="just" defTabSz="685800" rtl="0" eaLnBrk="1" fontAlgn="auto" latinLnBrk="0" hangingPunct="1">
                        <a:lnSpc>
                          <a:spcPct val="107000"/>
                        </a:lnSpc>
                        <a:spcBef>
                          <a:spcPts val="0"/>
                        </a:spcBef>
                        <a:spcAft>
                          <a:spcPts val="600"/>
                        </a:spcAft>
                        <a:buClrTx/>
                        <a:buSzTx/>
                        <a:buFontTx/>
                        <a:buNone/>
                        <a:tabLst/>
                        <a:defRPr/>
                      </a:pPr>
                      <a:r>
                        <a:rPr lang="en-US" sz="1800" kern="100" dirty="0">
                          <a:effectLst/>
                          <a:latin typeface="+mn-lt"/>
                        </a:rPr>
                        <a:t>GUI  (Desktop and Web Applications)  testing</a:t>
                      </a:r>
                      <a:endParaRPr lang="en-US" sz="1800" kern="100" dirty="0">
                        <a:effectLst/>
                        <a:latin typeface="+mn-lt"/>
                        <a:ea typeface="Calibri" panose="020F0502020204030204" pitchFamily="34" charset="0"/>
                        <a:cs typeface="B Nazanin" panose="00000400000000000000" pitchFamily="2" charset="-78"/>
                      </a:endParaRPr>
                    </a:p>
                  </a:txBody>
                  <a:tcPr marL="68580" marR="68580" marT="0" marB="0" anchor="ctr"/>
                </a:tc>
                <a:tc>
                  <a:txBody>
                    <a:bodyPr/>
                    <a:lstStyle/>
                    <a:p>
                      <a:pPr marL="0" marR="0" lvl="0" indent="0" algn="just" defTabSz="685800" rtl="0" eaLnBrk="1" fontAlgn="auto" latinLnBrk="0" hangingPunct="1">
                        <a:lnSpc>
                          <a:spcPct val="107000"/>
                        </a:lnSpc>
                        <a:spcBef>
                          <a:spcPts val="0"/>
                        </a:spcBef>
                        <a:spcAft>
                          <a:spcPts val="600"/>
                        </a:spcAft>
                        <a:buClrTx/>
                        <a:buSzTx/>
                        <a:buFontTx/>
                        <a:buNone/>
                        <a:tabLst/>
                        <a:defRPr/>
                      </a:pPr>
                      <a:r>
                        <a:rPr lang="en-US" sz="1800" kern="100" dirty="0">
                          <a:solidFill>
                            <a:schemeClr val="accent6">
                              <a:lumMod val="50000"/>
                            </a:schemeClr>
                          </a:solidFill>
                          <a:effectLst/>
                          <a:latin typeface="+mn-lt"/>
                        </a:rPr>
                        <a:t>Selenium</a:t>
                      </a:r>
                      <a:r>
                        <a:rPr lang="en-US" sz="1800" kern="100" dirty="0">
                          <a:effectLst/>
                          <a:latin typeface="+mn-lt"/>
                          <a:cs typeface="B Nazanin" panose="00000400000000000000" pitchFamily="2" charset="-78"/>
                        </a:rPr>
                        <a:t>, </a:t>
                      </a:r>
                      <a:r>
                        <a:rPr lang="en-US" sz="1800" kern="100" dirty="0" err="1">
                          <a:effectLst/>
                          <a:latin typeface="+mn-lt"/>
                          <a:cs typeface="B Nazanin" panose="00000400000000000000" pitchFamily="2" charset="-78"/>
                        </a:rPr>
                        <a:t>Katalon</a:t>
                      </a:r>
                      <a:r>
                        <a:rPr lang="en-US" sz="1800" kern="100" dirty="0">
                          <a:effectLst/>
                          <a:latin typeface="+mn-lt"/>
                          <a:cs typeface="B Nazanin" panose="00000400000000000000" pitchFamily="2" charset="-78"/>
                        </a:rPr>
                        <a:t> Studio, GUITAR,</a:t>
                      </a:r>
                    </a:p>
                  </a:txBody>
                  <a:tcPr marL="68580" marR="68580" marT="0" marB="0" anchor="ctr"/>
                </a:tc>
                <a:extLst>
                  <a:ext uri="{0D108BD9-81ED-4DB2-BD59-A6C34878D82A}">
                    <a16:rowId xmlns:a16="http://schemas.microsoft.com/office/drawing/2014/main" val="2273903712"/>
                  </a:ext>
                </a:extLst>
              </a:tr>
              <a:tr h="532237">
                <a:tc>
                  <a:txBody>
                    <a:bodyPr/>
                    <a:lstStyle/>
                    <a:p>
                      <a:pPr algn="just">
                        <a:lnSpc>
                          <a:spcPct val="107000"/>
                        </a:lnSpc>
                        <a:spcAft>
                          <a:spcPts val="600"/>
                        </a:spcAft>
                      </a:pPr>
                      <a:r>
                        <a:rPr lang="en-US" sz="1800" kern="100" dirty="0">
                          <a:effectLst/>
                          <a:latin typeface="+mn-lt"/>
                          <a:ea typeface="Calibri" panose="020F0502020204030204" pitchFamily="34" charset="0"/>
                          <a:cs typeface="B Nazanin" panose="00000400000000000000" pitchFamily="2" charset="-78"/>
                        </a:rPr>
                        <a:t>L12</a:t>
                      </a:r>
                    </a:p>
                  </a:txBody>
                  <a:tcPr marL="68580" marR="68580" marT="0" marB="0" anchor="ctr"/>
                </a:tc>
                <a:tc>
                  <a:txBody>
                    <a:bodyPr/>
                    <a:lstStyle/>
                    <a:p>
                      <a:pPr algn="just">
                        <a:lnSpc>
                          <a:spcPct val="107000"/>
                        </a:lnSpc>
                        <a:spcAft>
                          <a:spcPts val="600"/>
                        </a:spcAft>
                      </a:pPr>
                      <a:r>
                        <a:rPr lang="en-US" sz="1800" kern="100" dirty="0">
                          <a:effectLst/>
                          <a:latin typeface="+mn-lt"/>
                        </a:rPr>
                        <a:t>Performance testing (Load, Stress)</a:t>
                      </a:r>
                      <a:endParaRPr lang="en-US" sz="1800" kern="100" dirty="0">
                        <a:effectLst/>
                        <a:latin typeface="+mn-lt"/>
                        <a:ea typeface="Calibri" panose="020F0502020204030204" pitchFamily="34" charset="0"/>
                        <a:cs typeface="B Nazanin" panose="00000400000000000000" pitchFamily="2" charset="-78"/>
                      </a:endParaRPr>
                    </a:p>
                  </a:txBody>
                  <a:tcPr marL="68580" marR="68580" marT="0" marB="0" anchor="ctr"/>
                </a:tc>
                <a:tc>
                  <a:txBody>
                    <a:bodyPr/>
                    <a:lstStyle/>
                    <a:p>
                      <a:pPr algn="just">
                        <a:lnSpc>
                          <a:spcPct val="107000"/>
                        </a:lnSpc>
                        <a:spcAft>
                          <a:spcPts val="600"/>
                        </a:spcAft>
                      </a:pPr>
                      <a:r>
                        <a:rPr lang="en-US" sz="1800" kern="100" dirty="0">
                          <a:solidFill>
                            <a:schemeClr val="accent6">
                              <a:lumMod val="50000"/>
                            </a:schemeClr>
                          </a:solidFill>
                          <a:effectLst/>
                          <a:latin typeface="+mn-lt"/>
                        </a:rPr>
                        <a:t>JMeter</a:t>
                      </a:r>
                      <a:endParaRPr lang="en-US" sz="1800" kern="100" dirty="0">
                        <a:solidFill>
                          <a:schemeClr val="accent6">
                            <a:lumMod val="50000"/>
                          </a:schemeClr>
                        </a:solidFill>
                        <a:effectLst/>
                        <a:latin typeface="+mn-lt"/>
                        <a:ea typeface="Calibri" panose="020F0502020204030204" pitchFamily="34" charset="0"/>
                        <a:cs typeface="B Nazanin" panose="00000400000000000000" pitchFamily="2" charset="-78"/>
                      </a:endParaRPr>
                    </a:p>
                  </a:txBody>
                  <a:tcPr marL="68580" marR="68580" marT="0" marB="0" anchor="ctr"/>
                </a:tc>
                <a:extLst>
                  <a:ext uri="{0D108BD9-81ED-4DB2-BD59-A6C34878D82A}">
                    <a16:rowId xmlns:a16="http://schemas.microsoft.com/office/drawing/2014/main" val="3635846936"/>
                  </a:ext>
                </a:extLst>
              </a:tr>
              <a:tr h="532237">
                <a:tc>
                  <a:txBody>
                    <a:bodyPr/>
                    <a:lstStyle/>
                    <a:p>
                      <a:pPr algn="just">
                        <a:lnSpc>
                          <a:spcPct val="107000"/>
                        </a:lnSpc>
                        <a:spcAft>
                          <a:spcPts val="600"/>
                        </a:spcAft>
                      </a:pPr>
                      <a:r>
                        <a:rPr lang="en-US" sz="1800" kern="100" dirty="0">
                          <a:effectLst/>
                          <a:latin typeface="+mn-lt"/>
                        </a:rPr>
                        <a:t>L13</a:t>
                      </a:r>
                      <a:endParaRPr lang="en-US" sz="1800" kern="100" dirty="0">
                        <a:effectLst/>
                        <a:latin typeface="+mn-lt"/>
                        <a:ea typeface="Calibri" panose="020F0502020204030204" pitchFamily="34" charset="0"/>
                        <a:cs typeface="B Nazanin" panose="00000400000000000000" pitchFamily="2" charset="-78"/>
                      </a:endParaRPr>
                    </a:p>
                  </a:txBody>
                  <a:tcPr marL="68580" marR="68580" marT="0" marB="0" anchor="ctr"/>
                </a:tc>
                <a:tc>
                  <a:txBody>
                    <a:bodyPr/>
                    <a:lstStyle/>
                    <a:p>
                      <a:pPr algn="just">
                        <a:lnSpc>
                          <a:spcPct val="107000"/>
                        </a:lnSpc>
                        <a:spcAft>
                          <a:spcPts val="600"/>
                        </a:spcAft>
                      </a:pPr>
                      <a:r>
                        <a:rPr lang="en-US" sz="1800" kern="100" dirty="0">
                          <a:effectLst/>
                          <a:latin typeface="+mn-lt"/>
                        </a:rPr>
                        <a:t>Security (penetration) testing </a:t>
                      </a:r>
                      <a:endParaRPr lang="en-US" sz="1800" kern="100" dirty="0">
                        <a:effectLst/>
                        <a:latin typeface="+mn-lt"/>
                        <a:ea typeface="Calibri" panose="020F0502020204030204" pitchFamily="34" charset="0"/>
                        <a:cs typeface="B Nazanin" panose="00000400000000000000" pitchFamily="2" charset="-78"/>
                      </a:endParaRPr>
                    </a:p>
                  </a:txBody>
                  <a:tcPr marL="68580" marR="68580" marT="0" marB="0" anchor="ctr"/>
                </a:tc>
                <a:tc>
                  <a:txBody>
                    <a:bodyPr/>
                    <a:lstStyle/>
                    <a:p>
                      <a:pPr algn="just">
                        <a:lnSpc>
                          <a:spcPct val="107000"/>
                        </a:lnSpc>
                        <a:spcAft>
                          <a:spcPts val="600"/>
                        </a:spcAft>
                      </a:pPr>
                      <a:r>
                        <a:rPr lang="en-US" sz="1800" kern="100" dirty="0">
                          <a:effectLst/>
                          <a:latin typeface="+mn-lt"/>
                        </a:rPr>
                        <a:t>Burp Suite, </a:t>
                      </a:r>
                      <a:r>
                        <a:rPr lang="en-US" sz="1800" dirty="0" err="1">
                          <a:latin typeface="+mn-lt"/>
                        </a:rPr>
                        <a:t>Acunetix</a:t>
                      </a:r>
                      <a:endParaRPr lang="en-US" sz="1800" kern="100" dirty="0">
                        <a:effectLst/>
                        <a:latin typeface="+mn-lt"/>
                        <a:ea typeface="Calibri" panose="020F0502020204030204" pitchFamily="34" charset="0"/>
                        <a:cs typeface="B Nazanin" panose="00000400000000000000" pitchFamily="2" charset="-78"/>
                      </a:endParaRPr>
                    </a:p>
                  </a:txBody>
                  <a:tcPr marL="68580" marR="68580" marT="0" marB="0" anchor="ctr"/>
                </a:tc>
                <a:extLst>
                  <a:ext uri="{0D108BD9-81ED-4DB2-BD59-A6C34878D82A}">
                    <a16:rowId xmlns:a16="http://schemas.microsoft.com/office/drawing/2014/main" val="3926353813"/>
                  </a:ext>
                </a:extLst>
              </a:tr>
              <a:tr h="532237">
                <a:tc>
                  <a:txBody>
                    <a:bodyPr/>
                    <a:lstStyle/>
                    <a:p>
                      <a:pPr algn="just">
                        <a:lnSpc>
                          <a:spcPct val="107000"/>
                        </a:lnSpc>
                        <a:spcAft>
                          <a:spcPts val="600"/>
                        </a:spcAft>
                      </a:pPr>
                      <a:r>
                        <a:rPr lang="en-US" sz="1800" kern="100" dirty="0">
                          <a:effectLst/>
                          <a:latin typeface="+mn-lt"/>
                          <a:ea typeface="Calibri" panose="020F0502020204030204" pitchFamily="34" charset="0"/>
                          <a:cs typeface="B Nazanin" panose="00000400000000000000" pitchFamily="2" charset="-78"/>
                        </a:rPr>
                        <a:t>L14</a:t>
                      </a:r>
                    </a:p>
                  </a:txBody>
                  <a:tcPr marL="68580" marR="68580" marT="0" marB="0" anchor="ctr"/>
                </a:tc>
                <a:tc>
                  <a:txBody>
                    <a:bodyPr/>
                    <a:lstStyle/>
                    <a:p>
                      <a:pPr algn="just">
                        <a:lnSpc>
                          <a:spcPct val="107000"/>
                        </a:lnSpc>
                        <a:spcAft>
                          <a:spcPts val="600"/>
                        </a:spcAft>
                      </a:pPr>
                      <a:r>
                        <a:rPr lang="en-US" sz="1800" kern="100" dirty="0">
                          <a:effectLst/>
                          <a:latin typeface="+mn-lt"/>
                        </a:rPr>
                        <a:t>Negative testing (Fuzzing)</a:t>
                      </a:r>
                      <a:endParaRPr lang="en-US" sz="1800" kern="100" dirty="0">
                        <a:effectLst/>
                        <a:latin typeface="+mn-lt"/>
                        <a:ea typeface="Calibri" panose="020F0502020204030204" pitchFamily="34" charset="0"/>
                        <a:cs typeface="B Nazanin" panose="00000400000000000000" pitchFamily="2" charset="-78"/>
                      </a:endParaRPr>
                    </a:p>
                  </a:txBody>
                  <a:tcPr marL="68580" marR="68580" marT="0" marB="0" anchor="ctr"/>
                </a:tc>
                <a:tc>
                  <a:txBody>
                    <a:bodyPr/>
                    <a:lstStyle/>
                    <a:p>
                      <a:pPr algn="just">
                        <a:lnSpc>
                          <a:spcPct val="107000"/>
                        </a:lnSpc>
                        <a:spcAft>
                          <a:spcPts val="600"/>
                        </a:spcAft>
                      </a:pPr>
                      <a:r>
                        <a:rPr lang="en-US" sz="1800" kern="100" dirty="0">
                          <a:effectLst/>
                          <a:latin typeface="+mn-lt"/>
                        </a:rPr>
                        <a:t>AFL, Peach, </a:t>
                      </a:r>
                      <a:r>
                        <a:rPr lang="en-US" sz="1800" kern="100" dirty="0" err="1">
                          <a:effectLst/>
                          <a:latin typeface="+mn-lt"/>
                        </a:rPr>
                        <a:t>FileFuzz</a:t>
                      </a:r>
                      <a:r>
                        <a:rPr lang="en-US" sz="1800" kern="100" dirty="0">
                          <a:effectLst/>
                          <a:latin typeface="+mn-lt"/>
                        </a:rPr>
                        <a:t>, </a:t>
                      </a:r>
                      <a:r>
                        <a:rPr lang="en-US" sz="1800" kern="100" dirty="0">
                          <a:solidFill>
                            <a:schemeClr val="accent6">
                              <a:lumMod val="50000"/>
                            </a:schemeClr>
                          </a:solidFill>
                          <a:effectLst/>
                          <a:latin typeface="+mn-lt"/>
                        </a:rPr>
                        <a:t>DeepFuzz</a:t>
                      </a:r>
                      <a:endParaRPr lang="en-US" sz="1800" kern="100" dirty="0">
                        <a:solidFill>
                          <a:schemeClr val="accent6">
                            <a:lumMod val="50000"/>
                          </a:schemeClr>
                        </a:solidFill>
                        <a:effectLst/>
                        <a:latin typeface="+mn-lt"/>
                        <a:ea typeface="Calibri" panose="020F0502020204030204" pitchFamily="34" charset="0"/>
                        <a:cs typeface="B Nazanin" panose="00000400000000000000" pitchFamily="2" charset="-78"/>
                      </a:endParaRPr>
                    </a:p>
                  </a:txBody>
                  <a:tcPr marL="68580" marR="68580" marT="0" marB="0" anchor="ctr"/>
                </a:tc>
                <a:extLst>
                  <a:ext uri="{0D108BD9-81ED-4DB2-BD59-A6C34878D82A}">
                    <a16:rowId xmlns:a16="http://schemas.microsoft.com/office/drawing/2014/main" val="2881840960"/>
                  </a:ext>
                </a:extLst>
              </a:tr>
            </a:tbl>
          </a:graphicData>
        </a:graphic>
      </p:graphicFrame>
      <p:sp>
        <p:nvSpPr>
          <p:cNvPr id="5" name="Footer Placeholder 4">
            <a:extLst>
              <a:ext uri="{FF2B5EF4-FFF2-40B4-BE49-F238E27FC236}">
                <a16:creationId xmlns:a16="http://schemas.microsoft.com/office/drawing/2014/main" id="{515C53AE-4FD5-4FF3-A37A-E2D8630F1C2E}"/>
              </a:ext>
            </a:extLst>
          </p:cNvPr>
          <p:cNvSpPr>
            <a:spLocks noGrp="1"/>
          </p:cNvSpPr>
          <p:nvPr>
            <p:ph type="ftr" sz="quarter" idx="11"/>
          </p:nvPr>
        </p:nvSpPr>
        <p:spPr/>
        <p:txBody>
          <a:bodyPr/>
          <a:lstStyle/>
          <a:p>
            <a:pPr>
              <a:defRPr/>
            </a:pPr>
            <a:r>
              <a:rPr lang="en-US" dirty="0"/>
              <a:t>© Zakeri</a:t>
            </a:r>
          </a:p>
        </p:txBody>
      </p:sp>
      <p:sp>
        <p:nvSpPr>
          <p:cNvPr id="6" name="Slide Number Placeholder 5">
            <a:extLst>
              <a:ext uri="{FF2B5EF4-FFF2-40B4-BE49-F238E27FC236}">
                <a16:creationId xmlns:a16="http://schemas.microsoft.com/office/drawing/2014/main" id="{676A0B72-5EFB-427A-8135-BA2DA2EC071A}"/>
              </a:ext>
            </a:extLst>
          </p:cNvPr>
          <p:cNvSpPr>
            <a:spLocks noGrp="1"/>
          </p:cNvSpPr>
          <p:nvPr>
            <p:ph type="sldNum" sz="quarter" idx="12"/>
          </p:nvPr>
        </p:nvSpPr>
        <p:spPr/>
        <p:txBody>
          <a:bodyPr/>
          <a:lstStyle/>
          <a:p>
            <a:pPr>
              <a:defRPr/>
            </a:pPr>
            <a:fld id="{7F4B1FAA-A740-404F-BBC5-7C153B666279}" type="slidenum">
              <a:rPr lang="en-US" smtClean="0"/>
              <a:pPr>
                <a:defRPr/>
              </a:pPr>
              <a:t>3</a:t>
            </a:fld>
            <a:endParaRPr lang="en-US"/>
          </a:p>
        </p:txBody>
      </p:sp>
    </p:spTree>
    <p:extLst>
      <p:ext uri="{BB962C8B-B14F-4D97-AF65-F5344CB8AC3E}">
        <p14:creationId xmlns:p14="http://schemas.microsoft.com/office/powerpoint/2010/main" val="1845927398"/>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B67346-1BC3-5ED9-995F-06B9ADD864F7}"/>
              </a:ext>
            </a:extLst>
          </p:cNvPr>
          <p:cNvSpPr>
            <a:spLocks noGrp="1"/>
          </p:cNvSpPr>
          <p:nvPr>
            <p:ph type="title"/>
          </p:nvPr>
        </p:nvSpPr>
        <p:spPr/>
        <p:txBody>
          <a:bodyPr/>
          <a:lstStyle/>
          <a:p>
            <a:r>
              <a:rPr lang="en-US" dirty="0"/>
              <a:t>The idea behind </a:t>
            </a:r>
            <a:r>
              <a:rPr lang="en-US" dirty="0" err="1"/>
              <a:t>randoop</a:t>
            </a:r>
            <a:endParaRPr lang="fa-IR" dirty="0"/>
          </a:p>
        </p:txBody>
      </p:sp>
      <p:sp>
        <p:nvSpPr>
          <p:cNvPr id="3" name="Content Placeholder 2">
            <a:extLst>
              <a:ext uri="{FF2B5EF4-FFF2-40B4-BE49-F238E27FC236}">
                <a16:creationId xmlns:a16="http://schemas.microsoft.com/office/drawing/2014/main" id="{47C48CBE-0806-9F1B-F2F6-46E4BF059D24}"/>
              </a:ext>
            </a:extLst>
          </p:cNvPr>
          <p:cNvSpPr>
            <a:spLocks noGrp="1"/>
          </p:cNvSpPr>
          <p:nvPr>
            <p:ph idx="1"/>
          </p:nvPr>
        </p:nvSpPr>
        <p:spPr/>
        <p:txBody>
          <a:bodyPr/>
          <a:lstStyle/>
          <a:p>
            <a:r>
              <a:rPr lang="en-US" sz="2000" dirty="0" err="1"/>
              <a:t>Randoop</a:t>
            </a:r>
            <a:r>
              <a:rPr lang="en-US" sz="2000" dirty="0"/>
              <a:t> generates unit test cases using </a:t>
            </a:r>
            <a:r>
              <a:rPr lang="en-US" sz="2000" dirty="0" err="1"/>
              <a:t>feedback_directed</a:t>
            </a:r>
            <a:r>
              <a:rPr lang="en-US" sz="2000" dirty="0"/>
              <a:t> </a:t>
            </a:r>
            <a:r>
              <a:rPr lang="en-US" sz="2000" dirty="0" err="1"/>
              <a:t>randoom</a:t>
            </a:r>
            <a:r>
              <a:rPr lang="en-US" sz="2000" dirty="0"/>
              <a:t> testing.</a:t>
            </a:r>
          </a:p>
          <a:p>
            <a:r>
              <a:rPr lang="en-US" sz="2000" dirty="0"/>
              <a:t>To avoid generating redundant and illegal inputs.</a:t>
            </a:r>
          </a:p>
          <a:p>
            <a:r>
              <a:rPr lang="en-US" sz="2000" dirty="0" err="1"/>
              <a:t>Randoop</a:t>
            </a:r>
            <a:r>
              <a:rPr lang="en-US" sz="2000" dirty="0"/>
              <a:t> creates method sequences incrementally. By randomly selecting a method call to apply and selecting arguments from previously constructed sequences.</a:t>
            </a:r>
          </a:p>
          <a:p>
            <a:r>
              <a:rPr lang="en-US" sz="2000" dirty="0"/>
              <a:t>As soon as it is created, a new sequence is executed and checked against  a set of contracts:</a:t>
            </a:r>
          </a:p>
          <a:p>
            <a:pPr lvl="1"/>
            <a:r>
              <a:rPr lang="en-US" sz="1600" dirty="0"/>
              <a:t>Sequences that lead to contract violations are output to the user as </a:t>
            </a:r>
            <a:r>
              <a:rPr lang="en-US" sz="1600" u="sng" dirty="0"/>
              <a:t>error revealing tests</a:t>
            </a:r>
            <a:r>
              <a:rPr lang="en-US" sz="1600" dirty="0"/>
              <a:t>.</a:t>
            </a:r>
          </a:p>
          <a:p>
            <a:pPr lvl="1"/>
            <a:r>
              <a:rPr lang="en-US" sz="1600" dirty="0"/>
              <a:t>Sequences that exhibited normal behavior are output as </a:t>
            </a:r>
            <a:r>
              <a:rPr lang="en-US" sz="1600" u="sng" dirty="0"/>
              <a:t>regression tests</a:t>
            </a:r>
            <a:r>
              <a:rPr lang="en-US" sz="1600" dirty="0"/>
              <a:t>.</a:t>
            </a:r>
          </a:p>
          <a:p>
            <a:pPr lvl="1"/>
            <a:endParaRPr lang="en-US" sz="1600" dirty="0"/>
          </a:p>
          <a:p>
            <a:pPr lvl="1"/>
            <a:endParaRPr lang="en-US" sz="1600" dirty="0"/>
          </a:p>
          <a:p>
            <a:pPr lvl="1"/>
            <a:endParaRPr lang="en-US" sz="1600" dirty="0"/>
          </a:p>
        </p:txBody>
      </p:sp>
      <p:sp>
        <p:nvSpPr>
          <p:cNvPr id="4" name="Date Placeholder 3">
            <a:extLst>
              <a:ext uri="{FF2B5EF4-FFF2-40B4-BE49-F238E27FC236}">
                <a16:creationId xmlns:a16="http://schemas.microsoft.com/office/drawing/2014/main" id="{C9FC4C7A-809B-D3E6-2440-1312153F46DF}"/>
              </a:ext>
            </a:extLst>
          </p:cNvPr>
          <p:cNvSpPr>
            <a:spLocks noGrp="1"/>
          </p:cNvSpPr>
          <p:nvPr>
            <p:ph type="dt" sz="half" idx="10"/>
          </p:nvPr>
        </p:nvSpPr>
        <p:spPr/>
        <p:txBody>
          <a:bodyPr/>
          <a:lstStyle/>
          <a:p>
            <a:pPr>
              <a:defRPr/>
            </a:pPr>
            <a:r>
              <a:rPr lang="en-US"/>
              <a:t>Automated Test Generation</a:t>
            </a:r>
            <a:endParaRPr lang="en-US" dirty="0"/>
          </a:p>
        </p:txBody>
      </p:sp>
      <p:sp>
        <p:nvSpPr>
          <p:cNvPr id="5" name="Footer Placeholder 4">
            <a:extLst>
              <a:ext uri="{FF2B5EF4-FFF2-40B4-BE49-F238E27FC236}">
                <a16:creationId xmlns:a16="http://schemas.microsoft.com/office/drawing/2014/main" id="{10122D7C-7446-5538-F867-24DE9DDC4F31}"/>
              </a:ext>
            </a:extLst>
          </p:cNvPr>
          <p:cNvSpPr>
            <a:spLocks noGrp="1"/>
          </p:cNvSpPr>
          <p:nvPr>
            <p:ph type="ftr" sz="quarter" idx="11"/>
          </p:nvPr>
        </p:nvSpPr>
        <p:spPr/>
        <p:txBody>
          <a:bodyPr/>
          <a:lstStyle/>
          <a:p>
            <a:pPr>
              <a:defRPr/>
            </a:pPr>
            <a:r>
              <a:rPr lang="en-US"/>
              <a:t>© Zakeri</a:t>
            </a:r>
            <a:endParaRPr lang="en-US" dirty="0"/>
          </a:p>
        </p:txBody>
      </p:sp>
      <p:sp>
        <p:nvSpPr>
          <p:cNvPr id="6" name="Slide Number Placeholder 5">
            <a:extLst>
              <a:ext uri="{FF2B5EF4-FFF2-40B4-BE49-F238E27FC236}">
                <a16:creationId xmlns:a16="http://schemas.microsoft.com/office/drawing/2014/main" id="{393043FF-1D9B-59DF-7554-F2471EFE4719}"/>
              </a:ext>
            </a:extLst>
          </p:cNvPr>
          <p:cNvSpPr>
            <a:spLocks noGrp="1"/>
          </p:cNvSpPr>
          <p:nvPr>
            <p:ph type="sldNum" sz="quarter" idx="12"/>
          </p:nvPr>
        </p:nvSpPr>
        <p:spPr/>
        <p:txBody>
          <a:bodyPr/>
          <a:lstStyle/>
          <a:p>
            <a:pPr>
              <a:defRPr/>
            </a:pPr>
            <a:fld id="{62EB0AC8-263E-4BC2-8316-EF38483797F6}" type="slidenum">
              <a:rPr lang="en-US" smtClean="0"/>
              <a:pPr>
                <a:defRPr/>
              </a:pPr>
              <a:t>30</a:t>
            </a:fld>
            <a:endParaRPr lang="en-US"/>
          </a:p>
        </p:txBody>
      </p:sp>
      <p:pic>
        <p:nvPicPr>
          <p:cNvPr id="8" name="Picture 7">
            <a:extLst>
              <a:ext uri="{FF2B5EF4-FFF2-40B4-BE49-F238E27FC236}">
                <a16:creationId xmlns:a16="http://schemas.microsoft.com/office/drawing/2014/main" id="{E3D57CCA-FFDE-92B4-6E7F-B7D9B2EF74E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8236" y="3701864"/>
            <a:ext cx="6507528" cy="2926080"/>
          </a:xfrm>
          <a:prstGeom prst="rect">
            <a:avLst/>
          </a:prstGeom>
        </p:spPr>
      </p:pic>
    </p:spTree>
    <p:extLst>
      <p:ext uri="{BB962C8B-B14F-4D97-AF65-F5344CB8AC3E}">
        <p14:creationId xmlns:p14="http://schemas.microsoft.com/office/powerpoint/2010/main" val="1111175246"/>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78DCD3-066D-4890-8015-DA974C54E5F2}"/>
              </a:ext>
            </a:extLst>
          </p:cNvPr>
          <p:cNvSpPr>
            <a:spLocks noGrp="1"/>
          </p:cNvSpPr>
          <p:nvPr>
            <p:ph type="title"/>
          </p:nvPr>
        </p:nvSpPr>
        <p:spPr/>
        <p:txBody>
          <a:bodyPr/>
          <a:lstStyle/>
          <a:p>
            <a:r>
              <a:rPr lang="en-US" b="1" i="0" dirty="0">
                <a:solidFill>
                  <a:schemeClr val="tx1"/>
                </a:solidFill>
                <a:effectLst/>
                <a:highlight>
                  <a:srgbClr val="FFFFFF"/>
                </a:highlight>
                <a:latin typeface="Verdana" panose="020B0604030504040204" pitchFamily="34" charset="0"/>
              </a:rPr>
              <a:t>Installing &amp; Running </a:t>
            </a:r>
            <a:r>
              <a:rPr lang="en-US" b="1" i="0" dirty="0" err="1">
                <a:solidFill>
                  <a:schemeClr val="tx1"/>
                </a:solidFill>
                <a:effectLst/>
                <a:highlight>
                  <a:srgbClr val="FFFFFF"/>
                </a:highlight>
                <a:latin typeface="Verdana" panose="020B0604030504040204" pitchFamily="34" charset="0"/>
              </a:rPr>
              <a:t>Randoop</a:t>
            </a:r>
            <a:endParaRPr lang="en-US" b="1" i="0" dirty="0">
              <a:solidFill>
                <a:schemeClr val="tx1"/>
              </a:solidFill>
              <a:effectLst/>
              <a:highlight>
                <a:srgbClr val="FFFFFF"/>
              </a:highlight>
              <a:latin typeface="Verdana" panose="020B0604030504040204" pitchFamily="34" charset="0"/>
            </a:endParaRPr>
          </a:p>
        </p:txBody>
      </p:sp>
      <p:sp>
        <p:nvSpPr>
          <p:cNvPr id="3" name="Content Placeholder 2">
            <a:extLst>
              <a:ext uri="{FF2B5EF4-FFF2-40B4-BE49-F238E27FC236}">
                <a16:creationId xmlns:a16="http://schemas.microsoft.com/office/drawing/2014/main" id="{6871552C-DB6A-416A-B907-C7C130C755F5}"/>
              </a:ext>
            </a:extLst>
          </p:cNvPr>
          <p:cNvSpPr>
            <a:spLocks noGrp="1"/>
          </p:cNvSpPr>
          <p:nvPr>
            <p:ph idx="1"/>
          </p:nvPr>
        </p:nvSpPr>
        <p:spPr/>
        <p:txBody>
          <a:bodyPr/>
          <a:lstStyle/>
          <a:p>
            <a:pPr algn="l"/>
            <a:r>
              <a:rPr lang="en-US" sz="2400" b="0" i="0" dirty="0" err="1">
                <a:solidFill>
                  <a:srgbClr val="000000"/>
                </a:solidFill>
                <a:effectLst/>
                <a:latin typeface="+mn-lt"/>
              </a:rPr>
              <a:t>Randoop</a:t>
            </a:r>
            <a:r>
              <a:rPr lang="en-US" sz="2400" b="0" i="0" dirty="0">
                <a:solidFill>
                  <a:srgbClr val="000000"/>
                </a:solidFill>
                <a:effectLst/>
                <a:latin typeface="+mn-lt"/>
              </a:rPr>
              <a:t> runs on a Java 8 or later JVM.</a:t>
            </a:r>
          </a:p>
          <a:p>
            <a:r>
              <a:rPr lang="en-US" sz="2400" dirty="0">
                <a:latin typeface="+mn-lt"/>
              </a:rPr>
              <a:t>Download and unzip the file in </a:t>
            </a:r>
            <a:r>
              <a:rPr lang="en-US" sz="2400" dirty="0" err="1">
                <a:latin typeface="+mn-lt"/>
              </a:rPr>
              <a:t>randoop</a:t>
            </a:r>
            <a:r>
              <a:rPr lang="en-US" sz="2400" dirty="0">
                <a:latin typeface="+mn-lt"/>
              </a:rPr>
              <a:t> </a:t>
            </a:r>
            <a:r>
              <a:rPr lang="en-US" sz="2400" dirty="0" err="1">
                <a:latin typeface="+mn-lt"/>
              </a:rPr>
              <a:t>github</a:t>
            </a:r>
            <a:r>
              <a:rPr lang="en-US" sz="2400" dirty="0">
                <a:latin typeface="+mn-lt"/>
              </a:rPr>
              <a:t>. </a:t>
            </a:r>
            <a:r>
              <a:rPr lang="en-US" sz="1600" b="0" i="0" dirty="0">
                <a:solidFill>
                  <a:srgbClr val="000000"/>
                </a:solidFill>
                <a:effectLst/>
                <a:highlight>
                  <a:srgbClr val="FFFFFF"/>
                </a:highlight>
                <a:latin typeface="+mn-lt"/>
              </a:rPr>
              <a:t>This manual uses </a:t>
            </a:r>
            <a:r>
              <a:rPr lang="en-US" sz="2000" b="0" i="0" dirty="0">
                <a:solidFill>
                  <a:srgbClr val="000000"/>
                </a:solidFill>
                <a:effectLst/>
                <a:highlight>
                  <a:srgbClr val="FFFFFF"/>
                </a:highlight>
                <a:latin typeface="+mn-lt"/>
              </a:rPr>
              <a:t>${RANDOOP_PATH} </a:t>
            </a:r>
            <a:r>
              <a:rPr lang="en-US" sz="1600" b="0" i="0" dirty="0">
                <a:solidFill>
                  <a:srgbClr val="000000"/>
                </a:solidFill>
                <a:effectLst/>
                <a:highlight>
                  <a:srgbClr val="FFFFFF"/>
                </a:highlight>
                <a:latin typeface="+mn-lt"/>
              </a:rPr>
              <a:t>to refer to the path of the unzipped archive, and</a:t>
            </a:r>
            <a:r>
              <a:rPr lang="en-US" sz="2400" dirty="0">
                <a:latin typeface="+mn-lt"/>
              </a:rPr>
              <a:t> </a:t>
            </a:r>
            <a:r>
              <a:rPr lang="en-US" sz="2000" b="0" i="0" dirty="0">
                <a:solidFill>
                  <a:srgbClr val="000000"/>
                </a:solidFill>
                <a:effectLst/>
                <a:highlight>
                  <a:srgbClr val="FFFFFF"/>
                </a:highlight>
                <a:latin typeface="+mn-lt"/>
              </a:rPr>
              <a:t>${RANDOOP_JAR} </a:t>
            </a:r>
            <a:r>
              <a:rPr lang="en-US" sz="2400" b="0" i="0" dirty="0">
                <a:solidFill>
                  <a:srgbClr val="000000"/>
                </a:solidFill>
                <a:effectLst/>
                <a:highlight>
                  <a:srgbClr val="FFFFFF"/>
                </a:highlight>
                <a:latin typeface="+mn-lt"/>
              </a:rPr>
              <a:t>to refer to the location of </a:t>
            </a:r>
            <a:r>
              <a:rPr lang="en-US" sz="2000" b="0" i="0" dirty="0">
                <a:solidFill>
                  <a:srgbClr val="000000"/>
                </a:solidFill>
                <a:effectLst/>
                <a:highlight>
                  <a:srgbClr val="FFFFFF"/>
                </a:highlight>
                <a:latin typeface="+mn-lt"/>
              </a:rPr>
              <a:t>randoop-all-4.3.3.jar </a:t>
            </a:r>
            <a:r>
              <a:rPr lang="en-US" sz="2400" b="0" i="0" dirty="0">
                <a:solidFill>
                  <a:srgbClr val="000000"/>
                </a:solidFill>
                <a:effectLst/>
                <a:highlight>
                  <a:srgbClr val="FFFFFF"/>
                </a:highlight>
                <a:latin typeface="+mn-lt"/>
              </a:rPr>
              <a:t>within the unzipped archive.</a:t>
            </a:r>
          </a:p>
          <a:p>
            <a:endParaRPr lang="en-US" sz="2400" dirty="0">
              <a:solidFill>
                <a:srgbClr val="000000"/>
              </a:solidFill>
              <a:highlight>
                <a:srgbClr val="FFFFFF"/>
              </a:highlight>
              <a:latin typeface="+mn-lt"/>
            </a:endParaRPr>
          </a:p>
          <a:p>
            <a:r>
              <a:rPr kumimoji="0" lang="fa-IR" altLang="fa-IR" sz="2400" b="0" i="0" u="none" strike="noStrike" cap="none" normalizeH="0" baseline="0" dirty="0" err="1">
                <a:ln>
                  <a:noFill/>
                </a:ln>
                <a:solidFill>
                  <a:srgbClr val="000000"/>
                </a:solidFill>
                <a:effectLst/>
                <a:latin typeface="+mn-lt"/>
              </a:rPr>
              <a:t>Run</a:t>
            </a:r>
            <a:r>
              <a:rPr kumimoji="0" lang="fa-IR" altLang="fa-IR" sz="2400" b="0" i="0" u="none" strike="noStrike" cap="none" normalizeH="0" baseline="0" dirty="0">
                <a:ln>
                  <a:noFill/>
                </a:ln>
                <a:solidFill>
                  <a:srgbClr val="000000"/>
                </a:solidFill>
                <a:effectLst/>
                <a:latin typeface="+mn-lt"/>
              </a:rPr>
              <a:t> </a:t>
            </a:r>
            <a:r>
              <a:rPr kumimoji="0" lang="fa-IR" altLang="fa-IR" sz="2400" b="0" i="0" u="none" strike="noStrike" cap="none" normalizeH="0" baseline="0" dirty="0" err="1">
                <a:ln>
                  <a:noFill/>
                </a:ln>
                <a:solidFill>
                  <a:srgbClr val="000000"/>
                </a:solidFill>
                <a:effectLst/>
                <a:latin typeface="+mn-lt"/>
              </a:rPr>
              <a:t>Randoop</a:t>
            </a:r>
            <a:r>
              <a:rPr kumimoji="0" lang="fa-IR" altLang="fa-IR" sz="2400" b="0" i="0" u="none" strike="noStrike" cap="none" normalizeH="0" baseline="0" dirty="0">
                <a:ln>
                  <a:noFill/>
                </a:ln>
                <a:solidFill>
                  <a:srgbClr val="000000"/>
                </a:solidFill>
                <a:effectLst/>
                <a:latin typeface="+mn-lt"/>
              </a:rPr>
              <a:t> </a:t>
            </a:r>
            <a:r>
              <a:rPr kumimoji="0" lang="fa-IR" altLang="fa-IR" sz="2400" b="0" i="0" u="none" strike="noStrike" cap="none" normalizeH="0" baseline="0" dirty="0" err="1">
                <a:ln>
                  <a:noFill/>
                </a:ln>
                <a:solidFill>
                  <a:srgbClr val="000000"/>
                </a:solidFill>
                <a:effectLst/>
                <a:latin typeface="+mn-lt"/>
              </a:rPr>
              <a:t>by</a:t>
            </a:r>
            <a:r>
              <a:rPr kumimoji="0" lang="fa-IR" altLang="fa-IR" sz="2400" b="0" i="0" u="none" strike="noStrike" cap="none" normalizeH="0" baseline="0" dirty="0">
                <a:ln>
                  <a:noFill/>
                </a:ln>
                <a:solidFill>
                  <a:srgbClr val="000000"/>
                </a:solidFill>
                <a:effectLst/>
                <a:latin typeface="+mn-lt"/>
              </a:rPr>
              <a:t> </a:t>
            </a:r>
            <a:r>
              <a:rPr kumimoji="0" lang="fa-IR" altLang="fa-IR" sz="2400" b="0" i="0" u="none" strike="noStrike" cap="none" normalizeH="0" baseline="0" dirty="0" err="1">
                <a:ln>
                  <a:noFill/>
                </a:ln>
                <a:solidFill>
                  <a:srgbClr val="000000"/>
                </a:solidFill>
                <a:effectLst/>
                <a:latin typeface="+mn-lt"/>
              </a:rPr>
              <a:t>invoking</a:t>
            </a:r>
            <a:r>
              <a:rPr kumimoji="0" lang="fa-IR" altLang="fa-IR" sz="2400" b="0" i="0" u="none" strike="noStrike" cap="none" normalizeH="0" baseline="0" dirty="0">
                <a:ln>
                  <a:noFill/>
                </a:ln>
                <a:solidFill>
                  <a:srgbClr val="000000"/>
                </a:solidFill>
                <a:effectLst/>
                <a:latin typeface="+mn-lt"/>
              </a:rPr>
              <a:t> </a:t>
            </a:r>
            <a:r>
              <a:rPr kumimoji="0" lang="fa-IR" altLang="fa-IR" sz="2400" b="0" i="0" u="none" strike="noStrike" cap="none" normalizeH="0" baseline="0" dirty="0" err="1">
                <a:ln>
                  <a:noFill/>
                </a:ln>
                <a:solidFill>
                  <a:srgbClr val="000000"/>
                </a:solidFill>
                <a:effectLst/>
                <a:latin typeface="+mn-lt"/>
              </a:rPr>
              <a:t>its</a:t>
            </a:r>
            <a:r>
              <a:rPr kumimoji="0" lang="fa-IR" altLang="fa-IR" sz="2400" b="0" i="0" u="none" strike="noStrike" cap="none" normalizeH="0" baseline="0" dirty="0">
                <a:ln>
                  <a:noFill/>
                </a:ln>
                <a:solidFill>
                  <a:srgbClr val="000000"/>
                </a:solidFill>
                <a:effectLst/>
                <a:latin typeface="+mn-lt"/>
              </a:rPr>
              <a:t> </a:t>
            </a:r>
            <a:r>
              <a:rPr kumimoji="0" lang="fa-IR" altLang="fa-IR" sz="2400" b="0" i="0" u="none" strike="noStrike" cap="none" normalizeH="0" baseline="0" dirty="0" err="1">
                <a:ln>
                  <a:noFill/>
                </a:ln>
                <a:solidFill>
                  <a:srgbClr val="000000"/>
                </a:solidFill>
                <a:effectLst/>
                <a:latin typeface="+mn-lt"/>
              </a:rPr>
              <a:t>main</a:t>
            </a:r>
            <a:r>
              <a:rPr kumimoji="0" lang="fa-IR" altLang="fa-IR" sz="2400" b="0" i="0" u="none" strike="noStrike" cap="none" normalizeH="0" baseline="0" dirty="0">
                <a:ln>
                  <a:noFill/>
                </a:ln>
                <a:solidFill>
                  <a:srgbClr val="000000"/>
                </a:solidFill>
                <a:effectLst/>
                <a:latin typeface="+mn-lt"/>
              </a:rPr>
              <a:t> </a:t>
            </a:r>
            <a:r>
              <a:rPr kumimoji="0" lang="fa-IR" altLang="fa-IR" sz="2400" b="0" i="0" u="none" strike="noStrike" cap="none" normalizeH="0" baseline="0" dirty="0" err="1">
                <a:ln>
                  <a:noFill/>
                </a:ln>
                <a:solidFill>
                  <a:srgbClr val="000000"/>
                </a:solidFill>
                <a:effectLst/>
                <a:latin typeface="+mn-lt"/>
              </a:rPr>
              <a:t>class</a:t>
            </a:r>
            <a:r>
              <a:rPr kumimoji="0" lang="fa-IR" altLang="fa-IR" sz="2400" b="0" i="0" u="none" strike="noStrike" cap="none" normalizeH="0" baseline="0" dirty="0">
                <a:ln>
                  <a:noFill/>
                </a:ln>
                <a:solidFill>
                  <a:srgbClr val="000000"/>
                </a:solidFill>
                <a:effectLst/>
                <a:latin typeface="+mn-lt"/>
              </a:rPr>
              <a:t> </a:t>
            </a:r>
            <a:r>
              <a:rPr kumimoji="0" lang="fa-IR" altLang="fa-IR" sz="2400" b="0" i="0" u="none" strike="noStrike" cap="none" normalizeH="0" baseline="0" dirty="0" err="1">
                <a:ln>
                  <a:noFill/>
                </a:ln>
                <a:solidFill>
                  <a:srgbClr val="000000"/>
                </a:solidFill>
                <a:effectLst/>
                <a:latin typeface="+mn-lt"/>
              </a:rPr>
              <a:t>randoop.main.Main</a:t>
            </a:r>
            <a:r>
              <a:rPr kumimoji="0" lang="fa-IR" altLang="fa-IR" sz="2400" b="0" i="0" u="none" strike="noStrike" cap="none" normalizeH="0" baseline="0" dirty="0">
                <a:ln>
                  <a:noFill/>
                </a:ln>
                <a:solidFill>
                  <a:srgbClr val="000000"/>
                </a:solidFill>
                <a:effectLst/>
                <a:latin typeface="+mn-lt"/>
              </a:rPr>
              <a:t>:</a:t>
            </a:r>
            <a:r>
              <a:rPr kumimoji="0" lang="fa-IR" altLang="fa-IR" sz="2400" b="0" i="0" u="none" strike="noStrike" cap="none" normalizeH="0" baseline="0" dirty="0">
                <a:ln>
                  <a:noFill/>
                </a:ln>
                <a:solidFill>
                  <a:schemeClr val="tx1"/>
                </a:solidFill>
                <a:effectLst/>
                <a:latin typeface="+mn-lt"/>
              </a:rPr>
              <a:t> </a:t>
            </a:r>
          </a:p>
          <a:p>
            <a:pPr marL="0" indent="0">
              <a:buNone/>
            </a:pPr>
            <a:endParaRPr lang="en-US" sz="2400" dirty="0">
              <a:solidFill>
                <a:srgbClr val="000000"/>
              </a:solidFill>
              <a:highlight>
                <a:srgbClr val="FFFFFF"/>
              </a:highlight>
              <a:latin typeface="+mn-lt"/>
            </a:endParaRPr>
          </a:p>
          <a:p>
            <a:pPr marL="0" indent="0">
              <a:buNone/>
            </a:pPr>
            <a:r>
              <a:rPr kumimoji="0" lang="en-US" altLang="fa-IR" sz="2000" b="0" i="0" u="none" strike="noStrike" cap="none" normalizeH="0" baseline="0" dirty="0">
                <a:ln>
                  <a:noFill/>
                </a:ln>
                <a:solidFill>
                  <a:srgbClr val="000000"/>
                </a:solidFill>
                <a:effectLst/>
                <a:latin typeface="+mn-lt"/>
              </a:rPr>
              <a:t>	</a:t>
            </a:r>
            <a:r>
              <a:rPr kumimoji="0" lang="fa-IR" altLang="fa-IR" sz="2000" b="0" i="0" u="none" strike="noStrike" cap="none" normalizeH="0" baseline="0" dirty="0" err="1">
                <a:ln>
                  <a:noFill/>
                </a:ln>
                <a:solidFill>
                  <a:srgbClr val="000000"/>
                </a:solidFill>
                <a:effectLst/>
                <a:latin typeface="+mn-lt"/>
              </a:rPr>
              <a:t>java</a:t>
            </a:r>
            <a:r>
              <a:rPr kumimoji="0" lang="fa-IR" altLang="fa-IR" sz="2000" b="0" i="0" u="none" strike="noStrike" cap="none" normalizeH="0" baseline="0" dirty="0">
                <a:ln>
                  <a:noFill/>
                </a:ln>
                <a:solidFill>
                  <a:srgbClr val="000000"/>
                </a:solidFill>
                <a:effectLst/>
                <a:latin typeface="+mn-lt"/>
              </a:rPr>
              <a:t> </a:t>
            </a:r>
            <a:r>
              <a:rPr kumimoji="0" lang="fa-IR" altLang="fa-IR" sz="2000" b="0" i="0" u="none" strike="noStrike" cap="none" normalizeH="0" baseline="0" dirty="0" err="1">
                <a:ln>
                  <a:noFill/>
                </a:ln>
                <a:solidFill>
                  <a:srgbClr val="000000"/>
                </a:solidFill>
                <a:effectLst/>
                <a:latin typeface="+mn-lt"/>
              </a:rPr>
              <a:t>randoop.main.Main</a:t>
            </a:r>
            <a:r>
              <a:rPr kumimoji="0" lang="fa-IR" altLang="fa-IR" sz="2000" b="0" i="0" u="none" strike="noStrike" cap="none" normalizeH="0" baseline="0" dirty="0">
                <a:ln>
                  <a:noFill/>
                </a:ln>
                <a:solidFill>
                  <a:srgbClr val="000000"/>
                </a:solidFill>
                <a:effectLst/>
                <a:latin typeface="+mn-lt"/>
              </a:rPr>
              <a:t> </a:t>
            </a:r>
            <a:r>
              <a:rPr kumimoji="0" lang="fa-IR" altLang="fa-IR" sz="2000" b="0" i="1" u="none" strike="noStrike" cap="none" normalizeH="0" baseline="0" dirty="0" err="1">
                <a:ln>
                  <a:noFill/>
                </a:ln>
                <a:solidFill>
                  <a:srgbClr val="000000"/>
                </a:solidFill>
                <a:effectLst/>
                <a:latin typeface="+mn-lt"/>
              </a:rPr>
              <a:t>command</a:t>
            </a:r>
            <a:r>
              <a:rPr kumimoji="0" lang="fa-IR" altLang="fa-IR" sz="2000" b="0" i="0" u="none" strike="noStrike" cap="none" normalizeH="0" baseline="0" dirty="0">
                <a:ln>
                  <a:noFill/>
                </a:ln>
                <a:solidFill>
                  <a:srgbClr val="000000"/>
                </a:solidFill>
                <a:effectLst/>
                <a:latin typeface="+mn-lt"/>
              </a:rPr>
              <a:t> </a:t>
            </a:r>
            <a:r>
              <a:rPr kumimoji="0" lang="fa-IR" altLang="fa-IR" sz="2000" b="0" i="1" u="none" strike="noStrike" cap="none" normalizeH="0" baseline="0" dirty="0" err="1">
                <a:ln>
                  <a:noFill/>
                </a:ln>
                <a:solidFill>
                  <a:srgbClr val="000000"/>
                </a:solidFill>
                <a:effectLst/>
                <a:latin typeface="+mn-lt"/>
              </a:rPr>
              <a:t>args</a:t>
            </a:r>
            <a:r>
              <a:rPr kumimoji="0" lang="fa-IR" altLang="fa-IR" sz="2000" b="0" i="1" u="none" strike="noStrike" cap="none" normalizeH="0" baseline="0" dirty="0">
                <a:ln>
                  <a:noFill/>
                </a:ln>
                <a:solidFill>
                  <a:srgbClr val="000000"/>
                </a:solidFill>
                <a:effectLst/>
                <a:latin typeface="+mn-lt"/>
              </a:rPr>
              <a:t>...</a:t>
            </a:r>
            <a:r>
              <a:rPr kumimoji="0" lang="fa-IR" altLang="fa-IR" sz="2000" b="0" i="0" u="none" strike="noStrike" cap="none" normalizeH="0" baseline="0" dirty="0">
                <a:ln>
                  <a:noFill/>
                </a:ln>
                <a:solidFill>
                  <a:schemeClr val="tx1"/>
                </a:solidFill>
                <a:effectLst/>
                <a:latin typeface="+mn-lt"/>
              </a:rPr>
              <a:t> </a:t>
            </a:r>
          </a:p>
          <a:p>
            <a:pPr marL="0" indent="0">
              <a:buNone/>
            </a:pPr>
            <a:endParaRPr lang="en-US" sz="2400" dirty="0">
              <a:solidFill>
                <a:srgbClr val="000000"/>
              </a:solidFill>
              <a:highlight>
                <a:srgbClr val="FFFFFF"/>
              </a:highlight>
              <a:latin typeface="+mn-lt"/>
            </a:endParaRPr>
          </a:p>
          <a:p>
            <a:pPr marL="0" indent="0">
              <a:buNone/>
            </a:pPr>
            <a:r>
              <a:rPr lang="en-US" dirty="0">
                <a:latin typeface="+mn-lt"/>
              </a:rPr>
              <a:t>		</a:t>
            </a:r>
          </a:p>
        </p:txBody>
      </p:sp>
      <p:sp>
        <p:nvSpPr>
          <p:cNvPr id="4" name="Slide Number Placeholder 3">
            <a:extLst>
              <a:ext uri="{FF2B5EF4-FFF2-40B4-BE49-F238E27FC236}">
                <a16:creationId xmlns:a16="http://schemas.microsoft.com/office/drawing/2014/main" id="{AFC54A25-7F85-4E13-A9F8-09E5C69A3E38}"/>
              </a:ext>
            </a:extLst>
          </p:cNvPr>
          <p:cNvSpPr>
            <a:spLocks noGrp="1"/>
          </p:cNvSpPr>
          <p:nvPr>
            <p:ph type="sldNum" sz="quarter" idx="12"/>
          </p:nvPr>
        </p:nvSpPr>
        <p:spPr/>
        <p:txBody>
          <a:bodyPr/>
          <a:lstStyle/>
          <a:p>
            <a:pPr>
              <a:defRPr/>
            </a:pPr>
            <a:fld id="{62EB0AC8-263E-4BC2-8316-EF38483797F6}" type="slidenum">
              <a:rPr lang="en-US" smtClean="0"/>
              <a:pPr>
                <a:defRPr/>
              </a:pPr>
              <a:t>31</a:t>
            </a:fld>
            <a:endParaRPr lang="en-US"/>
          </a:p>
        </p:txBody>
      </p:sp>
      <p:sp>
        <p:nvSpPr>
          <p:cNvPr id="5" name="Date Placeholder 4">
            <a:extLst>
              <a:ext uri="{FF2B5EF4-FFF2-40B4-BE49-F238E27FC236}">
                <a16:creationId xmlns:a16="http://schemas.microsoft.com/office/drawing/2014/main" id="{D6FA68B7-91AB-43A1-A55A-B3BAA85B95D8}"/>
              </a:ext>
            </a:extLst>
          </p:cNvPr>
          <p:cNvSpPr>
            <a:spLocks noGrp="1"/>
          </p:cNvSpPr>
          <p:nvPr>
            <p:ph type="dt" sz="half" idx="10"/>
          </p:nvPr>
        </p:nvSpPr>
        <p:spPr/>
        <p:txBody>
          <a:bodyPr/>
          <a:lstStyle/>
          <a:p>
            <a:pPr>
              <a:defRPr/>
            </a:pPr>
            <a:r>
              <a:rPr lang="en-US"/>
              <a:t>Automated Test Generation</a:t>
            </a:r>
            <a:endParaRPr lang="en-US" dirty="0"/>
          </a:p>
        </p:txBody>
      </p:sp>
      <p:sp>
        <p:nvSpPr>
          <p:cNvPr id="6" name="Footer Placeholder 5">
            <a:extLst>
              <a:ext uri="{FF2B5EF4-FFF2-40B4-BE49-F238E27FC236}">
                <a16:creationId xmlns:a16="http://schemas.microsoft.com/office/drawing/2014/main" id="{C6818321-2BE7-4551-BF7E-94DBE5DD05FC}"/>
              </a:ext>
            </a:extLst>
          </p:cNvPr>
          <p:cNvSpPr>
            <a:spLocks noGrp="1"/>
          </p:cNvSpPr>
          <p:nvPr>
            <p:ph type="ftr" sz="quarter" idx="11"/>
          </p:nvPr>
        </p:nvSpPr>
        <p:spPr/>
        <p:txBody>
          <a:bodyPr/>
          <a:lstStyle/>
          <a:p>
            <a:pPr>
              <a:defRPr/>
            </a:pPr>
            <a:r>
              <a:rPr lang="en-US"/>
              <a:t>© Zakeri</a:t>
            </a:r>
            <a:endParaRPr lang="en-US" dirty="0"/>
          </a:p>
        </p:txBody>
      </p:sp>
    </p:spTree>
    <p:extLst>
      <p:ext uri="{BB962C8B-B14F-4D97-AF65-F5344CB8AC3E}">
        <p14:creationId xmlns:p14="http://schemas.microsoft.com/office/powerpoint/2010/main" val="1368389983"/>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78DCD3-066D-4890-8015-DA974C54E5F2}"/>
              </a:ext>
            </a:extLst>
          </p:cNvPr>
          <p:cNvSpPr>
            <a:spLocks noGrp="1"/>
          </p:cNvSpPr>
          <p:nvPr>
            <p:ph type="title"/>
          </p:nvPr>
        </p:nvSpPr>
        <p:spPr/>
        <p:txBody>
          <a:bodyPr/>
          <a:lstStyle/>
          <a:p>
            <a:r>
              <a:rPr lang="en-US" b="1" i="0" dirty="0">
                <a:solidFill>
                  <a:schemeClr val="tx1"/>
                </a:solidFill>
                <a:effectLst/>
                <a:highlight>
                  <a:srgbClr val="FFFFFF"/>
                </a:highlight>
                <a:latin typeface="Verdana" panose="020B0604030504040204" pitchFamily="34" charset="0"/>
              </a:rPr>
              <a:t>Installing &amp; Running </a:t>
            </a:r>
            <a:r>
              <a:rPr lang="en-US" b="1" i="0" dirty="0" err="1">
                <a:solidFill>
                  <a:schemeClr val="tx1"/>
                </a:solidFill>
                <a:effectLst/>
                <a:highlight>
                  <a:srgbClr val="FFFFFF"/>
                </a:highlight>
                <a:latin typeface="Verdana" panose="020B0604030504040204" pitchFamily="34" charset="0"/>
              </a:rPr>
              <a:t>Randoop</a:t>
            </a:r>
            <a:endParaRPr lang="en-US" b="1" i="0" dirty="0">
              <a:solidFill>
                <a:schemeClr val="tx1"/>
              </a:solidFill>
              <a:effectLst/>
              <a:highlight>
                <a:srgbClr val="FFFFFF"/>
              </a:highlight>
              <a:latin typeface="Verdana" panose="020B0604030504040204" pitchFamily="34" charset="0"/>
            </a:endParaRPr>
          </a:p>
        </p:txBody>
      </p:sp>
      <p:sp>
        <p:nvSpPr>
          <p:cNvPr id="3" name="Content Placeholder 2">
            <a:extLst>
              <a:ext uri="{FF2B5EF4-FFF2-40B4-BE49-F238E27FC236}">
                <a16:creationId xmlns:a16="http://schemas.microsoft.com/office/drawing/2014/main" id="{6871552C-DB6A-416A-B907-C7C130C755F5}"/>
              </a:ext>
            </a:extLst>
          </p:cNvPr>
          <p:cNvSpPr>
            <a:spLocks noGrp="1"/>
          </p:cNvSpPr>
          <p:nvPr>
            <p:ph idx="1"/>
          </p:nvPr>
        </p:nvSpPr>
        <p:spPr/>
        <p:txBody>
          <a:bodyPr/>
          <a:lstStyle/>
          <a:p>
            <a:pPr marL="0" indent="0" algn="l">
              <a:buNone/>
            </a:pPr>
            <a:r>
              <a:rPr lang="en-US" b="0" i="0" dirty="0" err="1">
                <a:solidFill>
                  <a:srgbClr val="000000"/>
                </a:solidFill>
                <a:effectLst/>
                <a:latin typeface="+mn-lt"/>
              </a:rPr>
              <a:t>Randoop</a:t>
            </a:r>
            <a:r>
              <a:rPr lang="en-US" b="0" i="0" dirty="0">
                <a:solidFill>
                  <a:srgbClr val="000000"/>
                </a:solidFill>
                <a:effectLst/>
                <a:latin typeface="+mn-lt"/>
              </a:rPr>
              <a:t> supports three commands:</a:t>
            </a:r>
          </a:p>
          <a:p>
            <a:pPr marL="0" indent="0" algn="l">
              <a:buNone/>
            </a:pPr>
            <a:r>
              <a:rPr lang="en-US" sz="2400" b="1" i="0" dirty="0" err="1">
                <a:solidFill>
                  <a:srgbClr val="000000"/>
                </a:solidFill>
                <a:effectLst/>
                <a:highlight>
                  <a:srgbClr val="FFFFFF"/>
                </a:highlight>
                <a:latin typeface="+mn-lt"/>
              </a:rPr>
              <a:t>gentests</a:t>
            </a:r>
            <a:r>
              <a:rPr lang="en-US" sz="2400" b="0" i="0" dirty="0">
                <a:solidFill>
                  <a:srgbClr val="000000"/>
                </a:solidFill>
                <a:effectLst/>
                <a:highlight>
                  <a:srgbClr val="FFFFFF"/>
                </a:highlight>
                <a:latin typeface="+mn-lt"/>
              </a:rPr>
              <a:t> generates unit tests. Example use:</a:t>
            </a:r>
            <a:br>
              <a:rPr lang="en-US" sz="2400" b="0" i="0" dirty="0">
                <a:solidFill>
                  <a:srgbClr val="000000"/>
                </a:solidFill>
                <a:effectLst/>
                <a:latin typeface="+mn-lt"/>
              </a:rPr>
            </a:br>
            <a:endParaRPr lang="en-US" sz="2400" b="0" i="0" dirty="0">
              <a:solidFill>
                <a:srgbClr val="000000"/>
              </a:solidFill>
              <a:effectLst/>
              <a:latin typeface="+mn-lt"/>
            </a:endParaRPr>
          </a:p>
          <a:p>
            <a:pPr marL="0" indent="0">
              <a:buNone/>
            </a:pPr>
            <a:r>
              <a:rPr kumimoji="0" lang="fa-IR" altLang="fa-IR" sz="1600" b="0" i="0" u="none" strike="noStrike" cap="none" normalizeH="0" baseline="0" dirty="0" err="1">
                <a:ln>
                  <a:noFill/>
                </a:ln>
                <a:solidFill>
                  <a:srgbClr val="000000"/>
                </a:solidFill>
                <a:effectLst/>
                <a:latin typeface="+mn-lt"/>
              </a:rPr>
              <a:t>java</a:t>
            </a:r>
            <a:r>
              <a:rPr kumimoji="0" lang="fa-IR" altLang="fa-IR" sz="1600" b="0" i="0" u="none" strike="noStrike" cap="none" normalizeH="0" baseline="0" dirty="0">
                <a:ln>
                  <a:noFill/>
                </a:ln>
                <a:solidFill>
                  <a:srgbClr val="000000"/>
                </a:solidFill>
                <a:effectLst/>
                <a:latin typeface="+mn-lt"/>
              </a:rPr>
              <a:t> -Xmx3000m -</a:t>
            </a:r>
            <a:r>
              <a:rPr kumimoji="0" lang="fa-IR" altLang="fa-IR" sz="1600" b="0" i="0" u="none" strike="noStrike" cap="none" normalizeH="0" baseline="0" dirty="0" err="1">
                <a:ln>
                  <a:noFill/>
                </a:ln>
                <a:solidFill>
                  <a:srgbClr val="000000"/>
                </a:solidFill>
                <a:effectLst/>
                <a:latin typeface="+mn-lt"/>
              </a:rPr>
              <a:t>classpath</a:t>
            </a:r>
            <a:r>
              <a:rPr kumimoji="0" lang="fa-IR" altLang="fa-IR" sz="1600" b="0" i="0" u="none" strike="noStrike" cap="none" normalizeH="0" baseline="0" dirty="0">
                <a:ln>
                  <a:noFill/>
                </a:ln>
                <a:solidFill>
                  <a:srgbClr val="000000"/>
                </a:solidFill>
                <a:effectLst/>
                <a:latin typeface="+mn-lt"/>
              </a:rPr>
              <a:t> </a:t>
            </a:r>
            <a:r>
              <a:rPr kumimoji="0" lang="fa-IR" altLang="fa-IR" sz="1600" b="0" i="1" u="none" strike="noStrike" cap="none" normalizeH="0" baseline="0" dirty="0" err="1">
                <a:ln>
                  <a:noFill/>
                </a:ln>
                <a:solidFill>
                  <a:srgbClr val="000000"/>
                </a:solidFill>
                <a:effectLst/>
                <a:latin typeface="+mn-lt"/>
              </a:rPr>
              <a:t>myclasspath</a:t>
            </a:r>
            <a:r>
              <a:rPr kumimoji="0" lang="fa-IR" altLang="fa-IR" sz="1600" b="0" i="0" u="none" strike="noStrike" cap="none" normalizeH="0" baseline="0" dirty="0">
                <a:ln>
                  <a:noFill/>
                </a:ln>
                <a:solidFill>
                  <a:srgbClr val="000000"/>
                </a:solidFill>
                <a:effectLst/>
                <a:latin typeface="+mn-lt"/>
              </a:rPr>
              <a:t>:${RANDOOP_JAR} </a:t>
            </a:r>
            <a:r>
              <a:rPr kumimoji="0" lang="fa-IR" altLang="fa-IR" sz="1600" b="0" i="0" u="none" strike="noStrike" cap="none" normalizeH="0" baseline="0" dirty="0" err="1">
                <a:ln>
                  <a:noFill/>
                </a:ln>
                <a:solidFill>
                  <a:srgbClr val="000000"/>
                </a:solidFill>
                <a:effectLst/>
                <a:latin typeface="+mn-lt"/>
              </a:rPr>
              <a:t>randoop.main.Main</a:t>
            </a:r>
            <a:r>
              <a:rPr kumimoji="0" lang="fa-IR" altLang="fa-IR" sz="1600" b="0" i="0" u="none" strike="noStrike" cap="none" normalizeH="0" baseline="0" dirty="0">
                <a:ln>
                  <a:noFill/>
                </a:ln>
                <a:solidFill>
                  <a:srgbClr val="000000"/>
                </a:solidFill>
                <a:effectLst/>
                <a:latin typeface="+mn-lt"/>
              </a:rPr>
              <a:t> </a:t>
            </a:r>
            <a:r>
              <a:rPr kumimoji="0" lang="fa-IR" altLang="fa-IR" sz="1600" b="0" i="0" u="none" strike="noStrike" cap="none" normalizeH="0" baseline="0" dirty="0" err="1">
                <a:ln>
                  <a:noFill/>
                </a:ln>
                <a:solidFill>
                  <a:srgbClr val="000000"/>
                </a:solidFill>
                <a:effectLst/>
                <a:latin typeface="+mn-lt"/>
              </a:rPr>
              <a:t>gentests</a:t>
            </a:r>
            <a:r>
              <a:rPr kumimoji="0" lang="fa-IR" altLang="fa-IR" sz="1600" b="0" i="0" u="none" strike="noStrike" cap="none" normalizeH="0" baseline="0" dirty="0">
                <a:ln>
                  <a:noFill/>
                </a:ln>
                <a:solidFill>
                  <a:srgbClr val="000000"/>
                </a:solidFill>
                <a:effectLst/>
                <a:latin typeface="+mn-lt"/>
              </a:rPr>
              <a:t> --</a:t>
            </a:r>
            <a:r>
              <a:rPr kumimoji="0" lang="fa-IR" altLang="fa-IR" sz="1600" b="0" i="0" u="none" strike="noStrike" cap="none" normalizeH="0" baseline="0" dirty="0" err="1">
                <a:ln>
                  <a:noFill/>
                </a:ln>
                <a:solidFill>
                  <a:srgbClr val="000000"/>
                </a:solidFill>
                <a:effectLst/>
                <a:latin typeface="+mn-lt"/>
              </a:rPr>
              <a:t>testclass</a:t>
            </a:r>
            <a:r>
              <a:rPr kumimoji="0" lang="fa-IR" altLang="fa-IR" sz="1600" b="0" i="0" u="none" strike="noStrike" cap="none" normalizeH="0" baseline="0" dirty="0">
                <a:ln>
                  <a:noFill/>
                </a:ln>
                <a:solidFill>
                  <a:srgbClr val="000000"/>
                </a:solidFill>
                <a:effectLst/>
                <a:latin typeface="+mn-lt"/>
              </a:rPr>
              <a:t>=</a:t>
            </a:r>
            <a:r>
              <a:rPr kumimoji="0" lang="fa-IR" altLang="fa-IR" sz="1600" b="0" i="0" u="none" strike="noStrike" cap="none" normalizeH="0" baseline="0" dirty="0" err="1">
                <a:ln>
                  <a:noFill/>
                </a:ln>
                <a:solidFill>
                  <a:srgbClr val="000000"/>
                </a:solidFill>
                <a:effectLst/>
                <a:latin typeface="+mn-lt"/>
              </a:rPr>
              <a:t>java.util.TreeSet</a:t>
            </a:r>
            <a:r>
              <a:rPr kumimoji="0" lang="fa-IR" altLang="fa-IR" sz="1600" b="0" i="0" u="none" strike="noStrike" cap="none" normalizeH="0" baseline="0" dirty="0">
                <a:ln>
                  <a:noFill/>
                </a:ln>
                <a:solidFill>
                  <a:srgbClr val="000000"/>
                </a:solidFill>
                <a:effectLst/>
                <a:latin typeface="+mn-lt"/>
              </a:rPr>
              <a:t> --</a:t>
            </a:r>
            <a:r>
              <a:rPr kumimoji="0" lang="fa-IR" altLang="fa-IR" sz="1600" b="0" i="0" u="none" strike="noStrike" cap="none" normalizeH="0" baseline="0" dirty="0" err="1">
                <a:ln>
                  <a:noFill/>
                </a:ln>
                <a:solidFill>
                  <a:srgbClr val="000000"/>
                </a:solidFill>
                <a:effectLst/>
                <a:latin typeface="+mn-lt"/>
              </a:rPr>
              <a:t>output-limit</a:t>
            </a:r>
            <a:r>
              <a:rPr kumimoji="0" lang="fa-IR" altLang="fa-IR" sz="1600" b="0" i="0" u="none" strike="noStrike" cap="none" normalizeH="0" baseline="0" dirty="0">
                <a:ln>
                  <a:noFill/>
                </a:ln>
                <a:solidFill>
                  <a:srgbClr val="000000"/>
                </a:solidFill>
                <a:effectLst/>
                <a:latin typeface="+mn-lt"/>
              </a:rPr>
              <a:t>=100 </a:t>
            </a:r>
            <a:endParaRPr kumimoji="0" lang="fa-IR" altLang="fa-IR" sz="1600" b="0" i="0" u="none" strike="noStrike" cap="none" normalizeH="0" baseline="0" dirty="0">
              <a:ln>
                <a:noFill/>
              </a:ln>
              <a:solidFill>
                <a:schemeClr val="tx1"/>
              </a:solidFill>
              <a:effectLst/>
              <a:latin typeface="+mn-lt"/>
            </a:endParaRPr>
          </a:p>
          <a:p>
            <a:pPr marL="0" indent="0" algn="l">
              <a:buNone/>
            </a:pPr>
            <a:endParaRPr lang="en-US" sz="1800" b="0" i="0" dirty="0">
              <a:solidFill>
                <a:srgbClr val="000000"/>
              </a:solidFill>
              <a:effectLst/>
              <a:latin typeface="+mn-lt"/>
            </a:endParaRPr>
          </a:p>
          <a:p>
            <a:pPr marL="0" indent="0">
              <a:buNone/>
            </a:pPr>
            <a:r>
              <a:rPr lang="fa-IR" altLang="fa-IR" sz="2000" dirty="0">
                <a:solidFill>
                  <a:srgbClr val="000000"/>
                </a:solidFill>
                <a:latin typeface="Verdana" panose="020B0604030504040204" pitchFamily="34" charset="0"/>
              </a:rPr>
              <a:t>)</a:t>
            </a:r>
            <a:r>
              <a:rPr kumimoji="0" lang="fa-IR" altLang="fa-IR" sz="2000" b="0" i="0" u="none" strike="noStrike" cap="none" normalizeH="0" baseline="0" dirty="0" err="1">
                <a:ln>
                  <a:noFill/>
                </a:ln>
                <a:solidFill>
                  <a:srgbClr val="000000"/>
                </a:solidFill>
                <a:effectLst/>
                <a:latin typeface="+mn-lt"/>
              </a:rPr>
              <a:t>However</a:t>
            </a:r>
            <a:r>
              <a:rPr kumimoji="0" lang="fa-IR" altLang="fa-IR" sz="2000" b="0" i="0" u="none" strike="noStrike" cap="none" normalizeH="0" baseline="0" dirty="0">
                <a:ln>
                  <a:noFill/>
                </a:ln>
                <a:solidFill>
                  <a:srgbClr val="000000"/>
                </a:solidFill>
                <a:effectLst/>
                <a:latin typeface="+mn-lt"/>
              </a:rPr>
              <a:t>, </a:t>
            </a:r>
            <a:r>
              <a:rPr kumimoji="0" lang="fa-IR" altLang="fa-IR" sz="2000" b="0" i="0" u="none" strike="noStrike" cap="none" normalizeH="0" baseline="0" dirty="0" err="1">
                <a:ln>
                  <a:noFill/>
                </a:ln>
                <a:solidFill>
                  <a:srgbClr val="000000"/>
                </a:solidFill>
                <a:effectLst/>
                <a:latin typeface="+mn-lt"/>
              </a:rPr>
              <a:t>note</a:t>
            </a:r>
            <a:r>
              <a:rPr kumimoji="0" lang="fa-IR" altLang="fa-IR" sz="2000" b="0" i="0" u="none" strike="noStrike" cap="none" normalizeH="0" baseline="0" dirty="0">
                <a:ln>
                  <a:noFill/>
                </a:ln>
                <a:solidFill>
                  <a:srgbClr val="000000"/>
                </a:solidFill>
                <a:effectLst/>
                <a:latin typeface="+mn-lt"/>
              </a:rPr>
              <a:t> </a:t>
            </a:r>
            <a:r>
              <a:rPr kumimoji="0" lang="fa-IR" altLang="fa-IR" sz="2000" b="0" i="0" u="none" strike="noStrike" cap="none" normalizeH="0" baseline="0" dirty="0" err="1">
                <a:ln>
                  <a:noFill/>
                </a:ln>
                <a:solidFill>
                  <a:srgbClr val="000000"/>
                </a:solidFill>
                <a:effectLst/>
                <a:latin typeface="+mn-lt"/>
              </a:rPr>
              <a:t>that</a:t>
            </a:r>
            <a:r>
              <a:rPr kumimoji="0" lang="fa-IR" altLang="fa-IR" sz="2000" b="0" i="0" u="none" strike="noStrike" cap="none" normalizeH="0" baseline="0" dirty="0">
                <a:ln>
                  <a:noFill/>
                </a:ln>
                <a:solidFill>
                  <a:srgbClr val="000000"/>
                </a:solidFill>
                <a:effectLst/>
                <a:latin typeface="+mn-lt"/>
              </a:rPr>
              <a:t> </a:t>
            </a:r>
            <a:r>
              <a:rPr kumimoji="0" lang="fa-IR" altLang="fa-IR" sz="2000" b="0" i="0" u="none" strike="noStrike" cap="none" normalizeH="0" baseline="0" dirty="0" err="1">
                <a:ln>
                  <a:noFill/>
                </a:ln>
                <a:solidFill>
                  <a:srgbClr val="000000"/>
                </a:solidFill>
                <a:effectLst/>
                <a:latin typeface="+mn-lt"/>
              </a:rPr>
              <a:t>it</a:t>
            </a:r>
            <a:r>
              <a:rPr kumimoji="0" lang="fa-IR" altLang="fa-IR" sz="2000" b="0" i="0" u="none" strike="noStrike" cap="none" normalizeH="0" baseline="0" dirty="0">
                <a:ln>
                  <a:noFill/>
                </a:ln>
                <a:solidFill>
                  <a:srgbClr val="000000"/>
                </a:solidFill>
                <a:effectLst/>
                <a:latin typeface="+mn-lt"/>
              </a:rPr>
              <a:t> </a:t>
            </a:r>
            <a:r>
              <a:rPr kumimoji="0" lang="fa-IR" altLang="fa-IR" sz="2000" b="0" i="0" u="none" strike="noStrike" cap="none" normalizeH="0" baseline="0" dirty="0" err="1">
                <a:ln>
                  <a:noFill/>
                </a:ln>
                <a:solidFill>
                  <a:srgbClr val="000000"/>
                </a:solidFill>
                <a:effectLst/>
                <a:latin typeface="+mn-lt"/>
              </a:rPr>
              <a:t>is</a:t>
            </a:r>
            <a:r>
              <a:rPr kumimoji="0" lang="fa-IR" altLang="fa-IR" sz="2000" b="0" i="0" u="none" strike="noStrike" cap="none" normalizeH="0" baseline="0" dirty="0">
                <a:ln>
                  <a:noFill/>
                </a:ln>
                <a:solidFill>
                  <a:srgbClr val="000000"/>
                </a:solidFill>
                <a:effectLst/>
                <a:latin typeface="+mn-lt"/>
              </a:rPr>
              <a:t> </a:t>
            </a:r>
            <a:r>
              <a:rPr kumimoji="0" lang="fa-IR" altLang="fa-IR" sz="2000" b="0" i="0" u="none" strike="noStrike" cap="none" normalizeH="0" baseline="0" dirty="0" err="1">
                <a:ln>
                  <a:noFill/>
                </a:ln>
                <a:solidFill>
                  <a:srgbClr val="000000"/>
                </a:solidFill>
                <a:effectLst/>
                <a:latin typeface="+mn-lt"/>
              </a:rPr>
              <a:t>extremely</a:t>
            </a:r>
            <a:r>
              <a:rPr kumimoji="0" lang="fa-IR" altLang="fa-IR" sz="2000" b="0" i="0" u="none" strike="noStrike" cap="none" normalizeH="0" baseline="0" dirty="0">
                <a:ln>
                  <a:noFill/>
                </a:ln>
                <a:solidFill>
                  <a:srgbClr val="000000"/>
                </a:solidFill>
                <a:effectLst/>
                <a:latin typeface="+mn-lt"/>
              </a:rPr>
              <a:t> </a:t>
            </a:r>
            <a:r>
              <a:rPr kumimoji="0" lang="fa-IR" altLang="fa-IR" sz="2000" b="0" i="0" u="none" strike="noStrike" cap="none" normalizeH="0" baseline="0" dirty="0" err="1">
                <a:ln>
                  <a:noFill/>
                </a:ln>
                <a:solidFill>
                  <a:srgbClr val="000000"/>
                </a:solidFill>
                <a:effectLst/>
                <a:latin typeface="+mn-lt"/>
              </a:rPr>
              <a:t>unusual</a:t>
            </a:r>
            <a:r>
              <a:rPr kumimoji="0" lang="fa-IR" altLang="fa-IR" sz="2000" b="0" i="0" u="none" strike="noStrike" cap="none" normalizeH="0" baseline="0" dirty="0">
                <a:ln>
                  <a:noFill/>
                </a:ln>
                <a:solidFill>
                  <a:srgbClr val="000000"/>
                </a:solidFill>
                <a:effectLst/>
                <a:latin typeface="+mn-lt"/>
              </a:rPr>
              <a:t> </a:t>
            </a:r>
            <a:r>
              <a:rPr kumimoji="0" lang="fa-IR" altLang="fa-IR" sz="2000" b="0" i="0" u="none" strike="noStrike" cap="none" normalizeH="0" baseline="0" dirty="0" err="1">
                <a:ln>
                  <a:noFill/>
                </a:ln>
                <a:solidFill>
                  <a:srgbClr val="000000"/>
                </a:solidFill>
                <a:effectLst/>
                <a:latin typeface="+mn-lt"/>
              </a:rPr>
              <a:t>to</a:t>
            </a:r>
            <a:r>
              <a:rPr kumimoji="0" lang="fa-IR" altLang="fa-IR" sz="2000" b="0" i="0" u="none" strike="noStrike" cap="none" normalizeH="0" baseline="0" dirty="0">
                <a:ln>
                  <a:noFill/>
                </a:ln>
                <a:solidFill>
                  <a:srgbClr val="000000"/>
                </a:solidFill>
                <a:effectLst/>
                <a:latin typeface="+mn-lt"/>
              </a:rPr>
              <a:t> </a:t>
            </a:r>
            <a:r>
              <a:rPr kumimoji="0" lang="fa-IR" altLang="fa-IR" sz="2000" b="0" i="0" u="none" strike="noStrike" cap="none" normalizeH="0" baseline="0" dirty="0" err="1">
                <a:ln>
                  <a:noFill/>
                </a:ln>
                <a:solidFill>
                  <a:srgbClr val="000000"/>
                </a:solidFill>
                <a:effectLst/>
                <a:latin typeface="+mn-lt"/>
              </a:rPr>
              <a:t>use</a:t>
            </a:r>
            <a:r>
              <a:rPr kumimoji="0" lang="fa-IR" altLang="fa-IR" sz="2000" b="0" i="0" u="none" strike="noStrike" cap="none" normalizeH="0" baseline="0" dirty="0">
                <a:ln>
                  <a:noFill/>
                </a:ln>
                <a:solidFill>
                  <a:srgbClr val="000000"/>
                </a:solidFill>
                <a:effectLst/>
                <a:latin typeface="+mn-lt"/>
              </a:rPr>
              <a:t> </a:t>
            </a:r>
            <a:r>
              <a:rPr kumimoji="0" lang="fa-IR" altLang="fa-IR" sz="2000" b="0" i="0" u="none" strike="noStrike" cap="none" normalizeH="0" baseline="0" dirty="0" err="1">
                <a:ln>
                  <a:noFill/>
                </a:ln>
                <a:solidFill>
                  <a:srgbClr val="000000"/>
                </a:solidFill>
                <a:effectLst/>
                <a:latin typeface="+mn-lt"/>
              </a:rPr>
              <a:t>the</a:t>
            </a:r>
            <a:r>
              <a:rPr kumimoji="0" lang="fa-IR" altLang="fa-IR" sz="2000" b="0" i="0" u="none" strike="noStrike" cap="none" normalizeH="0" baseline="0" dirty="0">
                <a:ln>
                  <a:noFill/>
                </a:ln>
                <a:solidFill>
                  <a:srgbClr val="000000"/>
                </a:solidFill>
                <a:effectLst/>
                <a:latin typeface="+mn-lt"/>
              </a:rPr>
              <a:t> </a:t>
            </a:r>
            <a:r>
              <a:rPr kumimoji="0" lang="fa-IR" altLang="fa-IR" sz="2000" b="0" i="0" u="none" strike="noStrike" cap="none" normalizeH="0" baseline="0" dirty="0">
                <a:ln>
                  <a:noFill/>
                </a:ln>
                <a:solidFill>
                  <a:srgbClr val="003366"/>
                </a:solidFill>
                <a:effectLst/>
                <a:latin typeface="+mn-lt"/>
                <a:hlinkClick r:id="rId2"/>
              </a:rPr>
              <a:t>--</a:t>
            </a:r>
            <a:r>
              <a:rPr kumimoji="0" lang="fa-IR" altLang="fa-IR" sz="2000" b="0" i="0" u="none" strike="noStrike" cap="none" normalizeH="0" baseline="0" dirty="0" err="1">
                <a:ln>
                  <a:noFill/>
                </a:ln>
                <a:solidFill>
                  <a:srgbClr val="003366"/>
                </a:solidFill>
                <a:effectLst/>
                <a:latin typeface="+mn-lt"/>
                <a:hlinkClick r:id="rId2"/>
              </a:rPr>
              <a:t>testclass</a:t>
            </a:r>
            <a:r>
              <a:rPr kumimoji="0" lang="fa-IR" altLang="fa-IR" sz="2000" b="0" i="0" u="none" strike="noStrike" cap="none" normalizeH="0" baseline="0" dirty="0">
                <a:ln>
                  <a:noFill/>
                </a:ln>
                <a:solidFill>
                  <a:srgbClr val="000000"/>
                </a:solidFill>
                <a:effectLst/>
                <a:latin typeface="+mn-lt"/>
              </a:rPr>
              <a:t> </a:t>
            </a:r>
            <a:r>
              <a:rPr kumimoji="0" lang="fa-IR" altLang="fa-IR" sz="2000" b="0" i="0" u="none" strike="noStrike" cap="none" normalizeH="0" baseline="0" dirty="0" err="1">
                <a:ln>
                  <a:noFill/>
                </a:ln>
                <a:solidFill>
                  <a:srgbClr val="000000"/>
                </a:solidFill>
                <a:effectLst/>
                <a:latin typeface="+mn-lt"/>
              </a:rPr>
              <a:t>command-line</a:t>
            </a:r>
            <a:r>
              <a:rPr kumimoji="0" lang="fa-IR" altLang="fa-IR" sz="2000" b="0" i="0" u="none" strike="noStrike" cap="none" normalizeH="0" baseline="0" dirty="0">
                <a:ln>
                  <a:noFill/>
                </a:ln>
                <a:solidFill>
                  <a:srgbClr val="000000"/>
                </a:solidFill>
                <a:effectLst/>
                <a:latin typeface="+mn-lt"/>
              </a:rPr>
              <a:t> </a:t>
            </a:r>
            <a:r>
              <a:rPr kumimoji="0" lang="fa-IR" altLang="fa-IR" sz="2000" b="0" i="0" u="none" strike="noStrike" cap="none" normalizeH="0" baseline="0" dirty="0" err="1">
                <a:ln>
                  <a:noFill/>
                </a:ln>
                <a:solidFill>
                  <a:srgbClr val="000000"/>
                </a:solidFill>
                <a:effectLst/>
                <a:latin typeface="+mn-lt"/>
              </a:rPr>
              <a:t>argument</a:t>
            </a:r>
            <a:r>
              <a:rPr kumimoji="0" lang="fa-IR" altLang="fa-IR" sz="2000" b="0" i="0" u="none" strike="noStrike" cap="none" normalizeH="0" baseline="0" dirty="0">
                <a:ln>
                  <a:noFill/>
                </a:ln>
                <a:solidFill>
                  <a:srgbClr val="000000"/>
                </a:solidFill>
                <a:effectLst/>
                <a:latin typeface="+mn-lt"/>
              </a:rPr>
              <a:t> </a:t>
            </a:r>
            <a:r>
              <a:rPr kumimoji="0" lang="fa-IR" altLang="fa-IR" sz="2000" b="0" i="0" u="none" strike="noStrike" cap="none" normalizeH="0" baseline="0" dirty="0" err="1">
                <a:ln>
                  <a:noFill/>
                </a:ln>
                <a:solidFill>
                  <a:srgbClr val="000000"/>
                </a:solidFill>
                <a:effectLst/>
                <a:latin typeface="+mn-lt"/>
              </a:rPr>
              <a:t>to</a:t>
            </a:r>
            <a:r>
              <a:rPr kumimoji="0" lang="fa-IR" altLang="fa-IR" sz="2000" b="0" i="0" u="none" strike="noStrike" cap="none" normalizeH="0" baseline="0" dirty="0">
                <a:ln>
                  <a:noFill/>
                </a:ln>
                <a:solidFill>
                  <a:srgbClr val="000000"/>
                </a:solidFill>
                <a:effectLst/>
                <a:latin typeface="+mn-lt"/>
              </a:rPr>
              <a:t> </a:t>
            </a:r>
            <a:r>
              <a:rPr kumimoji="0" lang="fa-IR" altLang="fa-IR" sz="2000" b="0" i="0" u="none" strike="noStrike" cap="none" normalizeH="0" baseline="0" dirty="0" err="1">
                <a:ln>
                  <a:noFill/>
                </a:ln>
                <a:solidFill>
                  <a:srgbClr val="000000"/>
                </a:solidFill>
                <a:effectLst/>
                <a:latin typeface="+mn-lt"/>
              </a:rPr>
              <a:t>specify</a:t>
            </a:r>
            <a:r>
              <a:rPr kumimoji="0" lang="fa-IR" altLang="fa-IR" sz="2000" b="0" i="0" u="none" strike="noStrike" cap="none" normalizeH="0" baseline="0" dirty="0">
                <a:ln>
                  <a:noFill/>
                </a:ln>
                <a:solidFill>
                  <a:srgbClr val="000000"/>
                </a:solidFill>
                <a:effectLst/>
                <a:latin typeface="+mn-lt"/>
              </a:rPr>
              <a:t> </a:t>
            </a:r>
            <a:r>
              <a:rPr kumimoji="0" lang="fa-IR" altLang="fa-IR" sz="2000" b="0" i="0" u="none" strike="noStrike" cap="none" normalizeH="0" baseline="0" dirty="0" err="1">
                <a:ln>
                  <a:noFill/>
                </a:ln>
                <a:solidFill>
                  <a:srgbClr val="000000"/>
                </a:solidFill>
                <a:effectLst/>
                <a:latin typeface="+mn-lt"/>
              </a:rPr>
              <a:t>just</a:t>
            </a:r>
            <a:r>
              <a:rPr kumimoji="0" lang="fa-IR" altLang="fa-IR" sz="2000" b="0" i="0" u="none" strike="noStrike" cap="none" normalizeH="0" baseline="0" dirty="0">
                <a:ln>
                  <a:noFill/>
                </a:ln>
                <a:solidFill>
                  <a:srgbClr val="000000"/>
                </a:solidFill>
                <a:effectLst/>
                <a:latin typeface="+mn-lt"/>
              </a:rPr>
              <a:t> </a:t>
            </a:r>
            <a:r>
              <a:rPr kumimoji="0" lang="fa-IR" altLang="fa-IR" sz="2000" b="0" i="0" u="none" strike="noStrike" cap="none" normalizeH="0" baseline="0" dirty="0" err="1">
                <a:ln>
                  <a:noFill/>
                </a:ln>
                <a:solidFill>
                  <a:srgbClr val="000000"/>
                </a:solidFill>
                <a:effectLst/>
                <a:latin typeface="+mn-lt"/>
              </a:rPr>
              <a:t>one</a:t>
            </a:r>
            <a:r>
              <a:rPr kumimoji="0" lang="fa-IR" altLang="fa-IR" sz="2000" b="0" i="0" u="none" strike="noStrike" cap="none" normalizeH="0" baseline="0" dirty="0">
                <a:ln>
                  <a:noFill/>
                </a:ln>
                <a:solidFill>
                  <a:srgbClr val="000000"/>
                </a:solidFill>
                <a:effectLst/>
                <a:latin typeface="+mn-lt"/>
              </a:rPr>
              <a:t> </a:t>
            </a:r>
            <a:r>
              <a:rPr kumimoji="0" lang="fa-IR" altLang="fa-IR" sz="2000" b="0" i="0" u="none" strike="noStrike" cap="none" normalizeH="0" baseline="0" dirty="0" err="1">
                <a:ln>
                  <a:noFill/>
                </a:ln>
                <a:solidFill>
                  <a:srgbClr val="000000"/>
                </a:solidFill>
                <a:effectLst/>
                <a:latin typeface="+mn-lt"/>
              </a:rPr>
              <a:t>class</a:t>
            </a:r>
            <a:r>
              <a:rPr kumimoji="0" lang="fa-IR" altLang="fa-IR" sz="2000" b="0" i="0" u="none" strike="noStrike" cap="none" normalizeH="0" baseline="0" dirty="0">
                <a:ln>
                  <a:noFill/>
                </a:ln>
                <a:solidFill>
                  <a:srgbClr val="000000"/>
                </a:solidFill>
                <a:effectLst/>
                <a:latin typeface="+mn-lt"/>
              </a:rPr>
              <a:t> </a:t>
            </a:r>
            <a:r>
              <a:rPr kumimoji="0" lang="fa-IR" altLang="fa-IR" sz="2000" b="0" i="0" u="none" strike="noStrike" cap="none" normalizeH="0" baseline="0" dirty="0" err="1">
                <a:ln>
                  <a:noFill/>
                </a:ln>
                <a:solidFill>
                  <a:srgbClr val="000000"/>
                </a:solidFill>
                <a:effectLst/>
                <a:latin typeface="+mn-lt"/>
              </a:rPr>
              <a:t>under</a:t>
            </a:r>
            <a:r>
              <a:rPr kumimoji="0" lang="fa-IR" altLang="fa-IR" sz="2000" b="0" i="0" u="none" strike="noStrike" cap="none" normalizeH="0" baseline="0" dirty="0">
                <a:ln>
                  <a:noFill/>
                </a:ln>
                <a:solidFill>
                  <a:srgbClr val="000000"/>
                </a:solidFill>
                <a:effectLst/>
                <a:latin typeface="+mn-lt"/>
              </a:rPr>
              <a:t> </a:t>
            </a:r>
            <a:r>
              <a:rPr kumimoji="0" lang="fa-IR" altLang="fa-IR" sz="2000" b="0" i="0" u="none" strike="noStrike" cap="none" normalizeH="0" baseline="0" dirty="0" err="1">
                <a:ln>
                  <a:noFill/>
                </a:ln>
                <a:solidFill>
                  <a:srgbClr val="000000"/>
                </a:solidFill>
                <a:effectLst/>
                <a:latin typeface="+mn-lt"/>
              </a:rPr>
              <a:t>test</a:t>
            </a:r>
            <a:r>
              <a:rPr kumimoji="0" lang="fa-IR" altLang="fa-IR" sz="2000" b="0" i="0" u="none" strike="noStrike" cap="none" normalizeH="0" baseline="0" dirty="0">
                <a:ln>
                  <a:noFill/>
                </a:ln>
                <a:solidFill>
                  <a:srgbClr val="000000"/>
                </a:solidFill>
                <a:effectLst/>
                <a:latin typeface="+mn-lt"/>
              </a:rPr>
              <a:t> (</a:t>
            </a:r>
          </a:p>
          <a:p>
            <a:pPr marL="0" indent="0" algn="l">
              <a:buNone/>
            </a:pPr>
            <a:endParaRPr lang="en-US" dirty="0">
              <a:solidFill>
                <a:srgbClr val="000000"/>
              </a:solidFill>
              <a:latin typeface="Verdana" panose="020B0604030504040204" pitchFamily="34" charset="0"/>
            </a:endParaRPr>
          </a:p>
          <a:p>
            <a:pPr marL="0" indent="0" algn="l">
              <a:buNone/>
            </a:pPr>
            <a:r>
              <a:rPr lang="en-US" sz="2400" b="1" i="0" dirty="0">
                <a:solidFill>
                  <a:srgbClr val="000000"/>
                </a:solidFill>
                <a:effectLst/>
                <a:highlight>
                  <a:srgbClr val="FFFFFF"/>
                </a:highlight>
                <a:latin typeface="+mn-lt"/>
              </a:rPr>
              <a:t>minimize</a:t>
            </a:r>
            <a:r>
              <a:rPr lang="en-US" sz="2400" b="0" i="0" dirty="0">
                <a:solidFill>
                  <a:srgbClr val="000000"/>
                </a:solidFill>
                <a:effectLst/>
                <a:highlight>
                  <a:srgbClr val="FFFFFF"/>
                </a:highlight>
                <a:latin typeface="+mn-lt"/>
              </a:rPr>
              <a:t> minimizes a failing JUnit test suite. Example use:</a:t>
            </a:r>
          </a:p>
          <a:p>
            <a:pPr marL="0" indent="0" algn="l">
              <a:buNone/>
            </a:pPr>
            <a:endParaRPr lang="en-US" sz="2400" dirty="0">
              <a:solidFill>
                <a:srgbClr val="000000"/>
              </a:solidFill>
              <a:highlight>
                <a:srgbClr val="FFFFFF"/>
              </a:highlight>
              <a:latin typeface="+mn-lt"/>
            </a:endParaRPr>
          </a:p>
          <a:p>
            <a:pPr marL="0" indent="0">
              <a:buNone/>
            </a:pPr>
            <a:r>
              <a:rPr kumimoji="0" lang="fa-IR" altLang="fa-IR" sz="1600" b="0" i="0" u="none" strike="noStrike" cap="none" normalizeH="0" baseline="0" dirty="0" err="1">
                <a:ln>
                  <a:noFill/>
                </a:ln>
                <a:solidFill>
                  <a:srgbClr val="000000"/>
                </a:solidFill>
                <a:effectLst/>
                <a:latin typeface="+mn-lt"/>
              </a:rPr>
              <a:t>java</a:t>
            </a:r>
            <a:r>
              <a:rPr kumimoji="0" lang="fa-IR" altLang="fa-IR" sz="1600" b="0" i="0" u="none" strike="noStrike" cap="none" normalizeH="0" baseline="0" dirty="0">
                <a:ln>
                  <a:noFill/>
                </a:ln>
                <a:solidFill>
                  <a:srgbClr val="000000"/>
                </a:solidFill>
                <a:effectLst/>
                <a:latin typeface="+mn-lt"/>
              </a:rPr>
              <a:t> -</a:t>
            </a:r>
            <a:r>
              <a:rPr kumimoji="0" lang="fa-IR" altLang="fa-IR" sz="1600" b="0" i="0" u="none" strike="noStrike" cap="none" normalizeH="0" baseline="0" dirty="0" err="1">
                <a:ln>
                  <a:noFill/>
                </a:ln>
                <a:solidFill>
                  <a:srgbClr val="000000"/>
                </a:solidFill>
                <a:effectLst/>
                <a:latin typeface="+mn-lt"/>
              </a:rPr>
              <a:t>cp</a:t>
            </a:r>
            <a:r>
              <a:rPr kumimoji="0" lang="fa-IR" altLang="fa-IR" sz="1600" b="0" i="0" u="none" strike="noStrike" cap="none" normalizeH="0" baseline="0" dirty="0">
                <a:ln>
                  <a:noFill/>
                </a:ln>
                <a:solidFill>
                  <a:srgbClr val="000000"/>
                </a:solidFill>
                <a:effectLst/>
                <a:latin typeface="+mn-lt"/>
              </a:rPr>
              <a:t> ${RANDOOP_JAR} </a:t>
            </a:r>
            <a:r>
              <a:rPr kumimoji="0" lang="fa-IR" altLang="fa-IR" sz="1600" b="0" i="0" u="none" strike="noStrike" cap="none" normalizeH="0" baseline="0" dirty="0" err="1">
                <a:ln>
                  <a:noFill/>
                </a:ln>
                <a:solidFill>
                  <a:srgbClr val="000000"/>
                </a:solidFill>
                <a:effectLst/>
                <a:latin typeface="+mn-lt"/>
              </a:rPr>
              <a:t>randoop.main.Main</a:t>
            </a:r>
            <a:r>
              <a:rPr kumimoji="0" lang="fa-IR" altLang="fa-IR" sz="1600" b="0" i="0" u="none" strike="noStrike" cap="none" normalizeH="0" baseline="0" dirty="0">
                <a:ln>
                  <a:noFill/>
                </a:ln>
                <a:solidFill>
                  <a:srgbClr val="000000"/>
                </a:solidFill>
                <a:effectLst/>
                <a:latin typeface="+mn-lt"/>
              </a:rPr>
              <a:t> </a:t>
            </a:r>
            <a:r>
              <a:rPr kumimoji="0" lang="fa-IR" altLang="fa-IR" sz="1600" b="0" i="0" u="none" strike="noStrike" cap="none" normalizeH="0" baseline="0" dirty="0" err="1">
                <a:ln>
                  <a:noFill/>
                </a:ln>
                <a:solidFill>
                  <a:srgbClr val="000000"/>
                </a:solidFill>
                <a:effectLst/>
                <a:latin typeface="+mn-lt"/>
              </a:rPr>
              <a:t>minimize</a:t>
            </a:r>
            <a:r>
              <a:rPr kumimoji="0" lang="fa-IR" altLang="fa-IR" sz="1600" b="0" i="0" u="none" strike="noStrike" cap="none" normalizeH="0" baseline="0" dirty="0">
                <a:ln>
                  <a:noFill/>
                </a:ln>
                <a:solidFill>
                  <a:srgbClr val="000000"/>
                </a:solidFill>
                <a:effectLst/>
                <a:latin typeface="+mn-lt"/>
              </a:rPr>
              <a:t> --suitepath=ErrorTest0.java --</a:t>
            </a:r>
            <a:r>
              <a:rPr kumimoji="0" lang="fa-IR" altLang="fa-IR" sz="1600" b="0" i="0" u="none" strike="noStrike" cap="none" normalizeH="0" baseline="0" dirty="0" err="1">
                <a:ln>
                  <a:noFill/>
                </a:ln>
                <a:solidFill>
                  <a:srgbClr val="000000"/>
                </a:solidFill>
                <a:effectLst/>
                <a:latin typeface="+mn-lt"/>
              </a:rPr>
              <a:t>suiteclasspath</a:t>
            </a:r>
            <a:r>
              <a:rPr kumimoji="0" lang="fa-IR" altLang="fa-IR" sz="1600" b="0" i="0" u="none" strike="noStrike" cap="none" normalizeH="0" baseline="0" dirty="0">
                <a:ln>
                  <a:noFill/>
                </a:ln>
                <a:solidFill>
                  <a:srgbClr val="000000"/>
                </a:solidFill>
                <a:effectLst/>
                <a:latin typeface="+mn-lt"/>
              </a:rPr>
              <a:t>=</a:t>
            </a:r>
            <a:r>
              <a:rPr kumimoji="0" lang="fa-IR" altLang="fa-IR" sz="1600" b="0" i="1" u="none" strike="noStrike" cap="none" normalizeH="0" baseline="0" dirty="0" err="1">
                <a:ln>
                  <a:noFill/>
                </a:ln>
                <a:solidFill>
                  <a:srgbClr val="000000"/>
                </a:solidFill>
                <a:effectLst/>
                <a:latin typeface="+mn-lt"/>
              </a:rPr>
              <a:t>myclasspath</a:t>
            </a:r>
            <a:r>
              <a:rPr kumimoji="0" lang="fa-IR" altLang="fa-IR" sz="1600" b="0" i="0" u="none" strike="noStrike" cap="none" normalizeH="0" baseline="0" dirty="0">
                <a:ln>
                  <a:noFill/>
                </a:ln>
                <a:solidFill>
                  <a:srgbClr val="000000"/>
                </a:solidFill>
                <a:effectLst/>
                <a:latin typeface="+mn-lt"/>
              </a:rPr>
              <a:t> </a:t>
            </a:r>
          </a:p>
          <a:p>
            <a:pPr marL="0" indent="0" algn="l">
              <a:buNone/>
            </a:pPr>
            <a:br>
              <a:rPr lang="en-US" dirty="0"/>
            </a:br>
            <a:endParaRPr lang="en-US" dirty="0"/>
          </a:p>
          <a:p>
            <a:pPr marL="0" indent="0" algn="l">
              <a:buNone/>
            </a:pPr>
            <a:endParaRPr lang="en-US" dirty="0"/>
          </a:p>
          <a:p>
            <a:pPr marL="0" indent="0" algn="l">
              <a:buNone/>
            </a:pPr>
            <a:endParaRPr lang="en-US" dirty="0">
              <a:latin typeface="+mn-lt"/>
            </a:endParaRPr>
          </a:p>
        </p:txBody>
      </p:sp>
      <p:sp>
        <p:nvSpPr>
          <p:cNvPr id="4" name="Slide Number Placeholder 3">
            <a:extLst>
              <a:ext uri="{FF2B5EF4-FFF2-40B4-BE49-F238E27FC236}">
                <a16:creationId xmlns:a16="http://schemas.microsoft.com/office/drawing/2014/main" id="{AFC54A25-7F85-4E13-A9F8-09E5C69A3E38}"/>
              </a:ext>
            </a:extLst>
          </p:cNvPr>
          <p:cNvSpPr>
            <a:spLocks noGrp="1"/>
          </p:cNvSpPr>
          <p:nvPr>
            <p:ph type="sldNum" sz="quarter" idx="12"/>
          </p:nvPr>
        </p:nvSpPr>
        <p:spPr/>
        <p:txBody>
          <a:bodyPr/>
          <a:lstStyle/>
          <a:p>
            <a:pPr>
              <a:defRPr/>
            </a:pPr>
            <a:fld id="{62EB0AC8-263E-4BC2-8316-EF38483797F6}" type="slidenum">
              <a:rPr lang="en-US" smtClean="0"/>
              <a:pPr>
                <a:defRPr/>
              </a:pPr>
              <a:t>32</a:t>
            </a:fld>
            <a:endParaRPr lang="en-US"/>
          </a:p>
        </p:txBody>
      </p:sp>
      <p:sp>
        <p:nvSpPr>
          <p:cNvPr id="5" name="Date Placeholder 4">
            <a:extLst>
              <a:ext uri="{FF2B5EF4-FFF2-40B4-BE49-F238E27FC236}">
                <a16:creationId xmlns:a16="http://schemas.microsoft.com/office/drawing/2014/main" id="{D6FA68B7-91AB-43A1-A55A-B3BAA85B95D8}"/>
              </a:ext>
            </a:extLst>
          </p:cNvPr>
          <p:cNvSpPr>
            <a:spLocks noGrp="1"/>
          </p:cNvSpPr>
          <p:nvPr>
            <p:ph type="dt" sz="half" idx="10"/>
          </p:nvPr>
        </p:nvSpPr>
        <p:spPr/>
        <p:txBody>
          <a:bodyPr/>
          <a:lstStyle/>
          <a:p>
            <a:pPr>
              <a:defRPr/>
            </a:pPr>
            <a:r>
              <a:rPr lang="en-US"/>
              <a:t>Automated Test Generation</a:t>
            </a:r>
            <a:endParaRPr lang="en-US" dirty="0"/>
          </a:p>
        </p:txBody>
      </p:sp>
      <p:sp>
        <p:nvSpPr>
          <p:cNvPr id="6" name="Footer Placeholder 5">
            <a:extLst>
              <a:ext uri="{FF2B5EF4-FFF2-40B4-BE49-F238E27FC236}">
                <a16:creationId xmlns:a16="http://schemas.microsoft.com/office/drawing/2014/main" id="{C6818321-2BE7-4551-BF7E-94DBE5DD05FC}"/>
              </a:ext>
            </a:extLst>
          </p:cNvPr>
          <p:cNvSpPr>
            <a:spLocks noGrp="1"/>
          </p:cNvSpPr>
          <p:nvPr>
            <p:ph type="ftr" sz="quarter" idx="11"/>
          </p:nvPr>
        </p:nvSpPr>
        <p:spPr/>
        <p:txBody>
          <a:bodyPr/>
          <a:lstStyle/>
          <a:p>
            <a:pPr>
              <a:defRPr/>
            </a:pPr>
            <a:r>
              <a:rPr lang="en-US"/>
              <a:t>© Zakeri</a:t>
            </a:r>
            <a:endParaRPr lang="en-US" dirty="0"/>
          </a:p>
        </p:txBody>
      </p:sp>
    </p:spTree>
    <p:extLst>
      <p:ext uri="{BB962C8B-B14F-4D97-AF65-F5344CB8AC3E}">
        <p14:creationId xmlns:p14="http://schemas.microsoft.com/office/powerpoint/2010/main" val="2160283332"/>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78DCD3-066D-4890-8015-DA974C54E5F2}"/>
              </a:ext>
            </a:extLst>
          </p:cNvPr>
          <p:cNvSpPr>
            <a:spLocks noGrp="1"/>
          </p:cNvSpPr>
          <p:nvPr>
            <p:ph type="title"/>
          </p:nvPr>
        </p:nvSpPr>
        <p:spPr/>
        <p:txBody>
          <a:bodyPr/>
          <a:lstStyle/>
          <a:p>
            <a:r>
              <a:rPr lang="en-US" b="1" i="0" dirty="0">
                <a:solidFill>
                  <a:schemeClr val="tx1"/>
                </a:solidFill>
                <a:effectLst/>
                <a:highlight>
                  <a:srgbClr val="FFFFFF"/>
                </a:highlight>
                <a:latin typeface="Verdana" panose="020B0604030504040204" pitchFamily="34" charset="0"/>
              </a:rPr>
              <a:t>Installing &amp; Running </a:t>
            </a:r>
            <a:r>
              <a:rPr lang="en-US" b="1" i="0" dirty="0" err="1">
                <a:solidFill>
                  <a:schemeClr val="tx1"/>
                </a:solidFill>
                <a:effectLst/>
                <a:highlight>
                  <a:srgbClr val="FFFFFF"/>
                </a:highlight>
                <a:latin typeface="Verdana" panose="020B0604030504040204" pitchFamily="34" charset="0"/>
              </a:rPr>
              <a:t>Randoop</a:t>
            </a:r>
            <a:endParaRPr lang="en-US" b="1" i="0" dirty="0">
              <a:solidFill>
                <a:schemeClr val="tx1"/>
              </a:solidFill>
              <a:effectLst/>
              <a:highlight>
                <a:srgbClr val="FFFFFF"/>
              </a:highlight>
              <a:latin typeface="Verdana" panose="020B0604030504040204" pitchFamily="34" charset="0"/>
            </a:endParaRPr>
          </a:p>
        </p:txBody>
      </p:sp>
      <p:sp>
        <p:nvSpPr>
          <p:cNvPr id="3" name="Content Placeholder 2">
            <a:extLst>
              <a:ext uri="{FF2B5EF4-FFF2-40B4-BE49-F238E27FC236}">
                <a16:creationId xmlns:a16="http://schemas.microsoft.com/office/drawing/2014/main" id="{6871552C-DB6A-416A-B907-C7C130C755F5}"/>
              </a:ext>
            </a:extLst>
          </p:cNvPr>
          <p:cNvSpPr>
            <a:spLocks noGrp="1"/>
          </p:cNvSpPr>
          <p:nvPr>
            <p:ph idx="1"/>
          </p:nvPr>
        </p:nvSpPr>
        <p:spPr/>
        <p:txBody>
          <a:bodyPr/>
          <a:lstStyle/>
          <a:p>
            <a:pPr marL="0" indent="0" algn="l">
              <a:buNone/>
            </a:pPr>
            <a:r>
              <a:rPr lang="en-US" b="1" i="0" dirty="0">
                <a:solidFill>
                  <a:srgbClr val="000000"/>
                </a:solidFill>
                <a:effectLst/>
                <a:highlight>
                  <a:srgbClr val="FFFFFF"/>
                </a:highlight>
                <a:latin typeface="+mn-lt"/>
              </a:rPr>
              <a:t>help</a:t>
            </a:r>
            <a:r>
              <a:rPr lang="en-US" b="0" i="0" dirty="0">
                <a:solidFill>
                  <a:srgbClr val="000000"/>
                </a:solidFill>
                <a:effectLst/>
                <a:highlight>
                  <a:srgbClr val="FFFFFF"/>
                </a:highlight>
                <a:latin typeface="+mn-lt"/>
              </a:rPr>
              <a:t> prints out a usage message. Example uses:</a:t>
            </a:r>
          </a:p>
          <a:p>
            <a:pPr marL="0" indent="0" algn="l">
              <a:buNone/>
            </a:pPr>
            <a:endParaRPr lang="en-US" dirty="0">
              <a:solidFill>
                <a:srgbClr val="000000"/>
              </a:solidFill>
              <a:highlight>
                <a:srgbClr val="FFFFFF"/>
              </a:highlight>
              <a:latin typeface="+mn-lt"/>
            </a:endParaRPr>
          </a:p>
          <a:p>
            <a:pPr marL="0" indent="0">
              <a:buNone/>
            </a:pPr>
            <a:r>
              <a:rPr kumimoji="0" lang="fa-IR" altLang="fa-IR" sz="1800" b="0" i="0" u="none" strike="noStrike" cap="none" normalizeH="0" baseline="0" dirty="0" err="1">
                <a:ln>
                  <a:noFill/>
                </a:ln>
                <a:solidFill>
                  <a:srgbClr val="000000"/>
                </a:solidFill>
                <a:effectLst/>
                <a:latin typeface="Courier"/>
              </a:rPr>
              <a:t>java</a:t>
            </a:r>
            <a:r>
              <a:rPr kumimoji="0" lang="fa-IR" altLang="fa-IR" sz="1800" b="0" i="0" u="none" strike="noStrike" cap="none" normalizeH="0" baseline="0" dirty="0">
                <a:ln>
                  <a:noFill/>
                </a:ln>
                <a:solidFill>
                  <a:srgbClr val="000000"/>
                </a:solidFill>
                <a:effectLst/>
                <a:latin typeface="Courier"/>
              </a:rPr>
              <a:t> -</a:t>
            </a:r>
            <a:r>
              <a:rPr kumimoji="0" lang="fa-IR" altLang="fa-IR" sz="1800" b="0" i="0" u="none" strike="noStrike" cap="none" normalizeH="0" baseline="0" dirty="0" err="1">
                <a:ln>
                  <a:noFill/>
                </a:ln>
                <a:solidFill>
                  <a:srgbClr val="000000"/>
                </a:solidFill>
                <a:effectLst/>
                <a:latin typeface="Courier"/>
              </a:rPr>
              <a:t>classpath</a:t>
            </a:r>
            <a:r>
              <a:rPr kumimoji="0" lang="fa-IR" altLang="fa-IR" sz="1800" b="0" i="0" u="none" strike="noStrike" cap="none" normalizeH="0" baseline="0" dirty="0">
                <a:ln>
                  <a:noFill/>
                </a:ln>
                <a:solidFill>
                  <a:srgbClr val="000000"/>
                </a:solidFill>
                <a:effectLst/>
                <a:latin typeface="Courier"/>
              </a:rPr>
              <a:t> ${RANDOOP_JAR} </a:t>
            </a:r>
            <a:r>
              <a:rPr kumimoji="0" lang="fa-IR" altLang="fa-IR" sz="1800" b="0" i="0" u="none" strike="noStrike" cap="none" normalizeH="0" baseline="0" dirty="0" err="1">
                <a:ln>
                  <a:noFill/>
                </a:ln>
                <a:solidFill>
                  <a:srgbClr val="000000"/>
                </a:solidFill>
                <a:effectLst/>
                <a:latin typeface="Courier"/>
              </a:rPr>
              <a:t>randoop.main.Main</a:t>
            </a:r>
            <a:r>
              <a:rPr kumimoji="0" lang="fa-IR" altLang="fa-IR" sz="1800" b="0" i="0" u="none" strike="noStrike" cap="none" normalizeH="0" baseline="0" dirty="0">
                <a:ln>
                  <a:noFill/>
                </a:ln>
                <a:solidFill>
                  <a:srgbClr val="000000"/>
                </a:solidFill>
                <a:effectLst/>
                <a:latin typeface="Courier"/>
              </a:rPr>
              <a:t> </a:t>
            </a:r>
            <a:r>
              <a:rPr kumimoji="0" lang="fa-IR" altLang="fa-IR" sz="1800" b="0" i="0" u="none" strike="noStrike" cap="none" normalizeH="0" baseline="0" dirty="0" err="1">
                <a:ln>
                  <a:noFill/>
                </a:ln>
                <a:solidFill>
                  <a:srgbClr val="000000"/>
                </a:solidFill>
                <a:effectLst/>
                <a:latin typeface="Courier"/>
              </a:rPr>
              <a:t>help</a:t>
            </a:r>
            <a:r>
              <a:rPr kumimoji="0" lang="fa-IR" altLang="fa-IR" sz="1800" b="0" i="0" u="none" strike="noStrike" cap="none" normalizeH="0" baseline="0" dirty="0">
                <a:ln>
                  <a:noFill/>
                </a:ln>
                <a:solidFill>
                  <a:srgbClr val="000000"/>
                </a:solidFill>
                <a:effectLst/>
                <a:latin typeface="Courier"/>
              </a:rPr>
              <a:t> </a:t>
            </a:r>
          </a:p>
          <a:p>
            <a:pPr marL="0" indent="0">
              <a:buNone/>
            </a:pPr>
            <a:r>
              <a:rPr kumimoji="0" lang="fa-IR" altLang="fa-IR" sz="1800" b="0" i="0" u="none" strike="noStrike" cap="none" normalizeH="0" baseline="0" dirty="0" err="1">
                <a:ln>
                  <a:noFill/>
                </a:ln>
                <a:solidFill>
                  <a:srgbClr val="000000"/>
                </a:solidFill>
                <a:effectLst/>
                <a:latin typeface="Courier"/>
              </a:rPr>
              <a:t>java</a:t>
            </a:r>
            <a:r>
              <a:rPr kumimoji="0" lang="fa-IR" altLang="fa-IR" sz="1800" b="0" i="0" u="none" strike="noStrike" cap="none" normalizeH="0" baseline="0" dirty="0">
                <a:ln>
                  <a:noFill/>
                </a:ln>
                <a:solidFill>
                  <a:srgbClr val="000000"/>
                </a:solidFill>
                <a:effectLst/>
                <a:latin typeface="Courier"/>
              </a:rPr>
              <a:t> -</a:t>
            </a:r>
            <a:r>
              <a:rPr kumimoji="0" lang="fa-IR" altLang="fa-IR" sz="1800" b="0" i="0" u="none" strike="noStrike" cap="none" normalizeH="0" baseline="0" dirty="0" err="1">
                <a:ln>
                  <a:noFill/>
                </a:ln>
                <a:solidFill>
                  <a:srgbClr val="000000"/>
                </a:solidFill>
                <a:effectLst/>
                <a:latin typeface="Courier"/>
              </a:rPr>
              <a:t>classpath</a:t>
            </a:r>
            <a:r>
              <a:rPr kumimoji="0" lang="fa-IR" altLang="fa-IR" sz="1800" b="0" i="0" u="none" strike="noStrike" cap="none" normalizeH="0" baseline="0" dirty="0">
                <a:ln>
                  <a:noFill/>
                </a:ln>
                <a:solidFill>
                  <a:srgbClr val="000000"/>
                </a:solidFill>
                <a:effectLst/>
                <a:latin typeface="Courier"/>
              </a:rPr>
              <a:t> ${RANDOOP_JAR} </a:t>
            </a:r>
            <a:r>
              <a:rPr kumimoji="0" lang="fa-IR" altLang="fa-IR" sz="1800" b="0" i="0" u="none" strike="noStrike" cap="none" normalizeH="0" baseline="0" dirty="0" err="1">
                <a:ln>
                  <a:noFill/>
                </a:ln>
                <a:solidFill>
                  <a:srgbClr val="000000"/>
                </a:solidFill>
                <a:effectLst/>
                <a:latin typeface="Courier"/>
              </a:rPr>
              <a:t>randoop.main.Main</a:t>
            </a:r>
            <a:r>
              <a:rPr kumimoji="0" lang="fa-IR" altLang="fa-IR" sz="1800" b="0" i="0" u="none" strike="noStrike" cap="none" normalizeH="0" baseline="0" dirty="0">
                <a:ln>
                  <a:noFill/>
                </a:ln>
                <a:solidFill>
                  <a:srgbClr val="000000"/>
                </a:solidFill>
                <a:effectLst/>
                <a:latin typeface="Courier"/>
              </a:rPr>
              <a:t> </a:t>
            </a:r>
            <a:r>
              <a:rPr kumimoji="0" lang="fa-IR" altLang="fa-IR" sz="1800" b="0" i="0" u="none" strike="noStrike" cap="none" normalizeH="0" baseline="0" dirty="0" err="1">
                <a:ln>
                  <a:noFill/>
                </a:ln>
                <a:solidFill>
                  <a:srgbClr val="000000"/>
                </a:solidFill>
                <a:effectLst/>
                <a:latin typeface="Courier"/>
              </a:rPr>
              <a:t>help</a:t>
            </a:r>
            <a:r>
              <a:rPr kumimoji="0" lang="fa-IR" altLang="fa-IR" sz="1800" b="0" i="0" u="none" strike="noStrike" cap="none" normalizeH="0" baseline="0" dirty="0">
                <a:ln>
                  <a:noFill/>
                </a:ln>
                <a:solidFill>
                  <a:srgbClr val="000000"/>
                </a:solidFill>
                <a:effectLst/>
                <a:latin typeface="Courier"/>
              </a:rPr>
              <a:t> </a:t>
            </a:r>
            <a:r>
              <a:rPr kumimoji="0" lang="fa-IR" altLang="fa-IR" sz="1800" b="0" i="0" u="none" strike="noStrike" cap="none" normalizeH="0" baseline="0" dirty="0" err="1">
                <a:ln>
                  <a:noFill/>
                </a:ln>
                <a:solidFill>
                  <a:srgbClr val="000000"/>
                </a:solidFill>
                <a:effectLst/>
                <a:latin typeface="Courier"/>
              </a:rPr>
              <a:t>gentests</a:t>
            </a:r>
            <a:r>
              <a:rPr kumimoji="0" lang="fa-IR" altLang="fa-IR" sz="1800" b="0" i="0" u="none" strike="noStrike" cap="none" normalizeH="0" baseline="0" dirty="0">
                <a:ln>
                  <a:noFill/>
                </a:ln>
                <a:solidFill>
                  <a:srgbClr val="000000"/>
                </a:solidFill>
                <a:effectLst/>
                <a:latin typeface="Courier"/>
              </a:rPr>
              <a:t> </a:t>
            </a:r>
          </a:p>
          <a:p>
            <a:pPr marL="0" indent="0">
              <a:buNone/>
            </a:pPr>
            <a:r>
              <a:rPr kumimoji="0" lang="fa-IR" altLang="fa-IR" sz="1800" b="0" i="0" u="none" strike="noStrike" cap="none" normalizeH="0" baseline="0" dirty="0" err="1">
                <a:ln>
                  <a:noFill/>
                </a:ln>
                <a:solidFill>
                  <a:srgbClr val="000000"/>
                </a:solidFill>
                <a:effectLst/>
                <a:latin typeface="Courier"/>
              </a:rPr>
              <a:t>java</a:t>
            </a:r>
            <a:r>
              <a:rPr kumimoji="0" lang="fa-IR" altLang="fa-IR" sz="1800" b="0" i="0" u="none" strike="noStrike" cap="none" normalizeH="0" baseline="0" dirty="0">
                <a:ln>
                  <a:noFill/>
                </a:ln>
                <a:solidFill>
                  <a:srgbClr val="000000"/>
                </a:solidFill>
                <a:effectLst/>
                <a:latin typeface="Courier"/>
              </a:rPr>
              <a:t> -</a:t>
            </a:r>
            <a:r>
              <a:rPr kumimoji="0" lang="fa-IR" altLang="fa-IR" sz="1800" b="0" i="0" u="none" strike="noStrike" cap="none" normalizeH="0" baseline="0" dirty="0" err="1">
                <a:ln>
                  <a:noFill/>
                </a:ln>
                <a:solidFill>
                  <a:srgbClr val="000000"/>
                </a:solidFill>
                <a:effectLst/>
                <a:latin typeface="Courier"/>
              </a:rPr>
              <a:t>classpath</a:t>
            </a:r>
            <a:r>
              <a:rPr kumimoji="0" lang="fa-IR" altLang="fa-IR" sz="1800" b="0" i="0" u="none" strike="noStrike" cap="none" normalizeH="0" baseline="0" dirty="0">
                <a:ln>
                  <a:noFill/>
                </a:ln>
                <a:solidFill>
                  <a:srgbClr val="000000"/>
                </a:solidFill>
                <a:effectLst/>
                <a:latin typeface="Courier"/>
              </a:rPr>
              <a:t> ${RANDOOP_JAR} </a:t>
            </a:r>
            <a:r>
              <a:rPr kumimoji="0" lang="fa-IR" altLang="fa-IR" sz="1800" b="0" i="0" u="none" strike="noStrike" cap="none" normalizeH="0" baseline="0" dirty="0" err="1">
                <a:ln>
                  <a:noFill/>
                </a:ln>
                <a:solidFill>
                  <a:srgbClr val="000000"/>
                </a:solidFill>
                <a:effectLst/>
                <a:latin typeface="Courier"/>
              </a:rPr>
              <a:t>randoop.main.Main</a:t>
            </a:r>
            <a:r>
              <a:rPr kumimoji="0" lang="fa-IR" altLang="fa-IR" sz="1800" b="0" i="0" u="none" strike="noStrike" cap="none" normalizeH="0" baseline="0" dirty="0">
                <a:ln>
                  <a:noFill/>
                </a:ln>
                <a:solidFill>
                  <a:srgbClr val="000000"/>
                </a:solidFill>
                <a:effectLst/>
                <a:latin typeface="Courier"/>
              </a:rPr>
              <a:t> </a:t>
            </a:r>
            <a:r>
              <a:rPr kumimoji="0" lang="fa-IR" altLang="fa-IR" sz="1800" b="0" i="0" u="none" strike="noStrike" cap="none" normalizeH="0" baseline="0" dirty="0" err="1">
                <a:ln>
                  <a:noFill/>
                </a:ln>
                <a:solidFill>
                  <a:srgbClr val="000000"/>
                </a:solidFill>
                <a:effectLst/>
                <a:latin typeface="Courier"/>
              </a:rPr>
              <a:t>help</a:t>
            </a:r>
            <a:r>
              <a:rPr kumimoji="0" lang="fa-IR" altLang="fa-IR" sz="1800" b="0" i="0" u="none" strike="noStrike" cap="none" normalizeH="0" baseline="0" dirty="0">
                <a:ln>
                  <a:noFill/>
                </a:ln>
                <a:solidFill>
                  <a:srgbClr val="000000"/>
                </a:solidFill>
                <a:effectLst/>
                <a:latin typeface="Courier"/>
              </a:rPr>
              <a:t> </a:t>
            </a:r>
            <a:r>
              <a:rPr kumimoji="0" lang="fa-IR" altLang="fa-IR" sz="1800" b="0" i="0" u="none" strike="noStrike" cap="none" normalizeH="0" baseline="0" dirty="0" err="1">
                <a:ln>
                  <a:noFill/>
                </a:ln>
                <a:solidFill>
                  <a:srgbClr val="000000"/>
                </a:solidFill>
                <a:effectLst/>
                <a:latin typeface="Courier"/>
              </a:rPr>
              <a:t>minimize</a:t>
            </a:r>
            <a:r>
              <a:rPr kumimoji="0" lang="fa-IR" altLang="fa-IR" sz="1800" b="0" i="0" u="none" strike="noStrike" cap="none" normalizeH="0" baseline="0" dirty="0">
                <a:ln>
                  <a:noFill/>
                </a:ln>
                <a:solidFill>
                  <a:srgbClr val="000000"/>
                </a:solidFill>
                <a:effectLst/>
                <a:latin typeface="Courier"/>
              </a:rPr>
              <a:t> </a:t>
            </a:r>
            <a:endParaRPr kumimoji="0" lang="fa-IR" altLang="fa-IR" sz="1800" b="0" i="0" u="none" strike="noStrike" cap="none" normalizeH="0" baseline="0" dirty="0">
              <a:ln>
                <a:noFill/>
              </a:ln>
              <a:solidFill>
                <a:srgbClr val="000000"/>
              </a:solidFill>
              <a:effectLst/>
              <a:latin typeface="Verdana" panose="020B0604030504040204" pitchFamily="34" charset="0"/>
            </a:endParaRPr>
          </a:p>
          <a:p>
            <a:pPr marL="0" indent="0" algn="l">
              <a:buNone/>
            </a:pPr>
            <a:endParaRPr lang="en-US" b="0" i="0" dirty="0">
              <a:solidFill>
                <a:srgbClr val="000000"/>
              </a:solidFill>
              <a:effectLst/>
              <a:highlight>
                <a:srgbClr val="FFFFFF"/>
              </a:highlight>
              <a:latin typeface="+mn-lt"/>
            </a:endParaRPr>
          </a:p>
          <a:p>
            <a:pPr marL="0" indent="0" algn="l">
              <a:buNone/>
            </a:pPr>
            <a:r>
              <a:rPr lang="en-US" sz="2400" b="0" i="0" dirty="0">
                <a:solidFill>
                  <a:srgbClr val="000000"/>
                </a:solidFill>
                <a:effectLst/>
                <a:highlight>
                  <a:srgbClr val="FFFFFF"/>
                </a:highlight>
                <a:latin typeface="+mn-lt"/>
              </a:rPr>
              <a:t>(On Windows, adjust the </a:t>
            </a:r>
            <a:r>
              <a:rPr lang="en-US" sz="2400" b="0" i="0" dirty="0" err="1">
                <a:solidFill>
                  <a:srgbClr val="000000"/>
                </a:solidFill>
                <a:effectLst/>
                <a:highlight>
                  <a:srgbClr val="FFFFFF"/>
                </a:highlight>
                <a:latin typeface="+mn-lt"/>
              </a:rPr>
              <a:t>classpath</a:t>
            </a:r>
            <a:r>
              <a:rPr lang="en-US" sz="2400" b="0" i="0" dirty="0">
                <a:solidFill>
                  <a:srgbClr val="000000"/>
                </a:solidFill>
                <a:effectLst/>
                <a:highlight>
                  <a:srgbClr val="FFFFFF"/>
                </a:highlight>
                <a:latin typeface="+mn-lt"/>
              </a:rPr>
              <a:t>, such as using semicolon instead of colon as the separator.)</a:t>
            </a:r>
            <a:endParaRPr lang="en-US" sz="2400" dirty="0">
              <a:solidFill>
                <a:srgbClr val="000000"/>
              </a:solidFill>
              <a:highlight>
                <a:srgbClr val="FFFFFF"/>
              </a:highlight>
              <a:latin typeface="+mn-lt"/>
            </a:endParaRPr>
          </a:p>
          <a:p>
            <a:pPr marL="0" indent="0" algn="l">
              <a:buNone/>
            </a:pPr>
            <a:br>
              <a:rPr lang="en-US" dirty="0"/>
            </a:br>
            <a:endParaRPr lang="en-US" dirty="0">
              <a:latin typeface="+mn-lt"/>
            </a:endParaRPr>
          </a:p>
        </p:txBody>
      </p:sp>
      <p:sp>
        <p:nvSpPr>
          <p:cNvPr id="4" name="Slide Number Placeholder 3">
            <a:extLst>
              <a:ext uri="{FF2B5EF4-FFF2-40B4-BE49-F238E27FC236}">
                <a16:creationId xmlns:a16="http://schemas.microsoft.com/office/drawing/2014/main" id="{AFC54A25-7F85-4E13-A9F8-09E5C69A3E38}"/>
              </a:ext>
            </a:extLst>
          </p:cNvPr>
          <p:cNvSpPr>
            <a:spLocks noGrp="1"/>
          </p:cNvSpPr>
          <p:nvPr>
            <p:ph type="sldNum" sz="quarter" idx="12"/>
          </p:nvPr>
        </p:nvSpPr>
        <p:spPr/>
        <p:txBody>
          <a:bodyPr/>
          <a:lstStyle/>
          <a:p>
            <a:pPr>
              <a:defRPr/>
            </a:pPr>
            <a:fld id="{62EB0AC8-263E-4BC2-8316-EF38483797F6}" type="slidenum">
              <a:rPr lang="en-US" smtClean="0"/>
              <a:pPr>
                <a:defRPr/>
              </a:pPr>
              <a:t>33</a:t>
            </a:fld>
            <a:endParaRPr lang="en-US"/>
          </a:p>
        </p:txBody>
      </p:sp>
      <p:sp>
        <p:nvSpPr>
          <p:cNvPr id="5" name="Date Placeholder 4">
            <a:extLst>
              <a:ext uri="{FF2B5EF4-FFF2-40B4-BE49-F238E27FC236}">
                <a16:creationId xmlns:a16="http://schemas.microsoft.com/office/drawing/2014/main" id="{D6FA68B7-91AB-43A1-A55A-B3BAA85B95D8}"/>
              </a:ext>
            </a:extLst>
          </p:cNvPr>
          <p:cNvSpPr>
            <a:spLocks noGrp="1"/>
          </p:cNvSpPr>
          <p:nvPr>
            <p:ph type="dt" sz="half" idx="10"/>
          </p:nvPr>
        </p:nvSpPr>
        <p:spPr/>
        <p:txBody>
          <a:bodyPr/>
          <a:lstStyle/>
          <a:p>
            <a:pPr>
              <a:defRPr/>
            </a:pPr>
            <a:r>
              <a:rPr lang="en-US"/>
              <a:t>Automated Test Generation</a:t>
            </a:r>
            <a:endParaRPr lang="en-US" dirty="0"/>
          </a:p>
        </p:txBody>
      </p:sp>
      <p:sp>
        <p:nvSpPr>
          <p:cNvPr id="6" name="Footer Placeholder 5">
            <a:extLst>
              <a:ext uri="{FF2B5EF4-FFF2-40B4-BE49-F238E27FC236}">
                <a16:creationId xmlns:a16="http://schemas.microsoft.com/office/drawing/2014/main" id="{C6818321-2BE7-4551-BF7E-94DBE5DD05FC}"/>
              </a:ext>
            </a:extLst>
          </p:cNvPr>
          <p:cNvSpPr>
            <a:spLocks noGrp="1"/>
          </p:cNvSpPr>
          <p:nvPr>
            <p:ph type="ftr" sz="quarter" idx="11"/>
          </p:nvPr>
        </p:nvSpPr>
        <p:spPr/>
        <p:txBody>
          <a:bodyPr/>
          <a:lstStyle/>
          <a:p>
            <a:pPr>
              <a:defRPr/>
            </a:pPr>
            <a:r>
              <a:rPr lang="en-US"/>
              <a:t>© Zakeri</a:t>
            </a:r>
            <a:endParaRPr lang="en-US" dirty="0"/>
          </a:p>
        </p:txBody>
      </p:sp>
    </p:spTree>
    <p:extLst>
      <p:ext uri="{BB962C8B-B14F-4D97-AF65-F5344CB8AC3E}">
        <p14:creationId xmlns:p14="http://schemas.microsoft.com/office/powerpoint/2010/main" val="3592690775"/>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78DCD3-066D-4890-8015-DA974C54E5F2}"/>
              </a:ext>
            </a:extLst>
          </p:cNvPr>
          <p:cNvSpPr>
            <a:spLocks noGrp="1"/>
          </p:cNvSpPr>
          <p:nvPr>
            <p:ph type="title"/>
          </p:nvPr>
        </p:nvSpPr>
        <p:spPr/>
        <p:txBody>
          <a:bodyPr/>
          <a:lstStyle/>
          <a:p>
            <a:r>
              <a:rPr lang="en-US" b="1" i="0" dirty="0">
                <a:solidFill>
                  <a:schemeClr val="tx1"/>
                </a:solidFill>
                <a:effectLst/>
                <a:highlight>
                  <a:srgbClr val="FFFFFF"/>
                </a:highlight>
                <a:latin typeface="Verdana" panose="020B0604030504040204" pitchFamily="34" charset="0"/>
              </a:rPr>
              <a:t>Installing &amp; Running </a:t>
            </a:r>
            <a:r>
              <a:rPr lang="en-US" b="1" i="0" dirty="0" err="1">
                <a:solidFill>
                  <a:schemeClr val="tx1"/>
                </a:solidFill>
                <a:effectLst/>
                <a:highlight>
                  <a:srgbClr val="FFFFFF"/>
                </a:highlight>
                <a:latin typeface="Verdana" panose="020B0604030504040204" pitchFamily="34" charset="0"/>
              </a:rPr>
              <a:t>Randoop</a:t>
            </a:r>
            <a:endParaRPr lang="en-US" b="1" i="0" dirty="0">
              <a:solidFill>
                <a:schemeClr val="tx1"/>
              </a:solidFill>
              <a:effectLst/>
              <a:highlight>
                <a:srgbClr val="FFFFFF"/>
              </a:highlight>
              <a:latin typeface="Verdana" panose="020B0604030504040204" pitchFamily="34" charset="0"/>
            </a:endParaRPr>
          </a:p>
        </p:txBody>
      </p:sp>
      <p:sp>
        <p:nvSpPr>
          <p:cNvPr id="3" name="Content Placeholder 2">
            <a:extLst>
              <a:ext uri="{FF2B5EF4-FFF2-40B4-BE49-F238E27FC236}">
                <a16:creationId xmlns:a16="http://schemas.microsoft.com/office/drawing/2014/main" id="{6871552C-DB6A-416A-B907-C7C130C755F5}"/>
              </a:ext>
            </a:extLst>
          </p:cNvPr>
          <p:cNvSpPr>
            <a:spLocks noGrp="1"/>
          </p:cNvSpPr>
          <p:nvPr>
            <p:ph idx="1"/>
          </p:nvPr>
        </p:nvSpPr>
        <p:spPr/>
        <p:txBody>
          <a:bodyPr/>
          <a:lstStyle/>
          <a:p>
            <a:pPr marL="0" indent="0" algn="l">
              <a:buNone/>
            </a:pPr>
            <a:r>
              <a:rPr lang="en-US" b="1" i="0" dirty="0">
                <a:solidFill>
                  <a:srgbClr val="000000"/>
                </a:solidFill>
                <a:effectLst/>
                <a:highlight>
                  <a:srgbClr val="FFFFFF"/>
                </a:highlight>
                <a:latin typeface="+mn-lt"/>
              </a:rPr>
              <a:t>help</a:t>
            </a:r>
            <a:r>
              <a:rPr lang="en-US" b="0" i="0" dirty="0">
                <a:solidFill>
                  <a:srgbClr val="000000"/>
                </a:solidFill>
                <a:effectLst/>
                <a:highlight>
                  <a:srgbClr val="FFFFFF"/>
                </a:highlight>
                <a:latin typeface="+mn-lt"/>
              </a:rPr>
              <a:t> prints out a usage message. </a:t>
            </a:r>
            <a:r>
              <a:rPr lang="en-US" dirty="0">
                <a:solidFill>
                  <a:srgbClr val="000000"/>
                </a:solidFill>
                <a:highlight>
                  <a:srgbClr val="FFFFFF"/>
                </a:highlight>
                <a:latin typeface="+mn-lt"/>
              </a:rPr>
              <a:t>In car builder project in bin folder</a:t>
            </a:r>
            <a:r>
              <a:rPr lang="en-US" b="0" i="0" dirty="0">
                <a:solidFill>
                  <a:srgbClr val="000000"/>
                </a:solidFill>
                <a:effectLst/>
                <a:highlight>
                  <a:srgbClr val="FFFFFF"/>
                </a:highlight>
                <a:latin typeface="+mn-lt"/>
              </a:rPr>
              <a:t>:</a:t>
            </a:r>
            <a:endParaRPr lang="en-US" dirty="0">
              <a:solidFill>
                <a:srgbClr val="000000"/>
              </a:solidFill>
              <a:highlight>
                <a:srgbClr val="FFFFFF"/>
              </a:highlight>
              <a:latin typeface="+mn-lt"/>
            </a:endParaRPr>
          </a:p>
          <a:p>
            <a:pPr marL="0" indent="0" algn="l">
              <a:buNone/>
            </a:pPr>
            <a:r>
              <a:rPr lang="en-US" sz="2000" b="0" i="0" dirty="0">
                <a:solidFill>
                  <a:srgbClr val="000000"/>
                </a:solidFill>
                <a:effectLst/>
                <a:highlight>
                  <a:srgbClr val="FFFFFF"/>
                </a:highlight>
                <a:latin typeface="+mn-lt"/>
              </a:rPr>
              <a:t>java -</a:t>
            </a:r>
            <a:r>
              <a:rPr lang="en-US" sz="2000" b="0" i="0" dirty="0" err="1">
                <a:solidFill>
                  <a:srgbClr val="000000"/>
                </a:solidFill>
                <a:effectLst/>
                <a:highlight>
                  <a:srgbClr val="FFFFFF"/>
                </a:highlight>
                <a:latin typeface="+mn-lt"/>
              </a:rPr>
              <a:t>classpath</a:t>
            </a:r>
            <a:r>
              <a:rPr lang="en-US" sz="2000" b="0" i="0" dirty="0">
                <a:solidFill>
                  <a:srgbClr val="000000"/>
                </a:solidFill>
                <a:effectLst/>
                <a:highlight>
                  <a:srgbClr val="FFFFFF"/>
                </a:highlight>
                <a:latin typeface="+mn-lt"/>
              </a:rPr>
              <a:t> "..\lib\randoop-all-4.3.3.jar" </a:t>
            </a:r>
            <a:r>
              <a:rPr lang="en-US" sz="2000" b="0" i="0" dirty="0" err="1">
                <a:solidFill>
                  <a:srgbClr val="000000"/>
                </a:solidFill>
                <a:effectLst/>
                <a:highlight>
                  <a:srgbClr val="FFFFFF"/>
                </a:highlight>
                <a:latin typeface="+mn-lt"/>
              </a:rPr>
              <a:t>randoop.main.Main</a:t>
            </a:r>
            <a:r>
              <a:rPr lang="en-US" sz="2000" b="0" i="0" dirty="0">
                <a:solidFill>
                  <a:srgbClr val="000000"/>
                </a:solidFill>
                <a:effectLst/>
                <a:highlight>
                  <a:srgbClr val="FFFFFF"/>
                </a:highlight>
                <a:latin typeface="+mn-lt"/>
              </a:rPr>
              <a:t> </a:t>
            </a:r>
            <a:r>
              <a:rPr lang="en-US" sz="2000" b="0" i="0" dirty="0" err="1">
                <a:solidFill>
                  <a:srgbClr val="000000"/>
                </a:solidFill>
                <a:effectLst/>
                <a:highlight>
                  <a:srgbClr val="FFFFFF"/>
                </a:highlight>
                <a:latin typeface="+mn-lt"/>
              </a:rPr>
              <a:t>gentests</a:t>
            </a:r>
            <a:r>
              <a:rPr lang="en-US" sz="2000" b="0" i="0" dirty="0">
                <a:solidFill>
                  <a:srgbClr val="000000"/>
                </a:solidFill>
                <a:effectLst/>
                <a:highlight>
                  <a:srgbClr val="FFFFFF"/>
                </a:highlight>
                <a:latin typeface="+mn-lt"/>
              </a:rPr>
              <a:t> --help</a:t>
            </a:r>
          </a:p>
          <a:p>
            <a:pPr marL="0" indent="0" algn="l">
              <a:buNone/>
            </a:pPr>
            <a:endParaRPr lang="en-US" dirty="0">
              <a:solidFill>
                <a:srgbClr val="000000"/>
              </a:solidFill>
              <a:highlight>
                <a:srgbClr val="FFFFFF"/>
              </a:highlight>
              <a:latin typeface="+mn-lt"/>
            </a:endParaRPr>
          </a:p>
          <a:p>
            <a:pPr marL="0" indent="0" algn="l">
              <a:buNone/>
            </a:pPr>
            <a:br>
              <a:rPr lang="en-US" dirty="0"/>
            </a:br>
            <a:endParaRPr lang="en-US" dirty="0">
              <a:latin typeface="+mn-lt"/>
            </a:endParaRPr>
          </a:p>
        </p:txBody>
      </p:sp>
      <p:sp>
        <p:nvSpPr>
          <p:cNvPr id="4" name="Slide Number Placeholder 3">
            <a:extLst>
              <a:ext uri="{FF2B5EF4-FFF2-40B4-BE49-F238E27FC236}">
                <a16:creationId xmlns:a16="http://schemas.microsoft.com/office/drawing/2014/main" id="{AFC54A25-7F85-4E13-A9F8-09E5C69A3E38}"/>
              </a:ext>
            </a:extLst>
          </p:cNvPr>
          <p:cNvSpPr>
            <a:spLocks noGrp="1"/>
          </p:cNvSpPr>
          <p:nvPr>
            <p:ph type="sldNum" sz="quarter" idx="12"/>
          </p:nvPr>
        </p:nvSpPr>
        <p:spPr/>
        <p:txBody>
          <a:bodyPr/>
          <a:lstStyle/>
          <a:p>
            <a:pPr>
              <a:defRPr/>
            </a:pPr>
            <a:fld id="{62EB0AC8-263E-4BC2-8316-EF38483797F6}" type="slidenum">
              <a:rPr lang="en-US" smtClean="0"/>
              <a:pPr>
                <a:defRPr/>
              </a:pPr>
              <a:t>34</a:t>
            </a:fld>
            <a:endParaRPr lang="en-US"/>
          </a:p>
        </p:txBody>
      </p:sp>
      <p:sp>
        <p:nvSpPr>
          <p:cNvPr id="5" name="Date Placeholder 4">
            <a:extLst>
              <a:ext uri="{FF2B5EF4-FFF2-40B4-BE49-F238E27FC236}">
                <a16:creationId xmlns:a16="http://schemas.microsoft.com/office/drawing/2014/main" id="{D6FA68B7-91AB-43A1-A55A-B3BAA85B95D8}"/>
              </a:ext>
            </a:extLst>
          </p:cNvPr>
          <p:cNvSpPr>
            <a:spLocks noGrp="1"/>
          </p:cNvSpPr>
          <p:nvPr>
            <p:ph type="dt" sz="half" idx="10"/>
          </p:nvPr>
        </p:nvSpPr>
        <p:spPr/>
        <p:txBody>
          <a:bodyPr/>
          <a:lstStyle/>
          <a:p>
            <a:pPr>
              <a:defRPr/>
            </a:pPr>
            <a:r>
              <a:rPr lang="en-US"/>
              <a:t>Automated Test Generation</a:t>
            </a:r>
            <a:endParaRPr lang="en-US" dirty="0"/>
          </a:p>
        </p:txBody>
      </p:sp>
      <p:sp>
        <p:nvSpPr>
          <p:cNvPr id="6" name="Footer Placeholder 5">
            <a:extLst>
              <a:ext uri="{FF2B5EF4-FFF2-40B4-BE49-F238E27FC236}">
                <a16:creationId xmlns:a16="http://schemas.microsoft.com/office/drawing/2014/main" id="{C6818321-2BE7-4551-BF7E-94DBE5DD05FC}"/>
              </a:ext>
            </a:extLst>
          </p:cNvPr>
          <p:cNvSpPr>
            <a:spLocks noGrp="1"/>
          </p:cNvSpPr>
          <p:nvPr>
            <p:ph type="ftr" sz="quarter" idx="11"/>
          </p:nvPr>
        </p:nvSpPr>
        <p:spPr/>
        <p:txBody>
          <a:bodyPr/>
          <a:lstStyle/>
          <a:p>
            <a:pPr>
              <a:defRPr/>
            </a:pPr>
            <a:r>
              <a:rPr lang="en-US"/>
              <a:t>© Zakeri</a:t>
            </a:r>
            <a:endParaRPr lang="en-US" dirty="0"/>
          </a:p>
        </p:txBody>
      </p:sp>
      <p:pic>
        <p:nvPicPr>
          <p:cNvPr id="8" name="Picture 7">
            <a:extLst>
              <a:ext uri="{FF2B5EF4-FFF2-40B4-BE49-F238E27FC236}">
                <a16:creationId xmlns:a16="http://schemas.microsoft.com/office/drawing/2014/main" id="{D03E7073-1CB9-A804-8770-BBD3CF2D19B8}"/>
              </a:ext>
            </a:extLst>
          </p:cNvPr>
          <p:cNvPicPr>
            <a:picLocks noChangeAspect="1"/>
          </p:cNvPicPr>
          <p:nvPr/>
        </p:nvPicPr>
        <p:blipFill>
          <a:blip r:embed="rId2"/>
          <a:stretch>
            <a:fillRect/>
          </a:stretch>
        </p:blipFill>
        <p:spPr>
          <a:xfrm>
            <a:off x="101600" y="2238829"/>
            <a:ext cx="8951913" cy="4115789"/>
          </a:xfrm>
          <a:prstGeom prst="rect">
            <a:avLst/>
          </a:prstGeom>
        </p:spPr>
      </p:pic>
    </p:spTree>
    <p:extLst>
      <p:ext uri="{BB962C8B-B14F-4D97-AF65-F5344CB8AC3E}">
        <p14:creationId xmlns:p14="http://schemas.microsoft.com/office/powerpoint/2010/main" val="2097918143"/>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78DCD3-066D-4890-8015-DA974C54E5F2}"/>
              </a:ext>
            </a:extLst>
          </p:cNvPr>
          <p:cNvSpPr>
            <a:spLocks noGrp="1"/>
          </p:cNvSpPr>
          <p:nvPr>
            <p:ph type="title"/>
          </p:nvPr>
        </p:nvSpPr>
        <p:spPr/>
        <p:txBody>
          <a:bodyPr/>
          <a:lstStyle/>
          <a:p>
            <a:r>
              <a:rPr lang="en-US" b="1" i="0" dirty="0">
                <a:solidFill>
                  <a:schemeClr val="tx1"/>
                </a:solidFill>
                <a:effectLst/>
                <a:highlight>
                  <a:srgbClr val="FFFFFF"/>
                </a:highlight>
                <a:latin typeface="Verdana" panose="020B0604030504040204" pitchFamily="34" charset="0"/>
              </a:rPr>
              <a:t>Generating tests</a:t>
            </a:r>
          </a:p>
        </p:txBody>
      </p:sp>
      <p:sp>
        <p:nvSpPr>
          <p:cNvPr id="3" name="Content Placeholder 2">
            <a:extLst>
              <a:ext uri="{FF2B5EF4-FFF2-40B4-BE49-F238E27FC236}">
                <a16:creationId xmlns:a16="http://schemas.microsoft.com/office/drawing/2014/main" id="{6871552C-DB6A-416A-B907-C7C130C755F5}"/>
              </a:ext>
            </a:extLst>
          </p:cNvPr>
          <p:cNvSpPr>
            <a:spLocks noGrp="1"/>
          </p:cNvSpPr>
          <p:nvPr>
            <p:ph idx="1"/>
          </p:nvPr>
        </p:nvSpPr>
        <p:spPr/>
        <p:txBody>
          <a:bodyPr/>
          <a:lstStyle/>
          <a:p>
            <a:pPr marL="0" indent="0" algn="l">
              <a:buNone/>
            </a:pPr>
            <a:r>
              <a:rPr lang="en-US" sz="2400" b="0" i="0" dirty="0">
                <a:solidFill>
                  <a:srgbClr val="000000"/>
                </a:solidFill>
                <a:effectLst/>
                <a:latin typeface="+mn-lt"/>
              </a:rPr>
              <a:t>By default, </a:t>
            </a:r>
            <a:r>
              <a:rPr lang="en-US" sz="2400" b="0" i="0" dirty="0" err="1">
                <a:solidFill>
                  <a:srgbClr val="000000"/>
                </a:solidFill>
                <a:effectLst/>
                <a:latin typeface="+mn-lt"/>
              </a:rPr>
              <a:t>Randoop</a:t>
            </a:r>
            <a:r>
              <a:rPr lang="en-US" sz="2400" b="0" i="0" dirty="0">
                <a:solidFill>
                  <a:srgbClr val="000000"/>
                </a:solidFill>
                <a:effectLst/>
                <a:latin typeface="+mn-lt"/>
              </a:rPr>
              <a:t> generates and then outputs two kinds of unit tests, written to separate files.</a:t>
            </a:r>
            <a:br>
              <a:rPr lang="en-US" sz="2400" b="0" i="0" dirty="0">
                <a:solidFill>
                  <a:srgbClr val="000000"/>
                </a:solidFill>
                <a:effectLst/>
                <a:latin typeface="+mn-lt"/>
              </a:rPr>
            </a:br>
            <a:endParaRPr lang="en-US" sz="2400" b="0" i="0" dirty="0">
              <a:solidFill>
                <a:srgbClr val="000000"/>
              </a:solidFill>
              <a:effectLst/>
              <a:latin typeface="+mn-lt"/>
            </a:endParaRPr>
          </a:p>
          <a:p>
            <a:pPr algn="l">
              <a:buFont typeface="Arial" panose="020B0604020202020204" pitchFamily="34" charset="0"/>
              <a:buChar char="•"/>
            </a:pPr>
            <a:r>
              <a:rPr lang="en-US" sz="1800" b="0" i="1" dirty="0">
                <a:effectLst/>
                <a:latin typeface="Verdana" panose="020B0604030504040204" pitchFamily="34" charset="0"/>
                <a:hlinkClick r:id="rId2">
                  <a:extLst>
                    <a:ext uri="{A12FA001-AC4F-418D-AE19-62706E023703}">
                      <ahyp:hlinkClr xmlns:ahyp="http://schemas.microsoft.com/office/drawing/2018/hyperlinkcolor" val="tx"/>
                    </a:ext>
                  </a:extLst>
                </a:hlinkClick>
              </a:rPr>
              <a:t>Error-revealing tests</a:t>
            </a:r>
            <a:r>
              <a:rPr lang="en-US" sz="1800" b="0" i="0" dirty="0">
                <a:effectLst/>
                <a:latin typeface="Verdana" panose="020B0604030504040204" pitchFamily="34" charset="0"/>
              </a:rPr>
              <a:t> </a:t>
            </a:r>
            <a:r>
              <a:rPr lang="en-US" sz="1800" b="0" i="0" dirty="0">
                <a:solidFill>
                  <a:srgbClr val="000000"/>
                </a:solidFill>
                <a:effectLst/>
                <a:latin typeface="Verdana" panose="020B0604030504040204" pitchFamily="34" charset="0"/>
              </a:rPr>
              <a:t>are tests that fail when executed, indicating a potential error in one or more classes under test.</a:t>
            </a:r>
          </a:p>
          <a:p>
            <a:pPr algn="l">
              <a:buFont typeface="Arial" panose="020B0604020202020204" pitchFamily="34" charset="0"/>
              <a:buChar char="•"/>
            </a:pPr>
            <a:r>
              <a:rPr lang="en-US" sz="1800" b="0" i="1" dirty="0">
                <a:effectLst/>
                <a:latin typeface="Verdana" panose="020B0604030504040204" pitchFamily="34" charset="0"/>
                <a:hlinkClick r:id="rId3">
                  <a:extLst>
                    <a:ext uri="{A12FA001-AC4F-418D-AE19-62706E023703}">
                      <ahyp:hlinkClr xmlns:ahyp="http://schemas.microsoft.com/office/drawing/2018/hyperlinkcolor" val="tx"/>
                    </a:ext>
                  </a:extLst>
                </a:hlinkClick>
              </a:rPr>
              <a:t>Regression tests</a:t>
            </a:r>
            <a:r>
              <a:rPr lang="en-US" sz="1800" b="0" i="0" dirty="0">
                <a:effectLst/>
                <a:latin typeface="Verdana" panose="020B0604030504040204" pitchFamily="34" charset="0"/>
              </a:rPr>
              <a:t> </a:t>
            </a:r>
            <a:r>
              <a:rPr lang="en-US" sz="1800" b="0" i="0" dirty="0">
                <a:solidFill>
                  <a:srgbClr val="000000"/>
                </a:solidFill>
                <a:effectLst/>
                <a:latin typeface="Verdana" panose="020B0604030504040204" pitchFamily="34" charset="0"/>
              </a:rPr>
              <a:t>are tests that pass when executed, and can be used to augment a regression test suite.</a:t>
            </a:r>
          </a:p>
          <a:p>
            <a:pPr algn="l">
              <a:buFont typeface="Arial" panose="020B0604020202020204" pitchFamily="34" charset="0"/>
              <a:buChar char="•"/>
            </a:pPr>
            <a:endParaRPr lang="en-US" sz="1800" b="0" i="0" dirty="0">
              <a:solidFill>
                <a:srgbClr val="000000"/>
              </a:solidFill>
              <a:effectLst/>
              <a:latin typeface="Verdana" panose="020B0604030504040204" pitchFamily="34" charset="0"/>
            </a:endParaRPr>
          </a:p>
          <a:p>
            <a:pPr marL="0" indent="0" algn="l">
              <a:buNone/>
            </a:pPr>
            <a:r>
              <a:rPr lang="en-US" sz="2400" b="0" i="0" dirty="0">
                <a:solidFill>
                  <a:srgbClr val="000000"/>
                </a:solidFill>
                <a:effectLst/>
                <a:highlight>
                  <a:srgbClr val="FFFFFF"/>
                </a:highlight>
                <a:latin typeface="+mn-lt"/>
              </a:rPr>
              <a:t>Other generated tests, classified as </a:t>
            </a:r>
            <a:r>
              <a:rPr lang="en-US" sz="2400" b="0" i="1" dirty="0">
                <a:solidFill>
                  <a:srgbClr val="000000"/>
                </a:solidFill>
                <a:effectLst/>
                <a:latin typeface="+mn-lt"/>
              </a:rPr>
              <a:t>invalid</a:t>
            </a:r>
            <a:r>
              <a:rPr lang="en-US" sz="2400" b="0" i="0" dirty="0">
                <a:solidFill>
                  <a:srgbClr val="000000"/>
                </a:solidFill>
                <a:effectLst/>
                <a:highlight>
                  <a:srgbClr val="FFFFFF"/>
                </a:highlight>
                <a:latin typeface="+mn-lt"/>
              </a:rPr>
              <a:t>, are discarded.</a:t>
            </a:r>
            <a:br>
              <a:rPr lang="en-US" sz="2400" dirty="0">
                <a:latin typeface="+mn-lt"/>
              </a:rPr>
            </a:br>
            <a:endParaRPr lang="en-US" sz="3600" dirty="0">
              <a:latin typeface="+mn-lt"/>
            </a:endParaRPr>
          </a:p>
        </p:txBody>
      </p:sp>
      <p:sp>
        <p:nvSpPr>
          <p:cNvPr id="4" name="Slide Number Placeholder 3">
            <a:extLst>
              <a:ext uri="{FF2B5EF4-FFF2-40B4-BE49-F238E27FC236}">
                <a16:creationId xmlns:a16="http://schemas.microsoft.com/office/drawing/2014/main" id="{AFC54A25-7F85-4E13-A9F8-09E5C69A3E38}"/>
              </a:ext>
            </a:extLst>
          </p:cNvPr>
          <p:cNvSpPr>
            <a:spLocks noGrp="1"/>
          </p:cNvSpPr>
          <p:nvPr>
            <p:ph type="sldNum" sz="quarter" idx="12"/>
          </p:nvPr>
        </p:nvSpPr>
        <p:spPr/>
        <p:txBody>
          <a:bodyPr/>
          <a:lstStyle/>
          <a:p>
            <a:pPr>
              <a:defRPr/>
            </a:pPr>
            <a:fld id="{62EB0AC8-263E-4BC2-8316-EF38483797F6}" type="slidenum">
              <a:rPr lang="en-US" smtClean="0"/>
              <a:pPr>
                <a:defRPr/>
              </a:pPr>
              <a:t>35</a:t>
            </a:fld>
            <a:endParaRPr lang="en-US"/>
          </a:p>
        </p:txBody>
      </p:sp>
      <p:sp>
        <p:nvSpPr>
          <p:cNvPr id="5" name="Date Placeholder 4">
            <a:extLst>
              <a:ext uri="{FF2B5EF4-FFF2-40B4-BE49-F238E27FC236}">
                <a16:creationId xmlns:a16="http://schemas.microsoft.com/office/drawing/2014/main" id="{D6FA68B7-91AB-43A1-A55A-B3BAA85B95D8}"/>
              </a:ext>
            </a:extLst>
          </p:cNvPr>
          <p:cNvSpPr>
            <a:spLocks noGrp="1"/>
          </p:cNvSpPr>
          <p:nvPr>
            <p:ph type="dt" sz="half" idx="10"/>
          </p:nvPr>
        </p:nvSpPr>
        <p:spPr/>
        <p:txBody>
          <a:bodyPr/>
          <a:lstStyle/>
          <a:p>
            <a:pPr>
              <a:defRPr/>
            </a:pPr>
            <a:r>
              <a:rPr lang="en-US"/>
              <a:t>Automated Test Generation</a:t>
            </a:r>
            <a:endParaRPr lang="en-US" dirty="0"/>
          </a:p>
        </p:txBody>
      </p:sp>
      <p:sp>
        <p:nvSpPr>
          <p:cNvPr id="6" name="Footer Placeholder 5">
            <a:extLst>
              <a:ext uri="{FF2B5EF4-FFF2-40B4-BE49-F238E27FC236}">
                <a16:creationId xmlns:a16="http://schemas.microsoft.com/office/drawing/2014/main" id="{C6818321-2BE7-4551-BF7E-94DBE5DD05FC}"/>
              </a:ext>
            </a:extLst>
          </p:cNvPr>
          <p:cNvSpPr>
            <a:spLocks noGrp="1"/>
          </p:cNvSpPr>
          <p:nvPr>
            <p:ph type="ftr" sz="quarter" idx="11"/>
          </p:nvPr>
        </p:nvSpPr>
        <p:spPr/>
        <p:txBody>
          <a:bodyPr/>
          <a:lstStyle/>
          <a:p>
            <a:pPr>
              <a:defRPr/>
            </a:pPr>
            <a:r>
              <a:rPr lang="en-US"/>
              <a:t>© Zakeri</a:t>
            </a:r>
            <a:endParaRPr lang="en-US" dirty="0"/>
          </a:p>
        </p:txBody>
      </p:sp>
    </p:spTree>
    <p:extLst>
      <p:ext uri="{BB962C8B-B14F-4D97-AF65-F5344CB8AC3E}">
        <p14:creationId xmlns:p14="http://schemas.microsoft.com/office/powerpoint/2010/main" val="1967227450"/>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78DCD3-066D-4890-8015-DA974C54E5F2}"/>
              </a:ext>
            </a:extLst>
          </p:cNvPr>
          <p:cNvSpPr>
            <a:spLocks noGrp="1"/>
          </p:cNvSpPr>
          <p:nvPr>
            <p:ph type="title"/>
          </p:nvPr>
        </p:nvSpPr>
        <p:spPr/>
        <p:txBody>
          <a:bodyPr/>
          <a:lstStyle/>
          <a:p>
            <a:r>
              <a:rPr lang="en-US" b="1" i="0" dirty="0">
                <a:solidFill>
                  <a:schemeClr val="tx1"/>
                </a:solidFill>
                <a:effectLst/>
                <a:highlight>
                  <a:srgbClr val="FFFFFF"/>
                </a:highlight>
                <a:latin typeface="Verdana" panose="020B0604030504040204" pitchFamily="34" charset="0"/>
              </a:rPr>
              <a:t>Generating tests</a:t>
            </a:r>
          </a:p>
        </p:txBody>
      </p:sp>
      <p:sp>
        <p:nvSpPr>
          <p:cNvPr id="3" name="Content Placeholder 2">
            <a:extLst>
              <a:ext uri="{FF2B5EF4-FFF2-40B4-BE49-F238E27FC236}">
                <a16:creationId xmlns:a16="http://schemas.microsoft.com/office/drawing/2014/main" id="{6871552C-DB6A-416A-B907-C7C130C755F5}"/>
              </a:ext>
            </a:extLst>
          </p:cNvPr>
          <p:cNvSpPr>
            <a:spLocks noGrp="1"/>
          </p:cNvSpPr>
          <p:nvPr>
            <p:ph idx="1"/>
          </p:nvPr>
        </p:nvSpPr>
        <p:spPr/>
        <p:txBody>
          <a:bodyPr/>
          <a:lstStyle/>
          <a:p>
            <a:pPr marL="0" indent="0" algn="l">
              <a:buNone/>
            </a:pPr>
            <a:r>
              <a:rPr lang="en-US" sz="2400" b="0" i="0" dirty="0">
                <a:effectLst/>
                <a:latin typeface="+mn-lt"/>
              </a:rPr>
              <a:t>For testing Only one class with </a:t>
            </a:r>
            <a:r>
              <a:rPr lang="en-US" sz="2400" b="0" i="0" dirty="0" err="1">
                <a:effectLst/>
                <a:latin typeface="+mn-lt"/>
              </a:rPr>
              <a:t>Randoop</a:t>
            </a:r>
            <a:r>
              <a:rPr lang="en-US" sz="2400" b="0" i="0" dirty="0">
                <a:effectLst/>
                <a:latin typeface="+mn-lt"/>
              </a:rPr>
              <a:t> with a specific directory to write test suites and specific time limit:</a:t>
            </a:r>
          </a:p>
          <a:p>
            <a:pPr marL="0" indent="0" algn="l">
              <a:buNone/>
            </a:pPr>
            <a:endParaRPr lang="en-US" sz="2400" b="0" i="0" dirty="0">
              <a:effectLst/>
              <a:latin typeface="+mn-lt"/>
            </a:endParaRPr>
          </a:p>
          <a:p>
            <a:pPr marL="0" indent="0" algn="l">
              <a:buNone/>
            </a:pPr>
            <a:r>
              <a:rPr lang="en-US" sz="2000" dirty="0">
                <a:latin typeface="+mn-lt"/>
              </a:rPr>
              <a:t>java -</a:t>
            </a:r>
            <a:r>
              <a:rPr lang="en-US" sz="2000" dirty="0" err="1">
                <a:latin typeface="+mn-lt"/>
              </a:rPr>
              <a:t>classpath</a:t>
            </a:r>
            <a:r>
              <a:rPr lang="en-US" sz="2000" dirty="0">
                <a:latin typeface="+mn-lt"/>
              </a:rPr>
              <a:t> "..\out\production\design-patterns-java-main\</a:t>
            </a:r>
            <a:r>
              <a:rPr lang="en-US" sz="2000" dirty="0" err="1">
                <a:latin typeface="+mn-lt"/>
              </a:rPr>
              <a:t>refactoring_guru</a:t>
            </a:r>
            <a:r>
              <a:rPr lang="en-US" sz="2000" dirty="0">
                <a:latin typeface="+mn-lt"/>
              </a:rPr>
              <a:t>\builder\example\builders;..\lib\randoop-all-4.3.3.jar" </a:t>
            </a:r>
            <a:r>
              <a:rPr lang="en-US" sz="2000" dirty="0" err="1">
                <a:latin typeface="+mn-lt"/>
              </a:rPr>
              <a:t>randoop.main.Main</a:t>
            </a:r>
            <a:r>
              <a:rPr lang="en-US" sz="2000" dirty="0">
                <a:latin typeface="+mn-lt"/>
              </a:rPr>
              <a:t> </a:t>
            </a:r>
            <a:r>
              <a:rPr lang="en-US" sz="2000" dirty="0" err="1">
                <a:latin typeface="+mn-lt"/>
              </a:rPr>
              <a:t>gentests</a:t>
            </a:r>
            <a:r>
              <a:rPr lang="en-US" sz="2000" dirty="0">
                <a:latin typeface="+mn-lt"/>
              </a:rPr>
              <a:t> --</a:t>
            </a:r>
            <a:r>
              <a:rPr lang="en-US" sz="2000" dirty="0" err="1">
                <a:latin typeface="+mn-lt"/>
              </a:rPr>
              <a:t>testclass</a:t>
            </a:r>
            <a:r>
              <a:rPr lang="en-US" sz="2000" dirty="0">
                <a:latin typeface="+mn-lt"/>
              </a:rPr>
              <a:t>="</a:t>
            </a:r>
            <a:r>
              <a:rPr lang="en-US" sz="2000" dirty="0" err="1">
                <a:latin typeface="+mn-lt"/>
              </a:rPr>
              <a:t>builder.builders.CarBuilder</a:t>
            </a:r>
            <a:r>
              <a:rPr lang="en-US" sz="2000" dirty="0">
                <a:latin typeface="+mn-lt"/>
              </a:rPr>
              <a:t>" --</a:t>
            </a:r>
            <a:r>
              <a:rPr lang="en-US" sz="2000" dirty="0" err="1">
                <a:latin typeface="+mn-lt"/>
              </a:rPr>
              <a:t>junit</a:t>
            </a:r>
            <a:r>
              <a:rPr lang="en-US" sz="2000" dirty="0">
                <a:latin typeface="+mn-lt"/>
              </a:rPr>
              <a:t>-output-</a:t>
            </a:r>
            <a:r>
              <a:rPr lang="en-US" sz="2000" dirty="0" err="1">
                <a:latin typeface="+mn-lt"/>
              </a:rPr>
              <a:t>dir</a:t>
            </a:r>
            <a:r>
              <a:rPr lang="en-US" sz="2000" dirty="0">
                <a:latin typeface="+mn-lt"/>
              </a:rPr>
              <a:t>="..\</a:t>
            </a:r>
            <a:r>
              <a:rPr lang="en-US" sz="2000" dirty="0" err="1">
                <a:latin typeface="+mn-lt"/>
              </a:rPr>
              <a:t>refactoring_guru</a:t>
            </a:r>
            <a:r>
              <a:rPr lang="en-US" sz="2000" dirty="0">
                <a:latin typeface="+mn-lt"/>
              </a:rPr>
              <a:t>\test" --time-limit=5</a:t>
            </a:r>
          </a:p>
          <a:p>
            <a:pPr marL="0" indent="0" algn="l">
              <a:buNone/>
            </a:pPr>
            <a:endParaRPr lang="en-US" sz="2000" dirty="0">
              <a:latin typeface="+mn-lt"/>
            </a:endParaRPr>
          </a:p>
        </p:txBody>
      </p:sp>
      <p:sp>
        <p:nvSpPr>
          <p:cNvPr id="4" name="Slide Number Placeholder 3">
            <a:extLst>
              <a:ext uri="{FF2B5EF4-FFF2-40B4-BE49-F238E27FC236}">
                <a16:creationId xmlns:a16="http://schemas.microsoft.com/office/drawing/2014/main" id="{AFC54A25-7F85-4E13-A9F8-09E5C69A3E38}"/>
              </a:ext>
            </a:extLst>
          </p:cNvPr>
          <p:cNvSpPr>
            <a:spLocks noGrp="1"/>
          </p:cNvSpPr>
          <p:nvPr>
            <p:ph type="sldNum" sz="quarter" idx="12"/>
          </p:nvPr>
        </p:nvSpPr>
        <p:spPr/>
        <p:txBody>
          <a:bodyPr/>
          <a:lstStyle/>
          <a:p>
            <a:pPr>
              <a:defRPr/>
            </a:pPr>
            <a:fld id="{62EB0AC8-263E-4BC2-8316-EF38483797F6}" type="slidenum">
              <a:rPr lang="en-US" smtClean="0"/>
              <a:pPr>
                <a:defRPr/>
              </a:pPr>
              <a:t>36</a:t>
            </a:fld>
            <a:endParaRPr lang="en-US"/>
          </a:p>
        </p:txBody>
      </p:sp>
      <p:sp>
        <p:nvSpPr>
          <p:cNvPr id="5" name="Date Placeholder 4">
            <a:extLst>
              <a:ext uri="{FF2B5EF4-FFF2-40B4-BE49-F238E27FC236}">
                <a16:creationId xmlns:a16="http://schemas.microsoft.com/office/drawing/2014/main" id="{D6FA68B7-91AB-43A1-A55A-B3BAA85B95D8}"/>
              </a:ext>
            </a:extLst>
          </p:cNvPr>
          <p:cNvSpPr>
            <a:spLocks noGrp="1"/>
          </p:cNvSpPr>
          <p:nvPr>
            <p:ph type="dt" sz="half" idx="10"/>
          </p:nvPr>
        </p:nvSpPr>
        <p:spPr/>
        <p:txBody>
          <a:bodyPr/>
          <a:lstStyle/>
          <a:p>
            <a:pPr>
              <a:defRPr/>
            </a:pPr>
            <a:r>
              <a:rPr lang="en-US"/>
              <a:t>Automated Test Generation</a:t>
            </a:r>
            <a:endParaRPr lang="en-US" dirty="0"/>
          </a:p>
        </p:txBody>
      </p:sp>
      <p:sp>
        <p:nvSpPr>
          <p:cNvPr id="6" name="Footer Placeholder 5">
            <a:extLst>
              <a:ext uri="{FF2B5EF4-FFF2-40B4-BE49-F238E27FC236}">
                <a16:creationId xmlns:a16="http://schemas.microsoft.com/office/drawing/2014/main" id="{C6818321-2BE7-4551-BF7E-94DBE5DD05FC}"/>
              </a:ext>
            </a:extLst>
          </p:cNvPr>
          <p:cNvSpPr>
            <a:spLocks noGrp="1"/>
          </p:cNvSpPr>
          <p:nvPr>
            <p:ph type="ftr" sz="quarter" idx="11"/>
          </p:nvPr>
        </p:nvSpPr>
        <p:spPr/>
        <p:txBody>
          <a:bodyPr/>
          <a:lstStyle/>
          <a:p>
            <a:pPr>
              <a:defRPr/>
            </a:pPr>
            <a:r>
              <a:rPr lang="en-US"/>
              <a:t>© Zakeri</a:t>
            </a:r>
            <a:endParaRPr lang="en-US" dirty="0"/>
          </a:p>
        </p:txBody>
      </p:sp>
    </p:spTree>
    <p:extLst>
      <p:ext uri="{BB962C8B-B14F-4D97-AF65-F5344CB8AC3E}">
        <p14:creationId xmlns:p14="http://schemas.microsoft.com/office/powerpoint/2010/main" val="566864240"/>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78DCD3-066D-4890-8015-DA974C54E5F2}"/>
              </a:ext>
            </a:extLst>
          </p:cNvPr>
          <p:cNvSpPr>
            <a:spLocks noGrp="1"/>
          </p:cNvSpPr>
          <p:nvPr>
            <p:ph type="title"/>
          </p:nvPr>
        </p:nvSpPr>
        <p:spPr/>
        <p:txBody>
          <a:bodyPr/>
          <a:lstStyle/>
          <a:p>
            <a:r>
              <a:rPr lang="en-US" b="1" i="0" dirty="0">
                <a:solidFill>
                  <a:schemeClr val="tx1"/>
                </a:solidFill>
                <a:effectLst/>
                <a:highlight>
                  <a:srgbClr val="FFFFFF"/>
                </a:highlight>
                <a:latin typeface="Verdana" panose="020B0604030504040204" pitchFamily="34" charset="0"/>
              </a:rPr>
              <a:t>Generating tests</a:t>
            </a:r>
          </a:p>
        </p:txBody>
      </p:sp>
      <p:sp>
        <p:nvSpPr>
          <p:cNvPr id="3" name="Content Placeholder 2">
            <a:extLst>
              <a:ext uri="{FF2B5EF4-FFF2-40B4-BE49-F238E27FC236}">
                <a16:creationId xmlns:a16="http://schemas.microsoft.com/office/drawing/2014/main" id="{6871552C-DB6A-416A-B907-C7C130C755F5}"/>
              </a:ext>
            </a:extLst>
          </p:cNvPr>
          <p:cNvSpPr>
            <a:spLocks noGrp="1"/>
          </p:cNvSpPr>
          <p:nvPr>
            <p:ph idx="1"/>
          </p:nvPr>
        </p:nvSpPr>
        <p:spPr/>
        <p:txBody>
          <a:bodyPr/>
          <a:lstStyle/>
          <a:p>
            <a:pPr marL="0" indent="0" algn="l">
              <a:buNone/>
            </a:pPr>
            <a:r>
              <a:rPr lang="en-US" sz="2400" b="0" i="0" dirty="0">
                <a:effectLst/>
                <a:latin typeface="+mn-lt"/>
              </a:rPr>
              <a:t>For testing with a class list with a specific directory to write test suites and specific time limit:</a:t>
            </a:r>
            <a:br>
              <a:rPr lang="en-US" sz="2400" dirty="0">
                <a:latin typeface="+mn-lt"/>
              </a:rPr>
            </a:br>
            <a:endParaRPr lang="en-US" sz="2400" b="0" i="0" dirty="0">
              <a:effectLst/>
              <a:latin typeface="+mn-lt"/>
            </a:endParaRPr>
          </a:p>
          <a:p>
            <a:pPr marL="0" indent="0" algn="l">
              <a:buNone/>
            </a:pPr>
            <a:endParaRPr lang="en-US" sz="2000" dirty="0">
              <a:latin typeface="+mn-lt"/>
            </a:endParaRPr>
          </a:p>
          <a:p>
            <a:pPr marL="0" indent="0" algn="l">
              <a:buNone/>
            </a:pPr>
            <a:r>
              <a:rPr lang="en-US" sz="2000" b="0" i="0" dirty="0">
                <a:effectLst/>
                <a:latin typeface="+mn-lt"/>
              </a:rPr>
              <a:t>java -</a:t>
            </a:r>
            <a:r>
              <a:rPr lang="en-US" sz="2000" b="0" i="0" dirty="0" err="1">
                <a:effectLst/>
                <a:latin typeface="+mn-lt"/>
              </a:rPr>
              <a:t>classpath</a:t>
            </a:r>
            <a:r>
              <a:rPr lang="en-US" sz="2000" b="0" i="0" dirty="0">
                <a:effectLst/>
                <a:latin typeface="+mn-lt"/>
              </a:rPr>
              <a:t> "..\out\production\design-patterns-java-main;..\lib\randoop-all-4.3.3.jar" </a:t>
            </a:r>
            <a:r>
              <a:rPr lang="en-US" sz="2000" b="0" i="0" dirty="0" err="1">
                <a:effectLst/>
                <a:latin typeface="+mn-lt"/>
              </a:rPr>
              <a:t>randoop.main.Main</a:t>
            </a:r>
            <a:r>
              <a:rPr lang="en-US" sz="2000" b="0" i="0" dirty="0">
                <a:effectLst/>
                <a:latin typeface="+mn-lt"/>
              </a:rPr>
              <a:t> </a:t>
            </a:r>
            <a:r>
              <a:rPr lang="en-US" sz="2000" b="0" i="0" dirty="0" err="1">
                <a:effectLst/>
                <a:latin typeface="+mn-lt"/>
              </a:rPr>
              <a:t>gentests</a:t>
            </a:r>
            <a:r>
              <a:rPr lang="en-US" sz="2000" b="0" i="0" dirty="0">
                <a:effectLst/>
                <a:latin typeface="+mn-lt"/>
              </a:rPr>
              <a:t> --</a:t>
            </a:r>
            <a:r>
              <a:rPr lang="en-US" sz="2000" b="0" i="0" dirty="0" err="1">
                <a:effectLst/>
                <a:latin typeface="+mn-lt"/>
              </a:rPr>
              <a:t>classlist</a:t>
            </a:r>
            <a:r>
              <a:rPr lang="en-US" sz="2000" b="0" i="0" dirty="0">
                <a:effectLst/>
                <a:latin typeface="+mn-lt"/>
              </a:rPr>
              <a:t>="..\out\myclasslist.txt" --</a:t>
            </a:r>
            <a:r>
              <a:rPr lang="en-US" sz="2000" b="0" i="0" dirty="0" err="1">
                <a:effectLst/>
                <a:latin typeface="+mn-lt"/>
              </a:rPr>
              <a:t>junit</a:t>
            </a:r>
            <a:r>
              <a:rPr lang="en-US" sz="2000" b="0" i="0" dirty="0">
                <a:effectLst/>
                <a:latin typeface="+mn-lt"/>
              </a:rPr>
              <a:t>-output-</a:t>
            </a:r>
            <a:r>
              <a:rPr lang="en-US" sz="2000" b="0" i="0" dirty="0" err="1">
                <a:effectLst/>
                <a:latin typeface="+mn-lt"/>
              </a:rPr>
              <a:t>dir</a:t>
            </a:r>
            <a:r>
              <a:rPr lang="en-US" sz="2000" b="0" i="0" dirty="0">
                <a:effectLst/>
                <a:latin typeface="+mn-lt"/>
              </a:rPr>
              <a:t>="..\</a:t>
            </a:r>
            <a:r>
              <a:rPr lang="en-US" sz="2000" b="0" i="0" dirty="0" err="1">
                <a:effectLst/>
                <a:latin typeface="+mn-lt"/>
              </a:rPr>
              <a:t>refactoring_guru</a:t>
            </a:r>
            <a:r>
              <a:rPr lang="en-US" sz="2000" b="0" i="0" dirty="0">
                <a:effectLst/>
                <a:latin typeface="+mn-lt"/>
              </a:rPr>
              <a:t>\test" --time-limit=5</a:t>
            </a:r>
            <a:endParaRPr lang="en-US" sz="3200" dirty="0">
              <a:latin typeface="+mn-lt"/>
            </a:endParaRPr>
          </a:p>
        </p:txBody>
      </p:sp>
      <p:sp>
        <p:nvSpPr>
          <p:cNvPr id="4" name="Slide Number Placeholder 3">
            <a:extLst>
              <a:ext uri="{FF2B5EF4-FFF2-40B4-BE49-F238E27FC236}">
                <a16:creationId xmlns:a16="http://schemas.microsoft.com/office/drawing/2014/main" id="{AFC54A25-7F85-4E13-A9F8-09E5C69A3E38}"/>
              </a:ext>
            </a:extLst>
          </p:cNvPr>
          <p:cNvSpPr>
            <a:spLocks noGrp="1"/>
          </p:cNvSpPr>
          <p:nvPr>
            <p:ph type="sldNum" sz="quarter" idx="12"/>
          </p:nvPr>
        </p:nvSpPr>
        <p:spPr/>
        <p:txBody>
          <a:bodyPr/>
          <a:lstStyle/>
          <a:p>
            <a:pPr>
              <a:defRPr/>
            </a:pPr>
            <a:fld id="{62EB0AC8-263E-4BC2-8316-EF38483797F6}" type="slidenum">
              <a:rPr lang="en-US" smtClean="0"/>
              <a:pPr>
                <a:defRPr/>
              </a:pPr>
              <a:t>37</a:t>
            </a:fld>
            <a:endParaRPr lang="en-US"/>
          </a:p>
        </p:txBody>
      </p:sp>
      <p:sp>
        <p:nvSpPr>
          <p:cNvPr id="5" name="Date Placeholder 4">
            <a:extLst>
              <a:ext uri="{FF2B5EF4-FFF2-40B4-BE49-F238E27FC236}">
                <a16:creationId xmlns:a16="http://schemas.microsoft.com/office/drawing/2014/main" id="{D6FA68B7-91AB-43A1-A55A-B3BAA85B95D8}"/>
              </a:ext>
            </a:extLst>
          </p:cNvPr>
          <p:cNvSpPr>
            <a:spLocks noGrp="1"/>
          </p:cNvSpPr>
          <p:nvPr>
            <p:ph type="dt" sz="half" idx="10"/>
          </p:nvPr>
        </p:nvSpPr>
        <p:spPr/>
        <p:txBody>
          <a:bodyPr/>
          <a:lstStyle/>
          <a:p>
            <a:pPr>
              <a:defRPr/>
            </a:pPr>
            <a:r>
              <a:rPr lang="en-US"/>
              <a:t>Automated Test Generation</a:t>
            </a:r>
            <a:endParaRPr lang="en-US" dirty="0"/>
          </a:p>
        </p:txBody>
      </p:sp>
      <p:sp>
        <p:nvSpPr>
          <p:cNvPr id="6" name="Footer Placeholder 5">
            <a:extLst>
              <a:ext uri="{FF2B5EF4-FFF2-40B4-BE49-F238E27FC236}">
                <a16:creationId xmlns:a16="http://schemas.microsoft.com/office/drawing/2014/main" id="{C6818321-2BE7-4551-BF7E-94DBE5DD05FC}"/>
              </a:ext>
            </a:extLst>
          </p:cNvPr>
          <p:cNvSpPr>
            <a:spLocks noGrp="1"/>
          </p:cNvSpPr>
          <p:nvPr>
            <p:ph type="ftr" sz="quarter" idx="11"/>
          </p:nvPr>
        </p:nvSpPr>
        <p:spPr/>
        <p:txBody>
          <a:bodyPr/>
          <a:lstStyle/>
          <a:p>
            <a:pPr>
              <a:defRPr/>
            </a:pPr>
            <a:r>
              <a:rPr lang="en-US"/>
              <a:t>© Zakeri</a:t>
            </a:r>
            <a:endParaRPr lang="en-US" dirty="0"/>
          </a:p>
        </p:txBody>
      </p:sp>
    </p:spTree>
    <p:extLst>
      <p:ext uri="{BB962C8B-B14F-4D97-AF65-F5344CB8AC3E}">
        <p14:creationId xmlns:p14="http://schemas.microsoft.com/office/powerpoint/2010/main" val="1639694494"/>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D91EB0-0730-4A55-DD98-6ACE0A39BC43}"/>
              </a:ext>
            </a:extLst>
          </p:cNvPr>
          <p:cNvSpPr>
            <a:spLocks noGrp="1"/>
          </p:cNvSpPr>
          <p:nvPr>
            <p:ph type="title"/>
          </p:nvPr>
        </p:nvSpPr>
        <p:spPr/>
        <p:txBody>
          <a:bodyPr/>
          <a:lstStyle/>
          <a:p>
            <a:r>
              <a:rPr lang="en-US" dirty="0"/>
              <a:t>When to use </a:t>
            </a:r>
            <a:r>
              <a:rPr lang="en-US" dirty="0" err="1"/>
              <a:t>randoop</a:t>
            </a:r>
            <a:endParaRPr lang="fa-IR" dirty="0"/>
          </a:p>
        </p:txBody>
      </p:sp>
      <p:sp>
        <p:nvSpPr>
          <p:cNvPr id="3" name="Content Placeholder 2">
            <a:extLst>
              <a:ext uri="{FF2B5EF4-FFF2-40B4-BE49-F238E27FC236}">
                <a16:creationId xmlns:a16="http://schemas.microsoft.com/office/drawing/2014/main" id="{F3AE56BF-6BC1-2F33-FE1B-B6E01AFCB564}"/>
              </a:ext>
            </a:extLst>
          </p:cNvPr>
          <p:cNvSpPr>
            <a:spLocks noGrp="1"/>
          </p:cNvSpPr>
          <p:nvPr>
            <p:ph idx="1"/>
          </p:nvPr>
        </p:nvSpPr>
        <p:spPr/>
        <p:txBody>
          <a:bodyPr/>
          <a:lstStyle/>
          <a:p>
            <a:r>
              <a:rPr lang="en-US" dirty="0"/>
              <a:t>When you have an application that has no </a:t>
            </a:r>
            <a:r>
              <a:rPr lang="en-US" dirty="0" err="1"/>
              <a:t>junit</a:t>
            </a:r>
            <a:r>
              <a:rPr lang="en-US" dirty="0"/>
              <a:t> test suite written for it and you need to test it.</a:t>
            </a:r>
          </a:p>
          <a:p>
            <a:r>
              <a:rPr lang="en-US" dirty="0"/>
              <a:t>When you need to see know the logical mistakes in your code by generating error revealing tests.</a:t>
            </a:r>
          </a:p>
          <a:p>
            <a:r>
              <a:rPr lang="en-US" dirty="0"/>
              <a:t>When you need a regression test suite to run after each change or modification in the code by you</a:t>
            </a:r>
          </a:p>
          <a:p>
            <a:r>
              <a:rPr lang="en-US" dirty="0"/>
              <a:t>When you are working with TDD (test driven development) and you started with development and forget the testing</a:t>
            </a:r>
            <a:endParaRPr lang="fa-IR" dirty="0"/>
          </a:p>
        </p:txBody>
      </p:sp>
      <p:sp>
        <p:nvSpPr>
          <p:cNvPr id="4" name="Date Placeholder 3">
            <a:extLst>
              <a:ext uri="{FF2B5EF4-FFF2-40B4-BE49-F238E27FC236}">
                <a16:creationId xmlns:a16="http://schemas.microsoft.com/office/drawing/2014/main" id="{5461E17A-50F1-6FEC-6D47-C310A1C68FE1}"/>
              </a:ext>
            </a:extLst>
          </p:cNvPr>
          <p:cNvSpPr>
            <a:spLocks noGrp="1"/>
          </p:cNvSpPr>
          <p:nvPr>
            <p:ph type="dt" sz="half" idx="10"/>
          </p:nvPr>
        </p:nvSpPr>
        <p:spPr/>
        <p:txBody>
          <a:bodyPr/>
          <a:lstStyle/>
          <a:p>
            <a:pPr>
              <a:defRPr/>
            </a:pPr>
            <a:r>
              <a:rPr lang="en-US"/>
              <a:t>Automated Test Generation</a:t>
            </a:r>
            <a:endParaRPr lang="en-US" dirty="0"/>
          </a:p>
        </p:txBody>
      </p:sp>
      <p:sp>
        <p:nvSpPr>
          <p:cNvPr id="5" name="Footer Placeholder 4">
            <a:extLst>
              <a:ext uri="{FF2B5EF4-FFF2-40B4-BE49-F238E27FC236}">
                <a16:creationId xmlns:a16="http://schemas.microsoft.com/office/drawing/2014/main" id="{7B850B5F-B568-4540-0992-5E51DD698681}"/>
              </a:ext>
            </a:extLst>
          </p:cNvPr>
          <p:cNvSpPr>
            <a:spLocks noGrp="1"/>
          </p:cNvSpPr>
          <p:nvPr>
            <p:ph type="ftr" sz="quarter" idx="11"/>
          </p:nvPr>
        </p:nvSpPr>
        <p:spPr/>
        <p:txBody>
          <a:bodyPr/>
          <a:lstStyle/>
          <a:p>
            <a:pPr>
              <a:defRPr/>
            </a:pPr>
            <a:r>
              <a:rPr lang="en-US"/>
              <a:t>© Zakeri</a:t>
            </a:r>
            <a:endParaRPr lang="en-US" dirty="0"/>
          </a:p>
        </p:txBody>
      </p:sp>
      <p:sp>
        <p:nvSpPr>
          <p:cNvPr id="6" name="Slide Number Placeholder 5">
            <a:extLst>
              <a:ext uri="{FF2B5EF4-FFF2-40B4-BE49-F238E27FC236}">
                <a16:creationId xmlns:a16="http://schemas.microsoft.com/office/drawing/2014/main" id="{7A9FCDDC-E97E-EBD8-A1AD-A7D4EB784734}"/>
              </a:ext>
            </a:extLst>
          </p:cNvPr>
          <p:cNvSpPr>
            <a:spLocks noGrp="1"/>
          </p:cNvSpPr>
          <p:nvPr>
            <p:ph type="sldNum" sz="quarter" idx="12"/>
          </p:nvPr>
        </p:nvSpPr>
        <p:spPr/>
        <p:txBody>
          <a:bodyPr/>
          <a:lstStyle/>
          <a:p>
            <a:pPr>
              <a:defRPr/>
            </a:pPr>
            <a:fld id="{62EB0AC8-263E-4BC2-8316-EF38483797F6}" type="slidenum">
              <a:rPr lang="en-US" smtClean="0"/>
              <a:pPr>
                <a:defRPr/>
              </a:pPr>
              <a:t>38</a:t>
            </a:fld>
            <a:endParaRPr lang="en-US"/>
          </a:p>
        </p:txBody>
      </p:sp>
    </p:spTree>
    <p:extLst>
      <p:ext uri="{BB962C8B-B14F-4D97-AF65-F5344CB8AC3E}">
        <p14:creationId xmlns:p14="http://schemas.microsoft.com/office/powerpoint/2010/main" val="1979528522"/>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E3FC6C-41EB-7BA9-8865-C876F60DD932}"/>
              </a:ext>
            </a:extLst>
          </p:cNvPr>
          <p:cNvSpPr>
            <a:spLocks noGrp="1"/>
          </p:cNvSpPr>
          <p:nvPr>
            <p:ph type="title"/>
          </p:nvPr>
        </p:nvSpPr>
        <p:spPr/>
        <p:txBody>
          <a:bodyPr/>
          <a:lstStyle/>
          <a:p>
            <a:r>
              <a:rPr lang="en-US" dirty="0" err="1"/>
              <a:t>ARTGen</a:t>
            </a:r>
            <a:endParaRPr lang="fa-IR" dirty="0"/>
          </a:p>
        </p:txBody>
      </p:sp>
      <p:sp>
        <p:nvSpPr>
          <p:cNvPr id="3" name="Content Placeholder 2">
            <a:extLst>
              <a:ext uri="{FF2B5EF4-FFF2-40B4-BE49-F238E27FC236}">
                <a16:creationId xmlns:a16="http://schemas.microsoft.com/office/drawing/2014/main" id="{0264CC8C-61E1-9259-EDCF-B8EEB0630B3A}"/>
              </a:ext>
            </a:extLst>
          </p:cNvPr>
          <p:cNvSpPr>
            <a:spLocks noGrp="1"/>
          </p:cNvSpPr>
          <p:nvPr>
            <p:ph idx="1"/>
          </p:nvPr>
        </p:nvSpPr>
        <p:spPr/>
        <p:txBody>
          <a:bodyPr/>
          <a:lstStyle/>
          <a:p>
            <a:pPr marL="0" indent="0">
              <a:buNone/>
            </a:pPr>
            <a:r>
              <a:rPr lang="en-US" dirty="0" err="1"/>
              <a:t>ARTGen</a:t>
            </a:r>
            <a:r>
              <a:rPr lang="en-US" dirty="0"/>
              <a:t> is a tool designed to implement Adaptive Random Testing (ART) techniques, which aim to improve the effectiveness of random testing by distributing test cases more evenly across the input domain. ART methods, such as the Fixed-Size-Candidate-Set ART (FSCS-ART), enhance fault detection by ensuring a more uniform spread of test inputs, thereby increasing the likelihood of uncovering software defects. </a:t>
            </a:r>
            <a:r>
              <a:rPr lang="en-US" dirty="0" err="1"/>
              <a:t>ARTGen</a:t>
            </a:r>
            <a:r>
              <a:rPr lang="en-US" dirty="0"/>
              <a:t> leverages these principles to generate diverse and effective test cases, making it a valuable asset in software testing for identifying failure-causing inputs more efficiently.</a:t>
            </a:r>
            <a:endParaRPr lang="fa-IR" dirty="0"/>
          </a:p>
        </p:txBody>
      </p:sp>
      <p:sp>
        <p:nvSpPr>
          <p:cNvPr id="4" name="Date Placeholder 3">
            <a:extLst>
              <a:ext uri="{FF2B5EF4-FFF2-40B4-BE49-F238E27FC236}">
                <a16:creationId xmlns:a16="http://schemas.microsoft.com/office/drawing/2014/main" id="{D49CC7B4-5217-3F1E-9B00-43317980AE85}"/>
              </a:ext>
            </a:extLst>
          </p:cNvPr>
          <p:cNvSpPr>
            <a:spLocks noGrp="1"/>
          </p:cNvSpPr>
          <p:nvPr>
            <p:ph type="dt" sz="half" idx="10"/>
          </p:nvPr>
        </p:nvSpPr>
        <p:spPr/>
        <p:txBody>
          <a:bodyPr/>
          <a:lstStyle/>
          <a:p>
            <a:pPr>
              <a:defRPr/>
            </a:pPr>
            <a:r>
              <a:rPr lang="en-US"/>
              <a:t>Automated Test Generation</a:t>
            </a:r>
            <a:endParaRPr lang="en-US" dirty="0"/>
          </a:p>
        </p:txBody>
      </p:sp>
      <p:sp>
        <p:nvSpPr>
          <p:cNvPr id="5" name="Footer Placeholder 4">
            <a:extLst>
              <a:ext uri="{FF2B5EF4-FFF2-40B4-BE49-F238E27FC236}">
                <a16:creationId xmlns:a16="http://schemas.microsoft.com/office/drawing/2014/main" id="{C8586E92-0AB6-A9E0-D2B0-F38D87202F88}"/>
              </a:ext>
            </a:extLst>
          </p:cNvPr>
          <p:cNvSpPr>
            <a:spLocks noGrp="1"/>
          </p:cNvSpPr>
          <p:nvPr>
            <p:ph type="ftr" sz="quarter" idx="11"/>
          </p:nvPr>
        </p:nvSpPr>
        <p:spPr/>
        <p:txBody>
          <a:bodyPr/>
          <a:lstStyle/>
          <a:p>
            <a:pPr>
              <a:defRPr/>
            </a:pPr>
            <a:r>
              <a:rPr lang="en-US"/>
              <a:t>© Zakeri</a:t>
            </a:r>
            <a:endParaRPr lang="en-US" dirty="0"/>
          </a:p>
        </p:txBody>
      </p:sp>
      <p:sp>
        <p:nvSpPr>
          <p:cNvPr id="6" name="Slide Number Placeholder 5">
            <a:extLst>
              <a:ext uri="{FF2B5EF4-FFF2-40B4-BE49-F238E27FC236}">
                <a16:creationId xmlns:a16="http://schemas.microsoft.com/office/drawing/2014/main" id="{C824855D-FC8C-5B8B-E807-0C6683A6CEFE}"/>
              </a:ext>
            </a:extLst>
          </p:cNvPr>
          <p:cNvSpPr>
            <a:spLocks noGrp="1"/>
          </p:cNvSpPr>
          <p:nvPr>
            <p:ph type="sldNum" sz="quarter" idx="12"/>
          </p:nvPr>
        </p:nvSpPr>
        <p:spPr/>
        <p:txBody>
          <a:bodyPr/>
          <a:lstStyle/>
          <a:p>
            <a:pPr>
              <a:defRPr/>
            </a:pPr>
            <a:fld id="{62EB0AC8-263E-4BC2-8316-EF38483797F6}" type="slidenum">
              <a:rPr lang="en-US" smtClean="0"/>
              <a:pPr>
                <a:defRPr/>
              </a:pPr>
              <a:t>39</a:t>
            </a:fld>
            <a:endParaRPr lang="en-US"/>
          </a:p>
        </p:txBody>
      </p:sp>
    </p:spTree>
    <p:extLst>
      <p:ext uri="{BB962C8B-B14F-4D97-AF65-F5344CB8AC3E}">
        <p14:creationId xmlns:p14="http://schemas.microsoft.com/office/powerpoint/2010/main" val="2530465650"/>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a:extLst>
              <a:ext uri="{FF2B5EF4-FFF2-40B4-BE49-F238E27FC236}">
                <a16:creationId xmlns:a16="http://schemas.microsoft.com/office/drawing/2014/main" id="{A2CCDBA6-5A62-4E0E-82AF-1431EB1F4414}"/>
              </a:ext>
            </a:extLst>
          </p:cNvPr>
          <p:cNvSpPr>
            <a:spLocks noGrp="1" noChangeArrowheads="1"/>
          </p:cNvSpPr>
          <p:nvPr>
            <p:ph type="title"/>
          </p:nvPr>
        </p:nvSpPr>
        <p:spPr/>
        <p:txBody>
          <a:bodyPr/>
          <a:lstStyle/>
          <a:p>
            <a:r>
              <a:rPr lang="en-US" altLang="en-US" sz="3200" dirty="0"/>
              <a:t>What is Automated Test Generation</a:t>
            </a:r>
          </a:p>
        </p:txBody>
      </p:sp>
      <p:sp>
        <p:nvSpPr>
          <p:cNvPr id="10243" name="Rectangle 3">
            <a:extLst>
              <a:ext uri="{FF2B5EF4-FFF2-40B4-BE49-F238E27FC236}">
                <a16:creationId xmlns:a16="http://schemas.microsoft.com/office/drawing/2014/main" id="{E3FBD971-566A-4CA0-9E57-6DF4BF79698E}"/>
              </a:ext>
            </a:extLst>
          </p:cNvPr>
          <p:cNvSpPr>
            <a:spLocks noGrp="1" noChangeArrowheads="1"/>
          </p:cNvSpPr>
          <p:nvPr>
            <p:ph type="body" idx="1"/>
          </p:nvPr>
        </p:nvSpPr>
        <p:spPr>
          <a:xfrm>
            <a:off x="93663" y="860425"/>
            <a:ext cx="8956675" cy="5886604"/>
          </a:xfrm>
        </p:spPr>
        <p:txBody>
          <a:bodyPr/>
          <a:lstStyle/>
          <a:p>
            <a:r>
              <a:rPr lang="en-US" altLang="en-US" sz="2800" dirty="0"/>
              <a:t>Automated testing refers to the techniques which generate the test sets (test data and/or test oracles + test codes) automatically.</a:t>
            </a:r>
          </a:p>
          <a:p>
            <a:pPr lvl="1"/>
            <a:r>
              <a:rPr lang="en-US" altLang="en-US" i="1" dirty="0"/>
              <a:t>Paper: Automated software test generation: Some challenges, solutions, and recent advances</a:t>
            </a:r>
          </a:p>
          <a:p>
            <a:pPr lvl="1"/>
            <a:r>
              <a:rPr lang="en-US" altLang="en-US" i="1" dirty="0"/>
              <a:t>Paper: Survey on test data generation tools</a:t>
            </a:r>
          </a:p>
          <a:p>
            <a:pPr lvl="1"/>
            <a:endParaRPr lang="en-US" altLang="en-US" i="1" dirty="0"/>
          </a:p>
          <a:p>
            <a:endParaRPr lang="en-US" altLang="en-US" sz="2800" dirty="0"/>
          </a:p>
          <a:p>
            <a:pPr algn="just"/>
            <a:endParaRPr lang="en-US" altLang="en-US" b="1" dirty="0">
              <a:solidFill>
                <a:srgbClr val="FF0066"/>
              </a:solidFill>
            </a:endParaRPr>
          </a:p>
        </p:txBody>
      </p:sp>
      <p:sp>
        <p:nvSpPr>
          <p:cNvPr id="2" name="Slide Number Placeholder 1">
            <a:extLst>
              <a:ext uri="{FF2B5EF4-FFF2-40B4-BE49-F238E27FC236}">
                <a16:creationId xmlns:a16="http://schemas.microsoft.com/office/drawing/2014/main" id="{E972EF28-9BF2-40BD-9B0E-C07602A82D89}"/>
              </a:ext>
            </a:extLst>
          </p:cNvPr>
          <p:cNvSpPr>
            <a:spLocks noGrp="1"/>
          </p:cNvSpPr>
          <p:nvPr>
            <p:ph type="sldNum" sz="quarter" idx="12"/>
          </p:nvPr>
        </p:nvSpPr>
        <p:spPr/>
        <p:txBody>
          <a:bodyPr/>
          <a:lstStyle/>
          <a:p>
            <a:pPr>
              <a:defRPr/>
            </a:pPr>
            <a:fld id="{62EB0AC8-263E-4BC2-8316-EF38483797F6}" type="slidenum">
              <a:rPr lang="en-US" smtClean="0"/>
              <a:pPr>
                <a:defRPr/>
              </a:pPr>
              <a:t>4</a:t>
            </a:fld>
            <a:endParaRPr lang="en-US"/>
          </a:p>
        </p:txBody>
      </p:sp>
      <p:sp>
        <p:nvSpPr>
          <p:cNvPr id="3" name="Date Placeholder 2">
            <a:extLst>
              <a:ext uri="{FF2B5EF4-FFF2-40B4-BE49-F238E27FC236}">
                <a16:creationId xmlns:a16="http://schemas.microsoft.com/office/drawing/2014/main" id="{2405C90F-B039-4B4D-A55B-7B4E5DE1490F}"/>
              </a:ext>
            </a:extLst>
          </p:cNvPr>
          <p:cNvSpPr>
            <a:spLocks noGrp="1"/>
          </p:cNvSpPr>
          <p:nvPr>
            <p:ph type="dt" sz="half" idx="10"/>
          </p:nvPr>
        </p:nvSpPr>
        <p:spPr/>
        <p:txBody>
          <a:bodyPr/>
          <a:lstStyle/>
          <a:p>
            <a:pPr>
              <a:defRPr/>
            </a:pPr>
            <a:r>
              <a:rPr lang="en-US"/>
              <a:t>Automated Test Generation</a:t>
            </a:r>
            <a:endParaRPr lang="en-US" dirty="0"/>
          </a:p>
        </p:txBody>
      </p:sp>
      <p:sp>
        <p:nvSpPr>
          <p:cNvPr id="4" name="Footer Placeholder 3">
            <a:extLst>
              <a:ext uri="{FF2B5EF4-FFF2-40B4-BE49-F238E27FC236}">
                <a16:creationId xmlns:a16="http://schemas.microsoft.com/office/drawing/2014/main" id="{20AB1869-F170-4975-96E5-E7CBB5BF9B55}"/>
              </a:ext>
            </a:extLst>
          </p:cNvPr>
          <p:cNvSpPr>
            <a:spLocks noGrp="1"/>
          </p:cNvSpPr>
          <p:nvPr>
            <p:ph type="ftr" sz="quarter" idx="11"/>
          </p:nvPr>
        </p:nvSpPr>
        <p:spPr/>
        <p:txBody>
          <a:bodyPr/>
          <a:lstStyle/>
          <a:p>
            <a:pPr>
              <a:defRPr/>
            </a:pPr>
            <a:r>
              <a:rPr lang="en-US"/>
              <a:t>© Zakeri</a:t>
            </a:r>
            <a:endParaRPr lang="en-US" dirty="0"/>
          </a:p>
        </p:txBody>
      </p:sp>
    </p:spTree>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E3FC6C-41EB-7BA9-8865-C876F60DD932}"/>
              </a:ext>
            </a:extLst>
          </p:cNvPr>
          <p:cNvSpPr>
            <a:spLocks noGrp="1"/>
          </p:cNvSpPr>
          <p:nvPr>
            <p:ph type="title"/>
          </p:nvPr>
        </p:nvSpPr>
        <p:spPr/>
        <p:txBody>
          <a:bodyPr/>
          <a:lstStyle/>
          <a:p>
            <a:r>
              <a:rPr lang="en-US" dirty="0"/>
              <a:t>References</a:t>
            </a:r>
            <a:endParaRPr lang="fa-IR" dirty="0"/>
          </a:p>
        </p:txBody>
      </p:sp>
      <p:sp>
        <p:nvSpPr>
          <p:cNvPr id="3" name="Content Placeholder 2">
            <a:extLst>
              <a:ext uri="{FF2B5EF4-FFF2-40B4-BE49-F238E27FC236}">
                <a16:creationId xmlns:a16="http://schemas.microsoft.com/office/drawing/2014/main" id="{0264CC8C-61E1-9259-EDCF-B8EEB0630B3A}"/>
              </a:ext>
            </a:extLst>
          </p:cNvPr>
          <p:cNvSpPr>
            <a:spLocks noGrp="1"/>
          </p:cNvSpPr>
          <p:nvPr>
            <p:ph idx="1"/>
          </p:nvPr>
        </p:nvSpPr>
        <p:spPr/>
        <p:txBody>
          <a:bodyPr/>
          <a:lstStyle/>
          <a:p>
            <a:pPr algn="just"/>
            <a:r>
              <a:rPr lang="en-US" sz="1900" dirty="0"/>
              <a:t>Chen, T. Y., &amp; Merkel, R. G. (2008). "An upper bound on software testing effectiveness." ACM Transactions on Software Engineering and Methodology (TOSEM), 17(3), 16.</a:t>
            </a:r>
          </a:p>
          <a:p>
            <a:pPr algn="just"/>
            <a:endParaRPr lang="en-US" sz="1900" dirty="0"/>
          </a:p>
          <a:p>
            <a:pPr algn="just"/>
            <a:r>
              <a:rPr lang="en-US" sz="1900" dirty="0"/>
              <a:t>Chen, T. Y., &amp; Huang, D. T. (2013). "Adaptive Random Testing: The ART of test case diversity." CRC Press.</a:t>
            </a:r>
          </a:p>
          <a:p>
            <a:pPr algn="just"/>
            <a:endParaRPr lang="en-US" sz="1900" dirty="0"/>
          </a:p>
          <a:p>
            <a:pPr algn="just"/>
            <a:r>
              <a:rPr lang="en-US" sz="1900" dirty="0"/>
              <a:t>Chen, T. Y., Kuo, F. C., Merkel, R. G., &amp; </a:t>
            </a:r>
            <a:r>
              <a:rPr lang="en-US" sz="1900" dirty="0" err="1"/>
              <a:t>Tse</a:t>
            </a:r>
            <a:r>
              <a:rPr lang="en-US" sz="1900" dirty="0"/>
              <a:t>, T. H. (2004). "Adaptive Random Testing: The ART of test case diversity." Journal of Systems and Software, 83(1), 60-66.</a:t>
            </a:r>
          </a:p>
          <a:p>
            <a:pPr algn="just"/>
            <a:endParaRPr lang="en-US" sz="1900" dirty="0"/>
          </a:p>
          <a:p>
            <a:pPr algn="just"/>
            <a:r>
              <a:rPr lang="en-US" sz="1900" dirty="0"/>
              <a:t>Chan, K. P., Cheung, S. C., &amp; Chen, T. Y. (1996). "Proportional sampling strategy: Guidelines for generating representative failure samples." Information and Software Technology, 38(11), 775-782.</a:t>
            </a:r>
          </a:p>
          <a:p>
            <a:pPr algn="just"/>
            <a:endParaRPr lang="en-US" sz="1900" dirty="0"/>
          </a:p>
          <a:p>
            <a:pPr algn="just"/>
            <a:r>
              <a:rPr lang="en-US" sz="1900" dirty="0"/>
              <a:t>Xu, X., &amp; Parnas, D. L. (1990). "On the effectiveness of random testing." Proceedings of the 2nd IEEE International Conference on Software Engineering, pp. 20-26.</a:t>
            </a:r>
          </a:p>
          <a:p>
            <a:pPr marL="0" indent="0" algn="just">
              <a:buNone/>
            </a:pPr>
            <a:endParaRPr lang="en-US" sz="1900" dirty="0"/>
          </a:p>
          <a:p>
            <a:pPr algn="just"/>
            <a:r>
              <a:rPr lang="en-US" sz="1900" dirty="0">
                <a:solidFill>
                  <a:schemeClr val="tx2"/>
                </a:solidFill>
                <a:hlinkClick r:id="rId2">
                  <a:extLst>
                    <a:ext uri="{A12FA001-AC4F-418D-AE19-62706E023703}">
                      <ahyp:hlinkClr xmlns:ahyp="http://schemas.microsoft.com/office/drawing/2018/hyperlinkcolor" val="tx"/>
                    </a:ext>
                  </a:extLst>
                </a:hlinkClick>
              </a:rPr>
              <a:t>GitHub - </a:t>
            </a:r>
            <a:r>
              <a:rPr lang="en-US" sz="1900" dirty="0" err="1">
                <a:solidFill>
                  <a:schemeClr val="tx2"/>
                </a:solidFill>
                <a:hlinkClick r:id="rId2">
                  <a:extLst>
                    <a:ext uri="{A12FA001-AC4F-418D-AE19-62706E023703}">
                      <ahyp:hlinkClr xmlns:ahyp="http://schemas.microsoft.com/office/drawing/2018/hyperlinkcolor" val="tx"/>
                    </a:ext>
                  </a:extLst>
                </a:hlinkClick>
              </a:rPr>
              <a:t>randoop</a:t>
            </a:r>
            <a:r>
              <a:rPr lang="en-US" sz="1900" dirty="0">
                <a:solidFill>
                  <a:schemeClr val="tx2"/>
                </a:solidFill>
                <a:hlinkClick r:id="rId2">
                  <a:extLst>
                    <a:ext uri="{A12FA001-AC4F-418D-AE19-62706E023703}">
                      <ahyp:hlinkClr xmlns:ahyp="http://schemas.microsoft.com/office/drawing/2018/hyperlinkcolor" val="tx"/>
                    </a:ext>
                  </a:extLst>
                </a:hlinkClick>
              </a:rPr>
              <a:t>/</a:t>
            </a:r>
            <a:r>
              <a:rPr lang="en-US" sz="1900" dirty="0" err="1">
                <a:solidFill>
                  <a:schemeClr val="tx2"/>
                </a:solidFill>
                <a:hlinkClick r:id="rId2">
                  <a:extLst>
                    <a:ext uri="{A12FA001-AC4F-418D-AE19-62706E023703}">
                      <ahyp:hlinkClr xmlns:ahyp="http://schemas.microsoft.com/office/drawing/2018/hyperlinkcolor" val="tx"/>
                    </a:ext>
                  </a:extLst>
                </a:hlinkClick>
              </a:rPr>
              <a:t>randoop</a:t>
            </a:r>
            <a:r>
              <a:rPr lang="en-US" sz="1900" dirty="0">
                <a:solidFill>
                  <a:schemeClr val="tx2"/>
                </a:solidFill>
                <a:hlinkClick r:id="rId2">
                  <a:extLst>
                    <a:ext uri="{A12FA001-AC4F-418D-AE19-62706E023703}">
                      <ahyp:hlinkClr xmlns:ahyp="http://schemas.microsoft.com/office/drawing/2018/hyperlinkcolor" val="tx"/>
                    </a:ext>
                  </a:extLst>
                </a:hlinkClick>
              </a:rPr>
              <a:t>: Automatic test generation for Java</a:t>
            </a:r>
            <a:endParaRPr lang="fa-IR" sz="1900" dirty="0">
              <a:solidFill>
                <a:schemeClr val="tx2"/>
              </a:solidFill>
            </a:endParaRPr>
          </a:p>
        </p:txBody>
      </p:sp>
      <p:sp>
        <p:nvSpPr>
          <p:cNvPr id="4" name="Date Placeholder 3">
            <a:extLst>
              <a:ext uri="{FF2B5EF4-FFF2-40B4-BE49-F238E27FC236}">
                <a16:creationId xmlns:a16="http://schemas.microsoft.com/office/drawing/2014/main" id="{D49CC7B4-5217-3F1E-9B00-43317980AE85}"/>
              </a:ext>
            </a:extLst>
          </p:cNvPr>
          <p:cNvSpPr>
            <a:spLocks noGrp="1"/>
          </p:cNvSpPr>
          <p:nvPr>
            <p:ph type="dt" sz="half" idx="10"/>
          </p:nvPr>
        </p:nvSpPr>
        <p:spPr/>
        <p:txBody>
          <a:bodyPr/>
          <a:lstStyle/>
          <a:p>
            <a:pPr>
              <a:defRPr/>
            </a:pPr>
            <a:r>
              <a:rPr lang="en-US"/>
              <a:t>Automated Test Generation</a:t>
            </a:r>
            <a:endParaRPr lang="en-US" dirty="0"/>
          </a:p>
        </p:txBody>
      </p:sp>
      <p:sp>
        <p:nvSpPr>
          <p:cNvPr id="5" name="Footer Placeholder 4">
            <a:extLst>
              <a:ext uri="{FF2B5EF4-FFF2-40B4-BE49-F238E27FC236}">
                <a16:creationId xmlns:a16="http://schemas.microsoft.com/office/drawing/2014/main" id="{C8586E92-0AB6-A9E0-D2B0-F38D87202F88}"/>
              </a:ext>
            </a:extLst>
          </p:cNvPr>
          <p:cNvSpPr>
            <a:spLocks noGrp="1"/>
          </p:cNvSpPr>
          <p:nvPr>
            <p:ph type="ftr" sz="quarter" idx="11"/>
          </p:nvPr>
        </p:nvSpPr>
        <p:spPr/>
        <p:txBody>
          <a:bodyPr/>
          <a:lstStyle/>
          <a:p>
            <a:pPr>
              <a:defRPr/>
            </a:pPr>
            <a:r>
              <a:rPr lang="en-US"/>
              <a:t>© Zakeri</a:t>
            </a:r>
            <a:endParaRPr lang="en-US" dirty="0"/>
          </a:p>
        </p:txBody>
      </p:sp>
      <p:sp>
        <p:nvSpPr>
          <p:cNvPr id="6" name="Slide Number Placeholder 5">
            <a:extLst>
              <a:ext uri="{FF2B5EF4-FFF2-40B4-BE49-F238E27FC236}">
                <a16:creationId xmlns:a16="http://schemas.microsoft.com/office/drawing/2014/main" id="{C824855D-FC8C-5B8B-E807-0C6683A6CEFE}"/>
              </a:ext>
            </a:extLst>
          </p:cNvPr>
          <p:cNvSpPr>
            <a:spLocks noGrp="1"/>
          </p:cNvSpPr>
          <p:nvPr>
            <p:ph type="sldNum" sz="quarter" idx="12"/>
          </p:nvPr>
        </p:nvSpPr>
        <p:spPr/>
        <p:txBody>
          <a:bodyPr/>
          <a:lstStyle/>
          <a:p>
            <a:pPr>
              <a:defRPr/>
            </a:pPr>
            <a:fld id="{62EB0AC8-263E-4BC2-8316-EF38483797F6}" type="slidenum">
              <a:rPr lang="en-US" smtClean="0"/>
              <a:pPr>
                <a:defRPr/>
              </a:pPr>
              <a:t>40</a:t>
            </a:fld>
            <a:endParaRPr lang="en-US"/>
          </a:p>
        </p:txBody>
      </p:sp>
    </p:spTree>
    <p:extLst>
      <p:ext uri="{BB962C8B-B14F-4D97-AF65-F5344CB8AC3E}">
        <p14:creationId xmlns:p14="http://schemas.microsoft.com/office/powerpoint/2010/main" val="250128699"/>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E3FC6C-41EB-7BA9-8865-C876F60DD932}"/>
              </a:ext>
            </a:extLst>
          </p:cNvPr>
          <p:cNvSpPr>
            <a:spLocks noGrp="1"/>
          </p:cNvSpPr>
          <p:nvPr>
            <p:ph type="title"/>
          </p:nvPr>
        </p:nvSpPr>
        <p:spPr/>
        <p:txBody>
          <a:bodyPr/>
          <a:lstStyle/>
          <a:p>
            <a:r>
              <a:rPr lang="en-US" dirty="0"/>
              <a:t>Questions1</a:t>
            </a:r>
            <a:endParaRPr lang="fa-IR" dirty="0"/>
          </a:p>
        </p:txBody>
      </p:sp>
      <p:sp>
        <p:nvSpPr>
          <p:cNvPr id="3" name="Content Placeholder 2">
            <a:extLst>
              <a:ext uri="{FF2B5EF4-FFF2-40B4-BE49-F238E27FC236}">
                <a16:creationId xmlns:a16="http://schemas.microsoft.com/office/drawing/2014/main" id="{0264CC8C-61E1-9259-EDCF-B8EEB0630B3A}"/>
              </a:ext>
            </a:extLst>
          </p:cNvPr>
          <p:cNvSpPr>
            <a:spLocks noGrp="1"/>
          </p:cNvSpPr>
          <p:nvPr>
            <p:ph idx="1"/>
          </p:nvPr>
        </p:nvSpPr>
        <p:spPr/>
        <p:txBody>
          <a:bodyPr/>
          <a:lstStyle/>
          <a:p>
            <a:pPr algn="just"/>
            <a:r>
              <a:rPr lang="en-US" sz="2400" b="1" i="0" dirty="0">
                <a:solidFill>
                  <a:srgbClr val="0D0D0D"/>
                </a:solidFill>
                <a:effectLst/>
                <a:highlight>
                  <a:srgbClr val="FFFFFF"/>
                </a:highlight>
                <a:latin typeface="ui-sans-serif"/>
              </a:rPr>
              <a:t>Question 1:</a:t>
            </a:r>
            <a:endParaRPr lang="fa-IR" sz="2400" b="1" i="0" dirty="0">
              <a:solidFill>
                <a:srgbClr val="0D0D0D"/>
              </a:solidFill>
              <a:effectLst/>
              <a:highlight>
                <a:srgbClr val="FFFFFF"/>
              </a:highlight>
              <a:latin typeface="ui-sans-serif"/>
            </a:endParaRPr>
          </a:p>
          <a:p>
            <a:pPr algn="just"/>
            <a:endParaRPr lang="en-US" sz="2400" b="1" i="0" dirty="0">
              <a:solidFill>
                <a:srgbClr val="0D0D0D"/>
              </a:solidFill>
              <a:effectLst/>
              <a:highlight>
                <a:srgbClr val="FFFFFF"/>
              </a:highlight>
              <a:latin typeface="ui-sans-serif"/>
            </a:endParaRPr>
          </a:p>
          <a:p>
            <a:pPr algn="just"/>
            <a:r>
              <a:rPr lang="en-US" sz="2400" b="1" i="0" dirty="0">
                <a:solidFill>
                  <a:srgbClr val="0D0D0D"/>
                </a:solidFill>
                <a:effectLst/>
                <a:highlight>
                  <a:srgbClr val="FFFFFF"/>
                </a:highlight>
                <a:latin typeface="ui-sans-serif"/>
              </a:rPr>
              <a:t>What is the main objective of Adaptive Random Testing (ART)?</a:t>
            </a:r>
            <a:endParaRPr lang="en-US" sz="2400" b="0" i="0" dirty="0">
              <a:solidFill>
                <a:srgbClr val="0D0D0D"/>
              </a:solidFill>
              <a:effectLst/>
              <a:highlight>
                <a:srgbClr val="FFFFFF"/>
              </a:highlight>
              <a:latin typeface="ui-sans-serif"/>
            </a:endParaRPr>
          </a:p>
          <a:p>
            <a:pPr algn="just"/>
            <a:r>
              <a:rPr lang="en-US" sz="2400" b="1" i="0" dirty="0">
                <a:solidFill>
                  <a:schemeClr val="accent2"/>
                </a:solidFill>
                <a:effectLst/>
                <a:highlight>
                  <a:srgbClr val="FFFFFF"/>
                </a:highlight>
                <a:latin typeface="ui-sans-serif"/>
              </a:rPr>
              <a:t>Answer:</a:t>
            </a:r>
            <a:r>
              <a:rPr lang="en-US" sz="2400" b="0" i="0" dirty="0">
                <a:solidFill>
                  <a:schemeClr val="accent2"/>
                </a:solidFill>
                <a:effectLst/>
                <a:highlight>
                  <a:srgbClr val="FFFFFF"/>
                </a:highlight>
                <a:latin typeface="ui-sans-serif"/>
              </a:rPr>
              <a:t> The main objective of Adaptive Random Testing (ART) is to improve the efficiency of random testing by ensuring a more uniform distribution of test inputs across the input space. This increases the likelihood of detecting faults by selecting inputs that are more diverse and evenly spread out.</a:t>
            </a:r>
          </a:p>
          <a:p>
            <a:pPr marL="0" indent="0" algn="just">
              <a:buNone/>
            </a:pPr>
            <a:endParaRPr lang="fa-IR" sz="1900" dirty="0"/>
          </a:p>
        </p:txBody>
      </p:sp>
      <p:sp>
        <p:nvSpPr>
          <p:cNvPr id="4" name="Date Placeholder 3">
            <a:extLst>
              <a:ext uri="{FF2B5EF4-FFF2-40B4-BE49-F238E27FC236}">
                <a16:creationId xmlns:a16="http://schemas.microsoft.com/office/drawing/2014/main" id="{D49CC7B4-5217-3F1E-9B00-43317980AE85}"/>
              </a:ext>
            </a:extLst>
          </p:cNvPr>
          <p:cNvSpPr>
            <a:spLocks noGrp="1"/>
          </p:cNvSpPr>
          <p:nvPr>
            <p:ph type="dt" sz="half" idx="10"/>
          </p:nvPr>
        </p:nvSpPr>
        <p:spPr/>
        <p:txBody>
          <a:bodyPr/>
          <a:lstStyle/>
          <a:p>
            <a:pPr>
              <a:defRPr/>
            </a:pPr>
            <a:r>
              <a:rPr lang="en-US"/>
              <a:t>Automated Test Generation</a:t>
            </a:r>
            <a:endParaRPr lang="en-US" dirty="0"/>
          </a:p>
        </p:txBody>
      </p:sp>
      <p:sp>
        <p:nvSpPr>
          <p:cNvPr id="5" name="Footer Placeholder 4">
            <a:extLst>
              <a:ext uri="{FF2B5EF4-FFF2-40B4-BE49-F238E27FC236}">
                <a16:creationId xmlns:a16="http://schemas.microsoft.com/office/drawing/2014/main" id="{C8586E92-0AB6-A9E0-D2B0-F38D87202F88}"/>
              </a:ext>
            </a:extLst>
          </p:cNvPr>
          <p:cNvSpPr>
            <a:spLocks noGrp="1"/>
          </p:cNvSpPr>
          <p:nvPr>
            <p:ph type="ftr" sz="quarter" idx="11"/>
          </p:nvPr>
        </p:nvSpPr>
        <p:spPr/>
        <p:txBody>
          <a:bodyPr/>
          <a:lstStyle/>
          <a:p>
            <a:pPr>
              <a:defRPr/>
            </a:pPr>
            <a:r>
              <a:rPr lang="en-US"/>
              <a:t>© Zakeri</a:t>
            </a:r>
            <a:endParaRPr lang="en-US" dirty="0"/>
          </a:p>
        </p:txBody>
      </p:sp>
      <p:sp>
        <p:nvSpPr>
          <p:cNvPr id="6" name="Slide Number Placeholder 5">
            <a:extLst>
              <a:ext uri="{FF2B5EF4-FFF2-40B4-BE49-F238E27FC236}">
                <a16:creationId xmlns:a16="http://schemas.microsoft.com/office/drawing/2014/main" id="{C824855D-FC8C-5B8B-E807-0C6683A6CEFE}"/>
              </a:ext>
            </a:extLst>
          </p:cNvPr>
          <p:cNvSpPr>
            <a:spLocks noGrp="1"/>
          </p:cNvSpPr>
          <p:nvPr>
            <p:ph type="sldNum" sz="quarter" idx="12"/>
          </p:nvPr>
        </p:nvSpPr>
        <p:spPr/>
        <p:txBody>
          <a:bodyPr/>
          <a:lstStyle/>
          <a:p>
            <a:pPr>
              <a:defRPr/>
            </a:pPr>
            <a:fld id="{62EB0AC8-263E-4BC2-8316-EF38483797F6}" type="slidenum">
              <a:rPr lang="en-US" smtClean="0"/>
              <a:pPr>
                <a:defRPr/>
              </a:pPr>
              <a:t>41</a:t>
            </a:fld>
            <a:endParaRPr lang="en-US"/>
          </a:p>
        </p:txBody>
      </p:sp>
    </p:spTree>
    <p:extLst>
      <p:ext uri="{BB962C8B-B14F-4D97-AF65-F5344CB8AC3E}">
        <p14:creationId xmlns:p14="http://schemas.microsoft.com/office/powerpoint/2010/main" val="2837026871"/>
      </p:ext>
    </p:ext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E3FC6C-41EB-7BA9-8865-C876F60DD932}"/>
              </a:ext>
            </a:extLst>
          </p:cNvPr>
          <p:cNvSpPr>
            <a:spLocks noGrp="1"/>
          </p:cNvSpPr>
          <p:nvPr>
            <p:ph type="title"/>
          </p:nvPr>
        </p:nvSpPr>
        <p:spPr/>
        <p:txBody>
          <a:bodyPr/>
          <a:lstStyle/>
          <a:p>
            <a:r>
              <a:rPr lang="en-US" dirty="0"/>
              <a:t>Questions2</a:t>
            </a:r>
            <a:endParaRPr lang="fa-IR" dirty="0"/>
          </a:p>
        </p:txBody>
      </p:sp>
      <p:sp>
        <p:nvSpPr>
          <p:cNvPr id="3" name="Content Placeholder 2">
            <a:extLst>
              <a:ext uri="{FF2B5EF4-FFF2-40B4-BE49-F238E27FC236}">
                <a16:creationId xmlns:a16="http://schemas.microsoft.com/office/drawing/2014/main" id="{0264CC8C-61E1-9259-EDCF-B8EEB0630B3A}"/>
              </a:ext>
            </a:extLst>
          </p:cNvPr>
          <p:cNvSpPr>
            <a:spLocks noGrp="1"/>
          </p:cNvSpPr>
          <p:nvPr>
            <p:ph idx="1"/>
          </p:nvPr>
        </p:nvSpPr>
        <p:spPr/>
        <p:txBody>
          <a:bodyPr/>
          <a:lstStyle/>
          <a:p>
            <a:pPr algn="just"/>
            <a:r>
              <a:rPr lang="en-US" sz="2400" b="1" i="0" dirty="0">
                <a:solidFill>
                  <a:srgbClr val="0D0D0D"/>
                </a:solidFill>
                <a:effectLst/>
                <a:highlight>
                  <a:srgbClr val="FFFFFF"/>
                </a:highlight>
                <a:latin typeface="ui-sans-serif"/>
              </a:rPr>
              <a:t>Question 2:</a:t>
            </a:r>
          </a:p>
          <a:p>
            <a:pPr algn="just"/>
            <a:r>
              <a:rPr lang="en-US" sz="2400" b="1" i="0" dirty="0">
                <a:solidFill>
                  <a:srgbClr val="0D0D0D"/>
                </a:solidFill>
                <a:effectLst/>
                <a:highlight>
                  <a:srgbClr val="FFFFFF"/>
                </a:highlight>
                <a:latin typeface="ui-sans-serif"/>
              </a:rPr>
              <a:t>Name the strategies and algorithms of ART?</a:t>
            </a:r>
            <a:endParaRPr lang="en-US" sz="2400" b="0" i="0" dirty="0">
              <a:solidFill>
                <a:srgbClr val="0D0D0D"/>
              </a:solidFill>
              <a:effectLst/>
              <a:highlight>
                <a:srgbClr val="FFFFFF"/>
              </a:highlight>
              <a:latin typeface="ui-sans-serif"/>
            </a:endParaRPr>
          </a:p>
          <a:p>
            <a:pPr algn="just"/>
            <a:r>
              <a:rPr lang="en-US" sz="2400" b="1" i="0" dirty="0">
                <a:solidFill>
                  <a:schemeClr val="accent2"/>
                </a:solidFill>
                <a:effectLst/>
                <a:highlight>
                  <a:srgbClr val="FFFFFF"/>
                </a:highlight>
                <a:latin typeface="ui-sans-serif"/>
              </a:rPr>
              <a:t>Answer:</a:t>
            </a:r>
          </a:p>
          <a:p>
            <a:pPr marL="400050" lvl="1" indent="0" algn="just">
              <a:buNone/>
            </a:pPr>
            <a:r>
              <a:rPr lang="en-US" sz="2000" dirty="0">
                <a:solidFill>
                  <a:schemeClr val="accent2"/>
                </a:solidFill>
                <a:effectLst/>
                <a:latin typeface="Gill Sans MT" panose="020B0502020104020203" pitchFamily="34" charset="0"/>
                <a:ea typeface="+mn-ea"/>
                <a:cs typeface="+mn-cs"/>
              </a:rPr>
              <a:t>1. Feedback-Directed ART (FD-ART)</a:t>
            </a:r>
            <a:endParaRPr lang="en-US" sz="1200" dirty="0">
              <a:solidFill>
                <a:schemeClr val="accent2"/>
              </a:solidFill>
              <a:effectLst/>
            </a:endParaRPr>
          </a:p>
          <a:p>
            <a:pPr marL="400050" lvl="1" indent="0" algn="just">
              <a:buNone/>
            </a:pPr>
            <a:r>
              <a:rPr lang="en-US" sz="2000" dirty="0">
                <a:solidFill>
                  <a:schemeClr val="accent2"/>
                </a:solidFill>
                <a:effectLst/>
                <a:latin typeface="Gill Sans MT" panose="020B0502020104020203" pitchFamily="34" charset="0"/>
                <a:ea typeface="+mn-ea"/>
                <a:cs typeface="+mn-cs"/>
              </a:rPr>
              <a:t>2. Fixed Size Candidate Set (FSCS)</a:t>
            </a:r>
            <a:endParaRPr lang="en-US" sz="1200" dirty="0">
              <a:solidFill>
                <a:schemeClr val="accent2"/>
              </a:solidFill>
              <a:effectLst/>
            </a:endParaRPr>
          </a:p>
          <a:p>
            <a:pPr marL="400050" lvl="1" indent="0" algn="just">
              <a:buNone/>
            </a:pPr>
            <a:r>
              <a:rPr lang="en-US" sz="2000" dirty="0">
                <a:solidFill>
                  <a:schemeClr val="accent2"/>
                </a:solidFill>
                <a:effectLst/>
                <a:latin typeface="Gill Sans MT" panose="020B0502020104020203" pitchFamily="34" charset="0"/>
                <a:ea typeface="+mn-ea"/>
                <a:cs typeface="+mn-cs"/>
              </a:rPr>
              <a:t>3. Distance-based ART (D-ART)</a:t>
            </a:r>
            <a:endParaRPr lang="en-US" sz="1200" dirty="0">
              <a:solidFill>
                <a:schemeClr val="accent2"/>
              </a:solidFill>
              <a:effectLst/>
            </a:endParaRPr>
          </a:p>
          <a:p>
            <a:pPr marL="400050" lvl="1" indent="0" algn="just">
              <a:buNone/>
            </a:pPr>
            <a:r>
              <a:rPr lang="en-US" sz="2000" dirty="0">
                <a:solidFill>
                  <a:schemeClr val="accent2"/>
                </a:solidFill>
                <a:effectLst/>
                <a:latin typeface="Gill Sans MT" panose="020B0502020104020203" pitchFamily="34" charset="0"/>
                <a:ea typeface="+mn-ea"/>
                <a:cs typeface="+mn-cs"/>
              </a:rPr>
              <a:t>4. Grid-based ART</a:t>
            </a:r>
            <a:endParaRPr lang="en-US" sz="1200" dirty="0">
              <a:solidFill>
                <a:schemeClr val="accent2"/>
              </a:solidFill>
              <a:effectLst/>
            </a:endParaRPr>
          </a:p>
          <a:p>
            <a:pPr marL="400050" lvl="1" indent="0" algn="just">
              <a:buNone/>
            </a:pPr>
            <a:r>
              <a:rPr lang="en-US" sz="2000" dirty="0">
                <a:solidFill>
                  <a:schemeClr val="accent2"/>
                </a:solidFill>
                <a:effectLst/>
                <a:latin typeface="Gill Sans MT" panose="020B0502020104020203" pitchFamily="34" charset="0"/>
                <a:ea typeface="+mn-ea"/>
                <a:cs typeface="+mn-cs"/>
              </a:rPr>
              <a:t>5. Partition-based ART</a:t>
            </a:r>
            <a:endParaRPr lang="en-US" sz="1200" dirty="0">
              <a:solidFill>
                <a:schemeClr val="accent2"/>
              </a:solidFill>
              <a:effectLst/>
            </a:endParaRPr>
          </a:p>
          <a:p>
            <a:pPr marL="400050" lvl="1" indent="0" algn="just">
              <a:buNone/>
            </a:pPr>
            <a:r>
              <a:rPr lang="en-US" sz="2000" dirty="0">
                <a:solidFill>
                  <a:schemeClr val="accent2"/>
                </a:solidFill>
                <a:effectLst/>
                <a:latin typeface="Gill Sans MT" panose="020B0502020104020203" pitchFamily="34" charset="0"/>
                <a:ea typeface="+mn-ea"/>
                <a:cs typeface="+mn-cs"/>
              </a:rPr>
              <a:t>6. Quasi-random ART</a:t>
            </a:r>
            <a:endParaRPr lang="en-US" sz="1200" dirty="0">
              <a:solidFill>
                <a:schemeClr val="accent2"/>
              </a:solidFill>
              <a:effectLst/>
            </a:endParaRPr>
          </a:p>
          <a:p>
            <a:pPr marL="400050" lvl="1" indent="0" algn="just">
              <a:buNone/>
            </a:pPr>
            <a:r>
              <a:rPr lang="en-US" sz="2000" dirty="0">
                <a:solidFill>
                  <a:schemeClr val="accent2"/>
                </a:solidFill>
                <a:effectLst/>
                <a:latin typeface="Gill Sans MT" panose="020B0502020104020203" pitchFamily="34" charset="0"/>
                <a:ea typeface="+mn-ea"/>
                <a:cs typeface="+mn-cs"/>
              </a:rPr>
              <a:t>7. Clustering-based ART</a:t>
            </a:r>
            <a:endParaRPr lang="en-US" sz="1200" dirty="0">
              <a:solidFill>
                <a:schemeClr val="accent2"/>
              </a:solidFill>
              <a:effectLst/>
            </a:endParaRPr>
          </a:p>
          <a:p>
            <a:pPr marL="400050" lvl="1" indent="0" algn="just">
              <a:buNone/>
            </a:pPr>
            <a:r>
              <a:rPr lang="en-US" sz="2000" dirty="0">
                <a:solidFill>
                  <a:schemeClr val="accent2"/>
                </a:solidFill>
                <a:effectLst/>
                <a:latin typeface="Gill Sans MT" panose="020B0502020104020203" pitchFamily="34" charset="0"/>
                <a:ea typeface="+mn-ea"/>
                <a:cs typeface="+mn-cs"/>
              </a:rPr>
              <a:t>8. Adaptive Random Testing by Bisection (ART-B)</a:t>
            </a:r>
            <a:endParaRPr lang="en-US" sz="1200" dirty="0">
              <a:solidFill>
                <a:schemeClr val="accent2"/>
              </a:solidFill>
              <a:effectLst/>
            </a:endParaRPr>
          </a:p>
          <a:p>
            <a:pPr marL="0" indent="0" algn="just">
              <a:buNone/>
            </a:pPr>
            <a:endParaRPr lang="fa-IR" sz="1900" dirty="0"/>
          </a:p>
        </p:txBody>
      </p:sp>
      <p:sp>
        <p:nvSpPr>
          <p:cNvPr id="4" name="Date Placeholder 3">
            <a:extLst>
              <a:ext uri="{FF2B5EF4-FFF2-40B4-BE49-F238E27FC236}">
                <a16:creationId xmlns:a16="http://schemas.microsoft.com/office/drawing/2014/main" id="{D49CC7B4-5217-3F1E-9B00-43317980AE85}"/>
              </a:ext>
            </a:extLst>
          </p:cNvPr>
          <p:cNvSpPr>
            <a:spLocks noGrp="1"/>
          </p:cNvSpPr>
          <p:nvPr>
            <p:ph type="dt" sz="half" idx="10"/>
          </p:nvPr>
        </p:nvSpPr>
        <p:spPr/>
        <p:txBody>
          <a:bodyPr/>
          <a:lstStyle/>
          <a:p>
            <a:pPr>
              <a:defRPr/>
            </a:pPr>
            <a:r>
              <a:rPr lang="en-US"/>
              <a:t>Automated Test Generation</a:t>
            </a:r>
            <a:endParaRPr lang="en-US" dirty="0"/>
          </a:p>
        </p:txBody>
      </p:sp>
      <p:sp>
        <p:nvSpPr>
          <p:cNvPr id="5" name="Footer Placeholder 4">
            <a:extLst>
              <a:ext uri="{FF2B5EF4-FFF2-40B4-BE49-F238E27FC236}">
                <a16:creationId xmlns:a16="http://schemas.microsoft.com/office/drawing/2014/main" id="{C8586E92-0AB6-A9E0-D2B0-F38D87202F88}"/>
              </a:ext>
            </a:extLst>
          </p:cNvPr>
          <p:cNvSpPr>
            <a:spLocks noGrp="1"/>
          </p:cNvSpPr>
          <p:nvPr>
            <p:ph type="ftr" sz="quarter" idx="11"/>
          </p:nvPr>
        </p:nvSpPr>
        <p:spPr/>
        <p:txBody>
          <a:bodyPr/>
          <a:lstStyle/>
          <a:p>
            <a:pPr>
              <a:defRPr/>
            </a:pPr>
            <a:r>
              <a:rPr lang="en-US"/>
              <a:t>© Zakeri</a:t>
            </a:r>
            <a:endParaRPr lang="en-US" dirty="0"/>
          </a:p>
        </p:txBody>
      </p:sp>
      <p:sp>
        <p:nvSpPr>
          <p:cNvPr id="6" name="Slide Number Placeholder 5">
            <a:extLst>
              <a:ext uri="{FF2B5EF4-FFF2-40B4-BE49-F238E27FC236}">
                <a16:creationId xmlns:a16="http://schemas.microsoft.com/office/drawing/2014/main" id="{C824855D-FC8C-5B8B-E807-0C6683A6CEFE}"/>
              </a:ext>
            </a:extLst>
          </p:cNvPr>
          <p:cNvSpPr>
            <a:spLocks noGrp="1"/>
          </p:cNvSpPr>
          <p:nvPr>
            <p:ph type="sldNum" sz="quarter" idx="12"/>
          </p:nvPr>
        </p:nvSpPr>
        <p:spPr/>
        <p:txBody>
          <a:bodyPr/>
          <a:lstStyle/>
          <a:p>
            <a:pPr>
              <a:defRPr/>
            </a:pPr>
            <a:fld id="{62EB0AC8-263E-4BC2-8316-EF38483797F6}" type="slidenum">
              <a:rPr lang="en-US" smtClean="0"/>
              <a:pPr>
                <a:defRPr/>
              </a:pPr>
              <a:t>42</a:t>
            </a:fld>
            <a:endParaRPr lang="en-US"/>
          </a:p>
        </p:txBody>
      </p:sp>
    </p:spTree>
    <p:extLst>
      <p:ext uri="{BB962C8B-B14F-4D97-AF65-F5344CB8AC3E}">
        <p14:creationId xmlns:p14="http://schemas.microsoft.com/office/powerpoint/2010/main" val="3704471071"/>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E3FC6C-41EB-7BA9-8865-C876F60DD932}"/>
              </a:ext>
            </a:extLst>
          </p:cNvPr>
          <p:cNvSpPr>
            <a:spLocks noGrp="1"/>
          </p:cNvSpPr>
          <p:nvPr>
            <p:ph type="title"/>
          </p:nvPr>
        </p:nvSpPr>
        <p:spPr/>
        <p:txBody>
          <a:bodyPr/>
          <a:lstStyle/>
          <a:p>
            <a:r>
              <a:rPr lang="en-US" dirty="0"/>
              <a:t>Questions3</a:t>
            </a:r>
            <a:endParaRPr lang="fa-IR" dirty="0"/>
          </a:p>
        </p:txBody>
      </p:sp>
      <p:sp>
        <p:nvSpPr>
          <p:cNvPr id="3" name="Content Placeholder 2">
            <a:extLst>
              <a:ext uri="{FF2B5EF4-FFF2-40B4-BE49-F238E27FC236}">
                <a16:creationId xmlns:a16="http://schemas.microsoft.com/office/drawing/2014/main" id="{0264CC8C-61E1-9259-EDCF-B8EEB0630B3A}"/>
              </a:ext>
            </a:extLst>
          </p:cNvPr>
          <p:cNvSpPr>
            <a:spLocks noGrp="1"/>
          </p:cNvSpPr>
          <p:nvPr>
            <p:ph idx="1"/>
          </p:nvPr>
        </p:nvSpPr>
        <p:spPr/>
        <p:txBody>
          <a:bodyPr/>
          <a:lstStyle/>
          <a:p>
            <a:pPr algn="just"/>
            <a:r>
              <a:rPr lang="en-US" sz="2400" b="1" i="0" dirty="0">
                <a:solidFill>
                  <a:srgbClr val="0D0D0D"/>
                </a:solidFill>
                <a:effectLst/>
                <a:highlight>
                  <a:srgbClr val="FFFFFF"/>
                </a:highlight>
                <a:latin typeface="ui-sans-serif"/>
              </a:rPr>
              <a:t>Question 3:</a:t>
            </a:r>
            <a:endParaRPr lang="fa-IR" sz="2400" b="1" i="0" dirty="0">
              <a:solidFill>
                <a:srgbClr val="0D0D0D"/>
              </a:solidFill>
              <a:effectLst/>
              <a:highlight>
                <a:srgbClr val="FFFFFF"/>
              </a:highlight>
              <a:latin typeface="ui-sans-serif"/>
            </a:endParaRPr>
          </a:p>
          <a:p>
            <a:pPr algn="just"/>
            <a:endParaRPr lang="en-US" sz="2400" b="1" i="0" dirty="0">
              <a:solidFill>
                <a:srgbClr val="0D0D0D"/>
              </a:solidFill>
              <a:effectLst/>
              <a:highlight>
                <a:srgbClr val="FFFFFF"/>
              </a:highlight>
              <a:latin typeface="ui-sans-serif"/>
            </a:endParaRPr>
          </a:p>
          <a:p>
            <a:pPr algn="just"/>
            <a:r>
              <a:rPr lang="en-US" sz="2400" b="1" i="0" dirty="0">
                <a:solidFill>
                  <a:srgbClr val="0D0D0D"/>
                </a:solidFill>
                <a:effectLst/>
                <a:highlight>
                  <a:srgbClr val="FFFFFF"/>
                </a:highlight>
                <a:latin typeface="ui-sans-serif"/>
              </a:rPr>
              <a:t>How does the Fixed Size Candidate Set (FSCS) strategy work in ART?</a:t>
            </a:r>
          </a:p>
          <a:p>
            <a:pPr algn="just"/>
            <a:r>
              <a:rPr lang="en-US" sz="2400" b="1" i="0" dirty="0">
                <a:solidFill>
                  <a:schemeClr val="accent2"/>
                </a:solidFill>
                <a:effectLst/>
                <a:highlight>
                  <a:srgbClr val="FFFFFF"/>
                </a:highlight>
                <a:latin typeface="ui-sans-serif"/>
              </a:rPr>
              <a:t>Answer: </a:t>
            </a:r>
            <a:r>
              <a:rPr lang="en-US" sz="2400" i="0" dirty="0">
                <a:solidFill>
                  <a:schemeClr val="accent2"/>
                </a:solidFill>
                <a:effectLst/>
                <a:highlight>
                  <a:srgbClr val="FFFFFF"/>
                </a:highlight>
                <a:latin typeface="ui-sans-serif"/>
              </a:rPr>
              <a:t>In the Fixed Size Candidate Set (FSCS) strategy, a fixed-size set of candidate inputs is initially selected randomly. Then, the input that is the furthest away from the previously selected inputs is chosen. This process ensures a more uniform distribution of inputs across the input space.</a:t>
            </a:r>
            <a:endParaRPr lang="fa-IR" sz="1900" dirty="0">
              <a:solidFill>
                <a:schemeClr val="accent2"/>
              </a:solidFill>
            </a:endParaRPr>
          </a:p>
        </p:txBody>
      </p:sp>
      <p:sp>
        <p:nvSpPr>
          <p:cNvPr id="4" name="Date Placeholder 3">
            <a:extLst>
              <a:ext uri="{FF2B5EF4-FFF2-40B4-BE49-F238E27FC236}">
                <a16:creationId xmlns:a16="http://schemas.microsoft.com/office/drawing/2014/main" id="{D49CC7B4-5217-3F1E-9B00-43317980AE85}"/>
              </a:ext>
            </a:extLst>
          </p:cNvPr>
          <p:cNvSpPr>
            <a:spLocks noGrp="1"/>
          </p:cNvSpPr>
          <p:nvPr>
            <p:ph type="dt" sz="half" idx="10"/>
          </p:nvPr>
        </p:nvSpPr>
        <p:spPr/>
        <p:txBody>
          <a:bodyPr/>
          <a:lstStyle/>
          <a:p>
            <a:pPr>
              <a:defRPr/>
            </a:pPr>
            <a:r>
              <a:rPr lang="en-US"/>
              <a:t>Automated Test Generation</a:t>
            </a:r>
            <a:endParaRPr lang="en-US" dirty="0"/>
          </a:p>
        </p:txBody>
      </p:sp>
      <p:sp>
        <p:nvSpPr>
          <p:cNvPr id="5" name="Footer Placeholder 4">
            <a:extLst>
              <a:ext uri="{FF2B5EF4-FFF2-40B4-BE49-F238E27FC236}">
                <a16:creationId xmlns:a16="http://schemas.microsoft.com/office/drawing/2014/main" id="{C8586E92-0AB6-A9E0-D2B0-F38D87202F88}"/>
              </a:ext>
            </a:extLst>
          </p:cNvPr>
          <p:cNvSpPr>
            <a:spLocks noGrp="1"/>
          </p:cNvSpPr>
          <p:nvPr>
            <p:ph type="ftr" sz="quarter" idx="11"/>
          </p:nvPr>
        </p:nvSpPr>
        <p:spPr/>
        <p:txBody>
          <a:bodyPr/>
          <a:lstStyle/>
          <a:p>
            <a:pPr>
              <a:defRPr/>
            </a:pPr>
            <a:r>
              <a:rPr lang="en-US"/>
              <a:t>© Zakeri</a:t>
            </a:r>
            <a:endParaRPr lang="en-US" dirty="0"/>
          </a:p>
        </p:txBody>
      </p:sp>
      <p:sp>
        <p:nvSpPr>
          <p:cNvPr id="6" name="Slide Number Placeholder 5">
            <a:extLst>
              <a:ext uri="{FF2B5EF4-FFF2-40B4-BE49-F238E27FC236}">
                <a16:creationId xmlns:a16="http://schemas.microsoft.com/office/drawing/2014/main" id="{C824855D-FC8C-5B8B-E807-0C6683A6CEFE}"/>
              </a:ext>
            </a:extLst>
          </p:cNvPr>
          <p:cNvSpPr>
            <a:spLocks noGrp="1"/>
          </p:cNvSpPr>
          <p:nvPr>
            <p:ph type="sldNum" sz="quarter" idx="12"/>
          </p:nvPr>
        </p:nvSpPr>
        <p:spPr/>
        <p:txBody>
          <a:bodyPr/>
          <a:lstStyle/>
          <a:p>
            <a:pPr>
              <a:defRPr/>
            </a:pPr>
            <a:fld id="{62EB0AC8-263E-4BC2-8316-EF38483797F6}" type="slidenum">
              <a:rPr lang="en-US" smtClean="0"/>
              <a:pPr>
                <a:defRPr/>
              </a:pPr>
              <a:t>43</a:t>
            </a:fld>
            <a:endParaRPr lang="en-US"/>
          </a:p>
        </p:txBody>
      </p:sp>
    </p:spTree>
    <p:extLst>
      <p:ext uri="{BB962C8B-B14F-4D97-AF65-F5344CB8AC3E}">
        <p14:creationId xmlns:p14="http://schemas.microsoft.com/office/powerpoint/2010/main" val="3294508198"/>
      </p:ext>
    </p:extLst>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46468-24ED-E539-0D9E-2A5AFFC49936}"/>
              </a:ext>
            </a:extLst>
          </p:cNvPr>
          <p:cNvSpPr>
            <a:spLocks noGrp="1"/>
          </p:cNvSpPr>
          <p:nvPr>
            <p:ph type="ctrTitle"/>
          </p:nvPr>
        </p:nvSpPr>
        <p:spPr>
          <a:xfrm>
            <a:off x="452761" y="1917774"/>
            <a:ext cx="8273989" cy="2388412"/>
          </a:xfrm>
        </p:spPr>
        <p:txBody>
          <a:bodyPr/>
          <a:lstStyle/>
          <a:p>
            <a:pPr algn="ctr"/>
            <a:r>
              <a:rPr lang="en-US" sz="6000" dirty="0">
                <a:latin typeface="+mj-lt"/>
              </a:rPr>
              <a:t>Symbolic and concolic execution</a:t>
            </a:r>
          </a:p>
        </p:txBody>
      </p:sp>
      <p:sp>
        <p:nvSpPr>
          <p:cNvPr id="3" name="Subtitle 2">
            <a:extLst>
              <a:ext uri="{FF2B5EF4-FFF2-40B4-BE49-F238E27FC236}">
                <a16:creationId xmlns:a16="http://schemas.microsoft.com/office/drawing/2014/main" id="{36B224FA-41F2-A36A-6DF3-977FCE941FAF}"/>
              </a:ext>
            </a:extLst>
          </p:cNvPr>
          <p:cNvSpPr>
            <a:spLocks noGrp="1"/>
          </p:cNvSpPr>
          <p:nvPr>
            <p:ph type="subTitle" idx="1"/>
          </p:nvPr>
        </p:nvSpPr>
        <p:spPr/>
        <p:txBody>
          <a:bodyPr/>
          <a:lstStyle/>
          <a:p>
            <a:r>
              <a:rPr lang="en-US" dirty="0"/>
              <a:t>  </a:t>
            </a:r>
          </a:p>
        </p:txBody>
      </p:sp>
    </p:spTree>
    <p:extLst>
      <p:ext uri="{BB962C8B-B14F-4D97-AF65-F5344CB8AC3E}">
        <p14:creationId xmlns:p14="http://schemas.microsoft.com/office/powerpoint/2010/main" val="2259692935"/>
      </p:ext>
    </p:extLst>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78DCD3-066D-4890-8015-DA974C54E5F2}"/>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6871552C-DB6A-416A-B907-C7C130C755F5}"/>
              </a:ext>
            </a:extLst>
          </p:cNvPr>
          <p:cNvSpPr>
            <a:spLocks noGrp="1"/>
          </p:cNvSpPr>
          <p:nvPr>
            <p:ph idx="1"/>
          </p:nvPr>
        </p:nvSpPr>
        <p:spPr/>
        <p:txBody>
          <a:bodyPr/>
          <a:lstStyle/>
          <a:p>
            <a:pPr algn="just"/>
            <a:r>
              <a:rPr lang="en-US" dirty="0"/>
              <a:t>In computer science, symbolic execution is a means of analyzing a program to determine what inputs cause each part of a program to execute</a:t>
            </a:r>
          </a:p>
          <a:p>
            <a:pPr algn="just"/>
            <a:r>
              <a:rPr lang="en-US" dirty="0"/>
              <a:t>Symbolic execution explores multiple execution paths at the same time. If a program is run concretely, that is, on a specific concrete input, a single control flow path of this program is explored</a:t>
            </a:r>
          </a:p>
          <a:p>
            <a:pPr algn="just"/>
            <a:r>
              <a:rPr lang="en-US" dirty="0"/>
              <a:t>Symbolic execution is used to reason about a program path-by-path which is an advantage over reasoning about a program input-by-input as other testing paradigms use</a:t>
            </a:r>
          </a:p>
          <a:p>
            <a:pPr algn="just"/>
            <a:r>
              <a:rPr lang="en-US" dirty="0">
                <a:solidFill>
                  <a:srgbClr val="FF0000"/>
                </a:solidFill>
              </a:rPr>
              <a:t>Concolic</a:t>
            </a:r>
            <a:r>
              <a:rPr lang="en-US" dirty="0"/>
              <a:t> means Having elements of both concrete (normal) and symbolic processing</a:t>
            </a:r>
          </a:p>
          <a:p>
            <a:pPr algn="just"/>
            <a:endParaRPr lang="en-US" dirty="0"/>
          </a:p>
        </p:txBody>
      </p:sp>
      <p:sp>
        <p:nvSpPr>
          <p:cNvPr id="4" name="Slide Number Placeholder 3">
            <a:extLst>
              <a:ext uri="{FF2B5EF4-FFF2-40B4-BE49-F238E27FC236}">
                <a16:creationId xmlns:a16="http://schemas.microsoft.com/office/drawing/2014/main" id="{AFC54A25-7F85-4E13-A9F8-09E5C69A3E38}"/>
              </a:ext>
            </a:extLst>
          </p:cNvPr>
          <p:cNvSpPr>
            <a:spLocks noGrp="1"/>
          </p:cNvSpPr>
          <p:nvPr>
            <p:ph type="sldNum" sz="quarter" idx="12"/>
          </p:nvPr>
        </p:nvSpPr>
        <p:spPr/>
        <p:txBody>
          <a:bodyPr/>
          <a:lstStyle/>
          <a:p>
            <a:pPr>
              <a:defRPr/>
            </a:pPr>
            <a:fld id="{62EB0AC8-263E-4BC2-8316-EF38483797F6}" type="slidenum">
              <a:rPr lang="en-US" smtClean="0"/>
              <a:pPr>
                <a:defRPr/>
              </a:pPr>
              <a:t>45</a:t>
            </a:fld>
            <a:endParaRPr lang="en-US"/>
          </a:p>
        </p:txBody>
      </p:sp>
      <p:sp>
        <p:nvSpPr>
          <p:cNvPr id="5" name="Date Placeholder 4">
            <a:extLst>
              <a:ext uri="{FF2B5EF4-FFF2-40B4-BE49-F238E27FC236}">
                <a16:creationId xmlns:a16="http://schemas.microsoft.com/office/drawing/2014/main" id="{D6FA68B7-91AB-43A1-A55A-B3BAA85B95D8}"/>
              </a:ext>
            </a:extLst>
          </p:cNvPr>
          <p:cNvSpPr>
            <a:spLocks noGrp="1"/>
          </p:cNvSpPr>
          <p:nvPr>
            <p:ph type="dt" sz="half" idx="10"/>
          </p:nvPr>
        </p:nvSpPr>
        <p:spPr/>
        <p:txBody>
          <a:bodyPr/>
          <a:lstStyle/>
          <a:p>
            <a:pPr>
              <a:defRPr/>
            </a:pPr>
            <a:r>
              <a:rPr lang="en-US"/>
              <a:t>Automated Test Generation</a:t>
            </a:r>
            <a:endParaRPr lang="en-US" dirty="0"/>
          </a:p>
        </p:txBody>
      </p:sp>
      <p:sp>
        <p:nvSpPr>
          <p:cNvPr id="6" name="Footer Placeholder 5">
            <a:extLst>
              <a:ext uri="{FF2B5EF4-FFF2-40B4-BE49-F238E27FC236}">
                <a16:creationId xmlns:a16="http://schemas.microsoft.com/office/drawing/2014/main" id="{C6818321-2BE7-4551-BF7E-94DBE5DD05FC}"/>
              </a:ext>
            </a:extLst>
          </p:cNvPr>
          <p:cNvSpPr>
            <a:spLocks noGrp="1"/>
          </p:cNvSpPr>
          <p:nvPr>
            <p:ph type="ftr" sz="quarter" idx="11"/>
          </p:nvPr>
        </p:nvSpPr>
        <p:spPr/>
        <p:txBody>
          <a:bodyPr/>
          <a:lstStyle/>
          <a:p>
            <a:pPr>
              <a:defRPr/>
            </a:pPr>
            <a:r>
              <a:rPr lang="en-US"/>
              <a:t>© Zakeri</a:t>
            </a:r>
            <a:endParaRPr lang="en-US" dirty="0"/>
          </a:p>
        </p:txBody>
      </p:sp>
    </p:spTree>
    <p:extLst>
      <p:ext uri="{BB962C8B-B14F-4D97-AF65-F5344CB8AC3E}">
        <p14:creationId xmlns:p14="http://schemas.microsoft.com/office/powerpoint/2010/main" val="1883462821"/>
      </p:ext>
    </p:extLst>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78DCD3-066D-4890-8015-DA974C54E5F2}"/>
              </a:ext>
            </a:extLst>
          </p:cNvPr>
          <p:cNvSpPr>
            <a:spLocks noGrp="1"/>
          </p:cNvSpPr>
          <p:nvPr>
            <p:ph type="title"/>
          </p:nvPr>
        </p:nvSpPr>
        <p:spPr/>
        <p:txBody>
          <a:bodyPr/>
          <a:lstStyle/>
          <a:p>
            <a:r>
              <a:rPr lang="en-US" dirty="0"/>
              <a:t>Symbolic Execution</a:t>
            </a:r>
          </a:p>
        </p:txBody>
      </p:sp>
      <p:sp>
        <p:nvSpPr>
          <p:cNvPr id="3" name="Content Placeholder 2">
            <a:extLst>
              <a:ext uri="{FF2B5EF4-FFF2-40B4-BE49-F238E27FC236}">
                <a16:creationId xmlns:a16="http://schemas.microsoft.com/office/drawing/2014/main" id="{6871552C-DB6A-416A-B907-C7C130C755F5}"/>
              </a:ext>
            </a:extLst>
          </p:cNvPr>
          <p:cNvSpPr>
            <a:spLocks noGrp="1"/>
          </p:cNvSpPr>
          <p:nvPr>
            <p:ph idx="1"/>
          </p:nvPr>
        </p:nvSpPr>
        <p:spPr/>
        <p:txBody>
          <a:bodyPr/>
          <a:lstStyle/>
          <a:p>
            <a:r>
              <a:rPr lang="en-US" dirty="0"/>
              <a:t>If ((</a:t>
            </a:r>
            <a:r>
              <a:rPr lang="en-US" dirty="0" err="1"/>
              <a:t>pres</a:t>
            </a:r>
            <a:r>
              <a:rPr lang="en-US" dirty="0"/>
              <a:t>&lt;</a:t>
            </a:r>
            <a:r>
              <a:rPr lang="en-US" dirty="0" err="1"/>
              <a:t>pres_min</a:t>
            </a:r>
            <a:r>
              <a:rPr lang="en-US" dirty="0"/>
              <a:t>) || (</a:t>
            </a:r>
            <a:r>
              <a:rPr lang="en-US" dirty="0" err="1"/>
              <a:t>pres</a:t>
            </a:r>
            <a:r>
              <a:rPr lang="en-US" dirty="0"/>
              <a:t>&gt;</a:t>
            </a:r>
            <a:r>
              <a:rPr lang="en-US" dirty="0" err="1"/>
              <a:t>pres_max</a:t>
            </a:r>
            <a:r>
              <a:rPr lang="en-US" dirty="0"/>
              <a:t>)){</a:t>
            </a:r>
            <a:br>
              <a:rPr lang="en-US" dirty="0"/>
            </a:br>
            <a:r>
              <a:rPr lang="en-US" dirty="0"/>
              <a:t>…</a:t>
            </a:r>
            <a:br>
              <a:rPr lang="en-US" dirty="0"/>
            </a:br>
            <a:r>
              <a:rPr lang="en-US" dirty="0"/>
              <a:t>} else{</a:t>
            </a:r>
            <a:br>
              <a:rPr lang="en-US" dirty="0"/>
            </a:br>
            <a:r>
              <a:rPr lang="en-US" dirty="0"/>
              <a:t>…</a:t>
            </a:r>
            <a:br>
              <a:rPr lang="en-US" dirty="0"/>
            </a:br>
            <a:r>
              <a:rPr lang="en-US" dirty="0"/>
              <a:t>}</a:t>
            </a:r>
          </a:p>
          <a:p>
            <a:r>
              <a:rPr lang="en-US" dirty="0" err="1"/>
              <a:t>pres</a:t>
            </a:r>
            <a:r>
              <a:rPr lang="en-US" dirty="0"/>
              <a:t> = 460; </a:t>
            </a:r>
            <a:r>
              <a:rPr lang="en-US" dirty="0" err="1"/>
              <a:t>pres_min</a:t>
            </a:r>
            <a:r>
              <a:rPr lang="en-US" dirty="0"/>
              <a:t>=640; </a:t>
            </a:r>
            <a:r>
              <a:rPr lang="en-US" dirty="0" err="1"/>
              <a:t>pres_max</a:t>
            </a:r>
            <a:r>
              <a:rPr lang="en-US" dirty="0"/>
              <a:t>=960</a:t>
            </a:r>
          </a:p>
          <a:p>
            <a:endParaRPr lang="en-US" dirty="0"/>
          </a:p>
          <a:p>
            <a:endParaRPr lang="en-US" dirty="0"/>
          </a:p>
        </p:txBody>
      </p:sp>
      <p:sp>
        <p:nvSpPr>
          <p:cNvPr id="4" name="Slide Number Placeholder 3">
            <a:extLst>
              <a:ext uri="{FF2B5EF4-FFF2-40B4-BE49-F238E27FC236}">
                <a16:creationId xmlns:a16="http://schemas.microsoft.com/office/drawing/2014/main" id="{AFC54A25-7F85-4E13-A9F8-09E5C69A3E38}"/>
              </a:ext>
            </a:extLst>
          </p:cNvPr>
          <p:cNvSpPr>
            <a:spLocks noGrp="1"/>
          </p:cNvSpPr>
          <p:nvPr>
            <p:ph type="sldNum" sz="quarter" idx="12"/>
          </p:nvPr>
        </p:nvSpPr>
        <p:spPr/>
        <p:txBody>
          <a:bodyPr/>
          <a:lstStyle/>
          <a:p>
            <a:pPr>
              <a:defRPr/>
            </a:pPr>
            <a:fld id="{62EB0AC8-263E-4BC2-8316-EF38483797F6}" type="slidenum">
              <a:rPr lang="en-US" smtClean="0"/>
              <a:pPr>
                <a:defRPr/>
              </a:pPr>
              <a:t>46</a:t>
            </a:fld>
            <a:endParaRPr lang="en-US"/>
          </a:p>
        </p:txBody>
      </p:sp>
      <p:sp>
        <p:nvSpPr>
          <p:cNvPr id="5" name="Date Placeholder 4">
            <a:extLst>
              <a:ext uri="{FF2B5EF4-FFF2-40B4-BE49-F238E27FC236}">
                <a16:creationId xmlns:a16="http://schemas.microsoft.com/office/drawing/2014/main" id="{D6FA68B7-91AB-43A1-A55A-B3BAA85B95D8}"/>
              </a:ext>
            </a:extLst>
          </p:cNvPr>
          <p:cNvSpPr>
            <a:spLocks noGrp="1"/>
          </p:cNvSpPr>
          <p:nvPr>
            <p:ph type="dt" sz="half" idx="10"/>
          </p:nvPr>
        </p:nvSpPr>
        <p:spPr/>
        <p:txBody>
          <a:bodyPr/>
          <a:lstStyle/>
          <a:p>
            <a:pPr>
              <a:defRPr/>
            </a:pPr>
            <a:r>
              <a:rPr lang="en-US"/>
              <a:t>Automated Test Generation</a:t>
            </a:r>
            <a:endParaRPr lang="en-US" dirty="0"/>
          </a:p>
        </p:txBody>
      </p:sp>
      <p:sp>
        <p:nvSpPr>
          <p:cNvPr id="6" name="Footer Placeholder 5">
            <a:extLst>
              <a:ext uri="{FF2B5EF4-FFF2-40B4-BE49-F238E27FC236}">
                <a16:creationId xmlns:a16="http://schemas.microsoft.com/office/drawing/2014/main" id="{C6818321-2BE7-4551-BF7E-94DBE5DD05FC}"/>
              </a:ext>
            </a:extLst>
          </p:cNvPr>
          <p:cNvSpPr>
            <a:spLocks noGrp="1"/>
          </p:cNvSpPr>
          <p:nvPr>
            <p:ph type="ftr" sz="quarter" idx="11"/>
          </p:nvPr>
        </p:nvSpPr>
        <p:spPr/>
        <p:txBody>
          <a:bodyPr/>
          <a:lstStyle/>
          <a:p>
            <a:pPr>
              <a:defRPr/>
            </a:pPr>
            <a:r>
              <a:rPr lang="en-US"/>
              <a:t>© Zakeri</a:t>
            </a:r>
            <a:endParaRPr lang="en-US" dirty="0"/>
          </a:p>
        </p:txBody>
      </p:sp>
      <p:pic>
        <p:nvPicPr>
          <p:cNvPr id="11" name="Picture 10">
            <a:extLst>
              <a:ext uri="{FF2B5EF4-FFF2-40B4-BE49-F238E27FC236}">
                <a16:creationId xmlns:a16="http://schemas.microsoft.com/office/drawing/2014/main" id="{AF7DAA7D-105C-D49C-5C1E-4C49C161D3A4}"/>
              </a:ext>
            </a:extLst>
          </p:cNvPr>
          <p:cNvPicPr>
            <a:picLocks noChangeAspect="1"/>
          </p:cNvPicPr>
          <p:nvPr/>
        </p:nvPicPr>
        <p:blipFill>
          <a:blip r:embed="rId2"/>
          <a:stretch>
            <a:fillRect/>
          </a:stretch>
        </p:blipFill>
        <p:spPr>
          <a:xfrm>
            <a:off x="1567147" y="3701864"/>
            <a:ext cx="6009705" cy="2033111"/>
          </a:xfrm>
          <a:prstGeom prst="rect">
            <a:avLst/>
          </a:prstGeom>
        </p:spPr>
      </p:pic>
      <p:sp>
        <p:nvSpPr>
          <p:cNvPr id="12" name="Arrow: Right 11">
            <a:extLst>
              <a:ext uri="{FF2B5EF4-FFF2-40B4-BE49-F238E27FC236}">
                <a16:creationId xmlns:a16="http://schemas.microsoft.com/office/drawing/2014/main" id="{D7C681AB-5CA7-F917-80F9-BF11ABB44410}"/>
              </a:ext>
            </a:extLst>
          </p:cNvPr>
          <p:cNvSpPr/>
          <p:nvPr/>
        </p:nvSpPr>
        <p:spPr bwMode="auto">
          <a:xfrm>
            <a:off x="446222" y="4208016"/>
            <a:ext cx="1056443" cy="372862"/>
          </a:xfrm>
          <a:prstGeom prst="rightArrow">
            <a:avLst/>
          </a:prstGeom>
          <a:solidFill>
            <a:srgbClr val="009900"/>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1" i="0" u="none" strike="noStrike" cap="none" normalizeH="0" baseline="0">
              <a:ln>
                <a:noFill/>
              </a:ln>
              <a:solidFill>
                <a:srgbClr val="FAFD00"/>
              </a:solidFill>
              <a:effectLst/>
              <a:latin typeface="Times New Roman" pitchFamily="18" charset="0"/>
            </a:endParaRPr>
          </a:p>
        </p:txBody>
      </p:sp>
      <p:sp>
        <p:nvSpPr>
          <p:cNvPr id="13" name="Rectangle 12">
            <a:extLst>
              <a:ext uri="{FF2B5EF4-FFF2-40B4-BE49-F238E27FC236}">
                <a16:creationId xmlns:a16="http://schemas.microsoft.com/office/drawing/2014/main" id="{864639A2-8F27-2F14-6E8D-464EB081025C}"/>
              </a:ext>
            </a:extLst>
          </p:cNvPr>
          <p:cNvSpPr/>
          <p:nvPr/>
        </p:nvSpPr>
        <p:spPr bwMode="auto">
          <a:xfrm>
            <a:off x="2024109" y="3659127"/>
            <a:ext cx="2379215" cy="637665"/>
          </a:xfrm>
          <a:prstGeom prst="rect">
            <a:avLst/>
          </a:prstGeom>
          <a:noFill/>
          <a:ln w="28575" cap="flat" cmpd="sng" algn="ctr">
            <a:solidFill>
              <a:srgbClr val="0099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1" i="0" u="none" strike="noStrike" cap="none" normalizeH="0" baseline="0">
              <a:ln>
                <a:noFill/>
              </a:ln>
              <a:solidFill>
                <a:srgbClr val="FAFD00"/>
              </a:solidFill>
              <a:effectLst/>
              <a:latin typeface="Times New Roman" pitchFamily="18" charset="0"/>
            </a:endParaRPr>
          </a:p>
        </p:txBody>
      </p:sp>
    </p:spTree>
    <p:extLst>
      <p:ext uri="{BB962C8B-B14F-4D97-AF65-F5344CB8AC3E}">
        <p14:creationId xmlns:p14="http://schemas.microsoft.com/office/powerpoint/2010/main" val="377105884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78DCD3-066D-4890-8015-DA974C54E5F2}"/>
              </a:ext>
            </a:extLst>
          </p:cNvPr>
          <p:cNvSpPr>
            <a:spLocks noGrp="1"/>
          </p:cNvSpPr>
          <p:nvPr>
            <p:ph type="title"/>
          </p:nvPr>
        </p:nvSpPr>
        <p:spPr/>
        <p:txBody>
          <a:bodyPr/>
          <a:lstStyle/>
          <a:p>
            <a:r>
              <a:rPr lang="en-US" dirty="0"/>
              <a:t>Symbolic Execution</a:t>
            </a:r>
          </a:p>
        </p:txBody>
      </p:sp>
      <p:sp>
        <p:nvSpPr>
          <p:cNvPr id="3" name="Content Placeholder 2">
            <a:extLst>
              <a:ext uri="{FF2B5EF4-FFF2-40B4-BE49-F238E27FC236}">
                <a16:creationId xmlns:a16="http://schemas.microsoft.com/office/drawing/2014/main" id="{6871552C-DB6A-416A-B907-C7C130C755F5}"/>
              </a:ext>
            </a:extLst>
          </p:cNvPr>
          <p:cNvSpPr>
            <a:spLocks noGrp="1"/>
          </p:cNvSpPr>
          <p:nvPr>
            <p:ph idx="1"/>
          </p:nvPr>
        </p:nvSpPr>
        <p:spPr/>
        <p:txBody>
          <a:bodyPr/>
          <a:lstStyle/>
          <a:p>
            <a:r>
              <a:rPr lang="en-US" dirty="0"/>
              <a:t>If ((</a:t>
            </a:r>
            <a:r>
              <a:rPr lang="en-US" dirty="0" err="1"/>
              <a:t>pres</a:t>
            </a:r>
            <a:r>
              <a:rPr lang="en-US" dirty="0"/>
              <a:t>&lt;</a:t>
            </a:r>
            <a:r>
              <a:rPr lang="en-US" dirty="0" err="1"/>
              <a:t>pres_min</a:t>
            </a:r>
            <a:r>
              <a:rPr lang="en-US" dirty="0"/>
              <a:t>) || (</a:t>
            </a:r>
            <a:r>
              <a:rPr lang="en-US" dirty="0" err="1"/>
              <a:t>pres</a:t>
            </a:r>
            <a:r>
              <a:rPr lang="en-US" dirty="0"/>
              <a:t>&gt;</a:t>
            </a:r>
            <a:r>
              <a:rPr lang="en-US" dirty="0" err="1"/>
              <a:t>pres_max</a:t>
            </a:r>
            <a:r>
              <a:rPr lang="en-US" dirty="0"/>
              <a:t>)){</a:t>
            </a:r>
            <a:br>
              <a:rPr lang="en-US" dirty="0"/>
            </a:br>
            <a:r>
              <a:rPr lang="en-US" dirty="0"/>
              <a:t>…</a:t>
            </a:r>
            <a:br>
              <a:rPr lang="en-US" dirty="0"/>
            </a:br>
            <a:r>
              <a:rPr lang="en-US" dirty="0"/>
              <a:t>} else{</a:t>
            </a:r>
            <a:br>
              <a:rPr lang="en-US" dirty="0"/>
            </a:br>
            <a:r>
              <a:rPr lang="en-US" dirty="0"/>
              <a:t>…</a:t>
            </a:r>
            <a:br>
              <a:rPr lang="en-US" dirty="0"/>
            </a:br>
            <a:r>
              <a:rPr lang="en-US" dirty="0"/>
              <a:t>}</a:t>
            </a:r>
          </a:p>
          <a:p>
            <a:r>
              <a:rPr lang="en-US" dirty="0" err="1"/>
              <a:t>pres</a:t>
            </a:r>
            <a:r>
              <a:rPr lang="en-US" dirty="0"/>
              <a:t> = </a:t>
            </a:r>
            <a:r>
              <a:rPr lang="en-US" dirty="0" err="1"/>
              <a:t>Sym</a:t>
            </a:r>
            <a:r>
              <a:rPr lang="en-US" dirty="0"/>
              <a:t>; </a:t>
            </a:r>
            <a:r>
              <a:rPr lang="en-US" dirty="0" err="1"/>
              <a:t>pres_min</a:t>
            </a:r>
            <a:r>
              <a:rPr lang="en-US" dirty="0"/>
              <a:t>=MIN; </a:t>
            </a:r>
            <a:r>
              <a:rPr lang="en-US" dirty="0" err="1"/>
              <a:t>pres_max</a:t>
            </a:r>
            <a:r>
              <a:rPr lang="en-US" dirty="0"/>
              <a:t>=MAX</a:t>
            </a:r>
          </a:p>
          <a:p>
            <a:r>
              <a:rPr lang="en-US" dirty="0"/>
              <a:t>[Path condition 1:  </a:t>
            </a:r>
            <a:r>
              <a:rPr lang="en-US" dirty="0" err="1"/>
              <a:t>Sym</a:t>
            </a:r>
            <a:r>
              <a:rPr lang="en-US" dirty="0"/>
              <a:t>&lt;MIN]</a:t>
            </a:r>
          </a:p>
          <a:p>
            <a:endParaRPr lang="en-US" dirty="0"/>
          </a:p>
          <a:p>
            <a:endParaRPr lang="en-US" dirty="0"/>
          </a:p>
        </p:txBody>
      </p:sp>
      <p:sp>
        <p:nvSpPr>
          <p:cNvPr id="4" name="Slide Number Placeholder 3">
            <a:extLst>
              <a:ext uri="{FF2B5EF4-FFF2-40B4-BE49-F238E27FC236}">
                <a16:creationId xmlns:a16="http://schemas.microsoft.com/office/drawing/2014/main" id="{AFC54A25-7F85-4E13-A9F8-09E5C69A3E38}"/>
              </a:ext>
            </a:extLst>
          </p:cNvPr>
          <p:cNvSpPr>
            <a:spLocks noGrp="1"/>
          </p:cNvSpPr>
          <p:nvPr>
            <p:ph type="sldNum" sz="quarter" idx="12"/>
          </p:nvPr>
        </p:nvSpPr>
        <p:spPr/>
        <p:txBody>
          <a:bodyPr/>
          <a:lstStyle/>
          <a:p>
            <a:pPr>
              <a:defRPr/>
            </a:pPr>
            <a:fld id="{62EB0AC8-263E-4BC2-8316-EF38483797F6}" type="slidenum">
              <a:rPr lang="en-US" smtClean="0"/>
              <a:pPr>
                <a:defRPr/>
              </a:pPr>
              <a:t>47</a:t>
            </a:fld>
            <a:endParaRPr lang="en-US"/>
          </a:p>
        </p:txBody>
      </p:sp>
      <p:sp>
        <p:nvSpPr>
          <p:cNvPr id="5" name="Date Placeholder 4">
            <a:extLst>
              <a:ext uri="{FF2B5EF4-FFF2-40B4-BE49-F238E27FC236}">
                <a16:creationId xmlns:a16="http://schemas.microsoft.com/office/drawing/2014/main" id="{D6FA68B7-91AB-43A1-A55A-B3BAA85B95D8}"/>
              </a:ext>
            </a:extLst>
          </p:cNvPr>
          <p:cNvSpPr>
            <a:spLocks noGrp="1"/>
          </p:cNvSpPr>
          <p:nvPr>
            <p:ph type="dt" sz="half" idx="10"/>
          </p:nvPr>
        </p:nvSpPr>
        <p:spPr/>
        <p:txBody>
          <a:bodyPr/>
          <a:lstStyle/>
          <a:p>
            <a:pPr>
              <a:defRPr/>
            </a:pPr>
            <a:r>
              <a:rPr lang="en-US"/>
              <a:t>Automated Test Generation</a:t>
            </a:r>
            <a:endParaRPr lang="en-US" dirty="0"/>
          </a:p>
        </p:txBody>
      </p:sp>
      <p:sp>
        <p:nvSpPr>
          <p:cNvPr id="6" name="Footer Placeholder 5">
            <a:extLst>
              <a:ext uri="{FF2B5EF4-FFF2-40B4-BE49-F238E27FC236}">
                <a16:creationId xmlns:a16="http://schemas.microsoft.com/office/drawing/2014/main" id="{C6818321-2BE7-4551-BF7E-94DBE5DD05FC}"/>
              </a:ext>
            </a:extLst>
          </p:cNvPr>
          <p:cNvSpPr>
            <a:spLocks noGrp="1"/>
          </p:cNvSpPr>
          <p:nvPr>
            <p:ph type="ftr" sz="quarter" idx="11"/>
          </p:nvPr>
        </p:nvSpPr>
        <p:spPr/>
        <p:txBody>
          <a:bodyPr/>
          <a:lstStyle/>
          <a:p>
            <a:pPr>
              <a:defRPr/>
            </a:pPr>
            <a:r>
              <a:rPr lang="en-US"/>
              <a:t>© Zakeri</a:t>
            </a:r>
            <a:endParaRPr lang="en-US" dirty="0"/>
          </a:p>
        </p:txBody>
      </p:sp>
      <p:pic>
        <p:nvPicPr>
          <p:cNvPr id="11" name="Picture 10">
            <a:extLst>
              <a:ext uri="{FF2B5EF4-FFF2-40B4-BE49-F238E27FC236}">
                <a16:creationId xmlns:a16="http://schemas.microsoft.com/office/drawing/2014/main" id="{AF7DAA7D-105C-D49C-5C1E-4C49C161D3A4}"/>
              </a:ext>
            </a:extLst>
          </p:cNvPr>
          <p:cNvPicPr>
            <a:picLocks noChangeAspect="1"/>
          </p:cNvPicPr>
          <p:nvPr/>
        </p:nvPicPr>
        <p:blipFill>
          <a:blip r:embed="rId2"/>
          <a:stretch>
            <a:fillRect/>
          </a:stretch>
        </p:blipFill>
        <p:spPr>
          <a:xfrm>
            <a:off x="1567147" y="4056975"/>
            <a:ext cx="6009705" cy="2033111"/>
          </a:xfrm>
          <a:prstGeom prst="rect">
            <a:avLst/>
          </a:prstGeom>
        </p:spPr>
      </p:pic>
      <p:sp>
        <p:nvSpPr>
          <p:cNvPr id="12" name="Arrow: Right 11">
            <a:extLst>
              <a:ext uri="{FF2B5EF4-FFF2-40B4-BE49-F238E27FC236}">
                <a16:creationId xmlns:a16="http://schemas.microsoft.com/office/drawing/2014/main" id="{D7C681AB-5CA7-F917-80F9-BF11ABB44410}"/>
              </a:ext>
            </a:extLst>
          </p:cNvPr>
          <p:cNvSpPr/>
          <p:nvPr/>
        </p:nvSpPr>
        <p:spPr bwMode="auto">
          <a:xfrm>
            <a:off x="446222" y="4563127"/>
            <a:ext cx="1056443" cy="372862"/>
          </a:xfrm>
          <a:prstGeom prst="rightArrow">
            <a:avLst/>
          </a:prstGeom>
          <a:solidFill>
            <a:srgbClr val="009900"/>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1" i="0" u="none" strike="noStrike" cap="none" normalizeH="0" baseline="0">
              <a:ln>
                <a:noFill/>
              </a:ln>
              <a:solidFill>
                <a:srgbClr val="FAFD00"/>
              </a:solidFill>
              <a:effectLst/>
              <a:latin typeface="Times New Roman" pitchFamily="18" charset="0"/>
            </a:endParaRPr>
          </a:p>
        </p:txBody>
      </p:sp>
      <p:sp>
        <p:nvSpPr>
          <p:cNvPr id="13" name="Rectangle 12">
            <a:extLst>
              <a:ext uri="{FF2B5EF4-FFF2-40B4-BE49-F238E27FC236}">
                <a16:creationId xmlns:a16="http://schemas.microsoft.com/office/drawing/2014/main" id="{864639A2-8F27-2F14-6E8D-464EB081025C}"/>
              </a:ext>
            </a:extLst>
          </p:cNvPr>
          <p:cNvSpPr/>
          <p:nvPr/>
        </p:nvSpPr>
        <p:spPr bwMode="auto">
          <a:xfrm>
            <a:off x="2024109" y="4014238"/>
            <a:ext cx="2379215" cy="637665"/>
          </a:xfrm>
          <a:prstGeom prst="rect">
            <a:avLst/>
          </a:prstGeom>
          <a:noFill/>
          <a:ln w="28575" cap="flat" cmpd="sng" algn="ctr">
            <a:solidFill>
              <a:srgbClr val="0099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1" i="0" u="none" strike="noStrike" cap="none" normalizeH="0" baseline="0">
              <a:ln>
                <a:noFill/>
              </a:ln>
              <a:solidFill>
                <a:srgbClr val="FAFD00"/>
              </a:solidFill>
              <a:effectLst/>
              <a:latin typeface="Times New Roman" pitchFamily="18" charset="0"/>
            </a:endParaRPr>
          </a:p>
        </p:txBody>
      </p:sp>
    </p:spTree>
    <p:extLst>
      <p:ext uri="{BB962C8B-B14F-4D97-AF65-F5344CB8AC3E}">
        <p14:creationId xmlns:p14="http://schemas.microsoft.com/office/powerpoint/2010/main" val="387245652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78DCD3-066D-4890-8015-DA974C54E5F2}"/>
              </a:ext>
            </a:extLst>
          </p:cNvPr>
          <p:cNvSpPr>
            <a:spLocks noGrp="1"/>
          </p:cNvSpPr>
          <p:nvPr>
            <p:ph type="title"/>
          </p:nvPr>
        </p:nvSpPr>
        <p:spPr/>
        <p:txBody>
          <a:bodyPr/>
          <a:lstStyle/>
          <a:p>
            <a:r>
              <a:rPr lang="en-US" dirty="0"/>
              <a:t>Symbolic Execution</a:t>
            </a:r>
          </a:p>
        </p:txBody>
      </p:sp>
      <p:sp>
        <p:nvSpPr>
          <p:cNvPr id="3" name="Content Placeholder 2">
            <a:extLst>
              <a:ext uri="{FF2B5EF4-FFF2-40B4-BE49-F238E27FC236}">
                <a16:creationId xmlns:a16="http://schemas.microsoft.com/office/drawing/2014/main" id="{6871552C-DB6A-416A-B907-C7C130C755F5}"/>
              </a:ext>
            </a:extLst>
          </p:cNvPr>
          <p:cNvSpPr>
            <a:spLocks noGrp="1"/>
          </p:cNvSpPr>
          <p:nvPr>
            <p:ph idx="1"/>
          </p:nvPr>
        </p:nvSpPr>
        <p:spPr/>
        <p:txBody>
          <a:bodyPr/>
          <a:lstStyle/>
          <a:p>
            <a:r>
              <a:rPr lang="en-US" dirty="0"/>
              <a:t>If ((</a:t>
            </a:r>
            <a:r>
              <a:rPr lang="en-US" dirty="0" err="1"/>
              <a:t>pres</a:t>
            </a:r>
            <a:r>
              <a:rPr lang="en-US" dirty="0"/>
              <a:t>&lt;</a:t>
            </a:r>
            <a:r>
              <a:rPr lang="en-US" dirty="0" err="1"/>
              <a:t>pres_min</a:t>
            </a:r>
            <a:r>
              <a:rPr lang="en-US" dirty="0"/>
              <a:t>) || (</a:t>
            </a:r>
            <a:r>
              <a:rPr lang="en-US" dirty="0" err="1"/>
              <a:t>pres</a:t>
            </a:r>
            <a:r>
              <a:rPr lang="en-US" dirty="0"/>
              <a:t>&gt;</a:t>
            </a:r>
            <a:r>
              <a:rPr lang="en-US" dirty="0" err="1"/>
              <a:t>pres_max</a:t>
            </a:r>
            <a:r>
              <a:rPr lang="en-US" dirty="0"/>
              <a:t>)){</a:t>
            </a:r>
            <a:br>
              <a:rPr lang="en-US" dirty="0"/>
            </a:br>
            <a:r>
              <a:rPr lang="en-US" dirty="0"/>
              <a:t>…</a:t>
            </a:r>
            <a:br>
              <a:rPr lang="en-US" dirty="0"/>
            </a:br>
            <a:r>
              <a:rPr lang="en-US" dirty="0"/>
              <a:t>} else{</a:t>
            </a:r>
            <a:br>
              <a:rPr lang="en-US" dirty="0"/>
            </a:br>
            <a:r>
              <a:rPr lang="en-US" dirty="0"/>
              <a:t>…</a:t>
            </a:r>
            <a:br>
              <a:rPr lang="en-US" dirty="0"/>
            </a:br>
            <a:r>
              <a:rPr lang="en-US" dirty="0"/>
              <a:t>}</a:t>
            </a:r>
          </a:p>
          <a:p>
            <a:r>
              <a:rPr lang="en-US" dirty="0" err="1"/>
              <a:t>pres</a:t>
            </a:r>
            <a:r>
              <a:rPr lang="en-US" dirty="0"/>
              <a:t> = </a:t>
            </a:r>
            <a:r>
              <a:rPr lang="en-US" dirty="0" err="1"/>
              <a:t>Sym</a:t>
            </a:r>
            <a:r>
              <a:rPr lang="en-US" dirty="0"/>
              <a:t>; </a:t>
            </a:r>
            <a:r>
              <a:rPr lang="en-US" dirty="0" err="1"/>
              <a:t>pres_min</a:t>
            </a:r>
            <a:r>
              <a:rPr lang="en-US" dirty="0"/>
              <a:t>=MIN; </a:t>
            </a:r>
            <a:r>
              <a:rPr lang="en-US" dirty="0" err="1"/>
              <a:t>pres_max</a:t>
            </a:r>
            <a:r>
              <a:rPr lang="en-US" dirty="0"/>
              <a:t>=MAX</a:t>
            </a:r>
          </a:p>
          <a:p>
            <a:r>
              <a:rPr lang="en-US" dirty="0"/>
              <a:t>[Path condition 2:  </a:t>
            </a:r>
            <a:r>
              <a:rPr lang="en-US" dirty="0" err="1"/>
              <a:t>Sym</a:t>
            </a:r>
            <a:r>
              <a:rPr lang="en-US" dirty="0"/>
              <a:t>&gt;MAX]</a:t>
            </a:r>
          </a:p>
          <a:p>
            <a:endParaRPr lang="en-US" dirty="0"/>
          </a:p>
          <a:p>
            <a:endParaRPr lang="en-US" dirty="0"/>
          </a:p>
        </p:txBody>
      </p:sp>
      <p:sp>
        <p:nvSpPr>
          <p:cNvPr id="4" name="Slide Number Placeholder 3">
            <a:extLst>
              <a:ext uri="{FF2B5EF4-FFF2-40B4-BE49-F238E27FC236}">
                <a16:creationId xmlns:a16="http://schemas.microsoft.com/office/drawing/2014/main" id="{AFC54A25-7F85-4E13-A9F8-09E5C69A3E38}"/>
              </a:ext>
            </a:extLst>
          </p:cNvPr>
          <p:cNvSpPr>
            <a:spLocks noGrp="1"/>
          </p:cNvSpPr>
          <p:nvPr>
            <p:ph type="sldNum" sz="quarter" idx="12"/>
          </p:nvPr>
        </p:nvSpPr>
        <p:spPr/>
        <p:txBody>
          <a:bodyPr/>
          <a:lstStyle/>
          <a:p>
            <a:pPr>
              <a:defRPr/>
            </a:pPr>
            <a:fld id="{62EB0AC8-263E-4BC2-8316-EF38483797F6}" type="slidenum">
              <a:rPr lang="en-US" smtClean="0"/>
              <a:pPr>
                <a:defRPr/>
              </a:pPr>
              <a:t>48</a:t>
            </a:fld>
            <a:endParaRPr lang="en-US"/>
          </a:p>
        </p:txBody>
      </p:sp>
      <p:sp>
        <p:nvSpPr>
          <p:cNvPr id="5" name="Date Placeholder 4">
            <a:extLst>
              <a:ext uri="{FF2B5EF4-FFF2-40B4-BE49-F238E27FC236}">
                <a16:creationId xmlns:a16="http://schemas.microsoft.com/office/drawing/2014/main" id="{D6FA68B7-91AB-43A1-A55A-B3BAA85B95D8}"/>
              </a:ext>
            </a:extLst>
          </p:cNvPr>
          <p:cNvSpPr>
            <a:spLocks noGrp="1"/>
          </p:cNvSpPr>
          <p:nvPr>
            <p:ph type="dt" sz="half" idx="10"/>
          </p:nvPr>
        </p:nvSpPr>
        <p:spPr/>
        <p:txBody>
          <a:bodyPr/>
          <a:lstStyle/>
          <a:p>
            <a:pPr>
              <a:defRPr/>
            </a:pPr>
            <a:r>
              <a:rPr lang="en-US"/>
              <a:t>Automated Test Generation</a:t>
            </a:r>
            <a:endParaRPr lang="en-US" dirty="0"/>
          </a:p>
        </p:txBody>
      </p:sp>
      <p:sp>
        <p:nvSpPr>
          <p:cNvPr id="6" name="Footer Placeholder 5">
            <a:extLst>
              <a:ext uri="{FF2B5EF4-FFF2-40B4-BE49-F238E27FC236}">
                <a16:creationId xmlns:a16="http://schemas.microsoft.com/office/drawing/2014/main" id="{C6818321-2BE7-4551-BF7E-94DBE5DD05FC}"/>
              </a:ext>
            </a:extLst>
          </p:cNvPr>
          <p:cNvSpPr>
            <a:spLocks noGrp="1"/>
          </p:cNvSpPr>
          <p:nvPr>
            <p:ph type="ftr" sz="quarter" idx="11"/>
          </p:nvPr>
        </p:nvSpPr>
        <p:spPr/>
        <p:txBody>
          <a:bodyPr/>
          <a:lstStyle/>
          <a:p>
            <a:pPr>
              <a:defRPr/>
            </a:pPr>
            <a:r>
              <a:rPr lang="en-US"/>
              <a:t>© Zakeri</a:t>
            </a:r>
            <a:endParaRPr lang="en-US" dirty="0"/>
          </a:p>
        </p:txBody>
      </p:sp>
      <p:pic>
        <p:nvPicPr>
          <p:cNvPr id="11" name="Picture 10">
            <a:extLst>
              <a:ext uri="{FF2B5EF4-FFF2-40B4-BE49-F238E27FC236}">
                <a16:creationId xmlns:a16="http://schemas.microsoft.com/office/drawing/2014/main" id="{AF7DAA7D-105C-D49C-5C1E-4C49C161D3A4}"/>
              </a:ext>
            </a:extLst>
          </p:cNvPr>
          <p:cNvPicPr>
            <a:picLocks noChangeAspect="1"/>
          </p:cNvPicPr>
          <p:nvPr/>
        </p:nvPicPr>
        <p:blipFill>
          <a:blip r:embed="rId2"/>
          <a:stretch>
            <a:fillRect/>
          </a:stretch>
        </p:blipFill>
        <p:spPr>
          <a:xfrm>
            <a:off x="1567147" y="4056975"/>
            <a:ext cx="6009705" cy="2033111"/>
          </a:xfrm>
          <a:prstGeom prst="rect">
            <a:avLst/>
          </a:prstGeom>
        </p:spPr>
      </p:pic>
      <p:sp>
        <p:nvSpPr>
          <p:cNvPr id="12" name="Arrow: Right 11">
            <a:extLst>
              <a:ext uri="{FF2B5EF4-FFF2-40B4-BE49-F238E27FC236}">
                <a16:creationId xmlns:a16="http://schemas.microsoft.com/office/drawing/2014/main" id="{D7C681AB-5CA7-F917-80F9-BF11ABB44410}"/>
              </a:ext>
            </a:extLst>
          </p:cNvPr>
          <p:cNvSpPr/>
          <p:nvPr/>
        </p:nvSpPr>
        <p:spPr bwMode="auto">
          <a:xfrm>
            <a:off x="446222" y="4563127"/>
            <a:ext cx="1056443" cy="372862"/>
          </a:xfrm>
          <a:prstGeom prst="rightArrow">
            <a:avLst/>
          </a:prstGeom>
          <a:solidFill>
            <a:srgbClr val="009900"/>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1" i="0" u="none" strike="noStrike" cap="none" normalizeH="0" baseline="0">
              <a:ln>
                <a:noFill/>
              </a:ln>
              <a:solidFill>
                <a:srgbClr val="FAFD00"/>
              </a:solidFill>
              <a:effectLst/>
              <a:latin typeface="Times New Roman" pitchFamily="18" charset="0"/>
            </a:endParaRPr>
          </a:p>
        </p:txBody>
      </p:sp>
      <p:sp>
        <p:nvSpPr>
          <p:cNvPr id="13" name="Rectangle 12">
            <a:extLst>
              <a:ext uri="{FF2B5EF4-FFF2-40B4-BE49-F238E27FC236}">
                <a16:creationId xmlns:a16="http://schemas.microsoft.com/office/drawing/2014/main" id="{864639A2-8F27-2F14-6E8D-464EB081025C}"/>
              </a:ext>
            </a:extLst>
          </p:cNvPr>
          <p:cNvSpPr/>
          <p:nvPr/>
        </p:nvSpPr>
        <p:spPr bwMode="auto">
          <a:xfrm>
            <a:off x="4774509" y="4014238"/>
            <a:ext cx="2445441" cy="637665"/>
          </a:xfrm>
          <a:prstGeom prst="rect">
            <a:avLst/>
          </a:prstGeom>
          <a:noFill/>
          <a:ln w="28575" cap="flat" cmpd="sng" algn="ctr">
            <a:solidFill>
              <a:srgbClr val="0099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1" i="0" u="none" strike="noStrike" cap="none" normalizeH="0" baseline="0">
              <a:ln>
                <a:noFill/>
              </a:ln>
              <a:solidFill>
                <a:srgbClr val="FAFD00"/>
              </a:solidFill>
              <a:effectLst/>
              <a:latin typeface="Times New Roman" pitchFamily="18" charset="0"/>
            </a:endParaRPr>
          </a:p>
        </p:txBody>
      </p:sp>
    </p:spTree>
    <p:extLst>
      <p:ext uri="{BB962C8B-B14F-4D97-AF65-F5344CB8AC3E}">
        <p14:creationId xmlns:p14="http://schemas.microsoft.com/office/powerpoint/2010/main" val="257350561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78DCD3-066D-4890-8015-DA974C54E5F2}"/>
              </a:ext>
            </a:extLst>
          </p:cNvPr>
          <p:cNvSpPr>
            <a:spLocks noGrp="1"/>
          </p:cNvSpPr>
          <p:nvPr>
            <p:ph type="title"/>
          </p:nvPr>
        </p:nvSpPr>
        <p:spPr/>
        <p:txBody>
          <a:bodyPr/>
          <a:lstStyle/>
          <a:p>
            <a:r>
              <a:rPr lang="en-US" dirty="0"/>
              <a:t>Symbolic Execution</a:t>
            </a:r>
          </a:p>
        </p:txBody>
      </p:sp>
      <p:sp>
        <p:nvSpPr>
          <p:cNvPr id="3" name="Content Placeholder 2">
            <a:extLst>
              <a:ext uri="{FF2B5EF4-FFF2-40B4-BE49-F238E27FC236}">
                <a16:creationId xmlns:a16="http://schemas.microsoft.com/office/drawing/2014/main" id="{6871552C-DB6A-416A-B907-C7C130C755F5}"/>
              </a:ext>
            </a:extLst>
          </p:cNvPr>
          <p:cNvSpPr>
            <a:spLocks noGrp="1"/>
          </p:cNvSpPr>
          <p:nvPr>
            <p:ph idx="1"/>
          </p:nvPr>
        </p:nvSpPr>
        <p:spPr/>
        <p:txBody>
          <a:bodyPr/>
          <a:lstStyle/>
          <a:p>
            <a:r>
              <a:rPr lang="en-US" dirty="0"/>
              <a:t>If ((</a:t>
            </a:r>
            <a:r>
              <a:rPr lang="en-US" dirty="0" err="1"/>
              <a:t>pres</a:t>
            </a:r>
            <a:r>
              <a:rPr lang="en-US" dirty="0"/>
              <a:t>&lt;</a:t>
            </a:r>
            <a:r>
              <a:rPr lang="en-US" dirty="0" err="1"/>
              <a:t>pres_min</a:t>
            </a:r>
            <a:r>
              <a:rPr lang="en-US" dirty="0"/>
              <a:t>) || (</a:t>
            </a:r>
            <a:r>
              <a:rPr lang="en-US" dirty="0" err="1"/>
              <a:t>pres</a:t>
            </a:r>
            <a:r>
              <a:rPr lang="en-US" dirty="0"/>
              <a:t>&gt;</a:t>
            </a:r>
            <a:r>
              <a:rPr lang="en-US" dirty="0" err="1"/>
              <a:t>pres_max</a:t>
            </a:r>
            <a:r>
              <a:rPr lang="en-US" dirty="0"/>
              <a:t>)){</a:t>
            </a:r>
            <a:br>
              <a:rPr lang="en-US" dirty="0"/>
            </a:br>
            <a:r>
              <a:rPr lang="en-US" dirty="0"/>
              <a:t>…</a:t>
            </a:r>
            <a:br>
              <a:rPr lang="en-US" dirty="0"/>
            </a:br>
            <a:r>
              <a:rPr lang="en-US" dirty="0"/>
              <a:t>} else{</a:t>
            </a:r>
            <a:br>
              <a:rPr lang="en-US" dirty="0"/>
            </a:br>
            <a:r>
              <a:rPr lang="en-US" dirty="0"/>
              <a:t>…</a:t>
            </a:r>
            <a:br>
              <a:rPr lang="en-US" dirty="0"/>
            </a:br>
            <a:r>
              <a:rPr lang="en-US" dirty="0"/>
              <a:t>}</a:t>
            </a:r>
          </a:p>
          <a:p>
            <a:r>
              <a:rPr lang="en-US" dirty="0" err="1"/>
              <a:t>pres</a:t>
            </a:r>
            <a:r>
              <a:rPr lang="en-US" dirty="0"/>
              <a:t> = </a:t>
            </a:r>
            <a:r>
              <a:rPr lang="en-US" dirty="0" err="1"/>
              <a:t>Sym</a:t>
            </a:r>
            <a:r>
              <a:rPr lang="en-US" dirty="0"/>
              <a:t>; </a:t>
            </a:r>
            <a:r>
              <a:rPr lang="en-US" dirty="0" err="1"/>
              <a:t>pres_min</a:t>
            </a:r>
            <a:r>
              <a:rPr lang="en-US" dirty="0"/>
              <a:t>=MIN; </a:t>
            </a:r>
            <a:r>
              <a:rPr lang="en-US" dirty="0" err="1"/>
              <a:t>pres_max</a:t>
            </a:r>
            <a:r>
              <a:rPr lang="en-US" dirty="0"/>
              <a:t>=MAX</a:t>
            </a:r>
          </a:p>
          <a:p>
            <a:r>
              <a:rPr lang="en-US" dirty="0"/>
              <a:t>[Path condition 3:  </a:t>
            </a:r>
            <a:r>
              <a:rPr lang="en-US" dirty="0" err="1"/>
              <a:t>Sym</a:t>
            </a:r>
            <a:r>
              <a:rPr lang="en-US" dirty="0"/>
              <a:t>&gt;=MIN &amp;&amp; </a:t>
            </a:r>
            <a:r>
              <a:rPr lang="en-US" dirty="0" err="1"/>
              <a:t>Sym</a:t>
            </a:r>
            <a:r>
              <a:rPr lang="en-US" dirty="0"/>
              <a:t>&lt;=MAX]</a:t>
            </a:r>
          </a:p>
          <a:p>
            <a:endParaRPr lang="en-US" dirty="0"/>
          </a:p>
          <a:p>
            <a:endParaRPr lang="en-US" dirty="0"/>
          </a:p>
        </p:txBody>
      </p:sp>
      <p:sp>
        <p:nvSpPr>
          <p:cNvPr id="4" name="Slide Number Placeholder 3">
            <a:extLst>
              <a:ext uri="{FF2B5EF4-FFF2-40B4-BE49-F238E27FC236}">
                <a16:creationId xmlns:a16="http://schemas.microsoft.com/office/drawing/2014/main" id="{AFC54A25-7F85-4E13-A9F8-09E5C69A3E38}"/>
              </a:ext>
            </a:extLst>
          </p:cNvPr>
          <p:cNvSpPr>
            <a:spLocks noGrp="1"/>
          </p:cNvSpPr>
          <p:nvPr>
            <p:ph type="sldNum" sz="quarter" idx="12"/>
          </p:nvPr>
        </p:nvSpPr>
        <p:spPr/>
        <p:txBody>
          <a:bodyPr/>
          <a:lstStyle/>
          <a:p>
            <a:pPr>
              <a:defRPr/>
            </a:pPr>
            <a:fld id="{62EB0AC8-263E-4BC2-8316-EF38483797F6}" type="slidenum">
              <a:rPr lang="en-US" smtClean="0"/>
              <a:pPr>
                <a:defRPr/>
              </a:pPr>
              <a:t>49</a:t>
            </a:fld>
            <a:endParaRPr lang="en-US"/>
          </a:p>
        </p:txBody>
      </p:sp>
      <p:sp>
        <p:nvSpPr>
          <p:cNvPr id="5" name="Date Placeholder 4">
            <a:extLst>
              <a:ext uri="{FF2B5EF4-FFF2-40B4-BE49-F238E27FC236}">
                <a16:creationId xmlns:a16="http://schemas.microsoft.com/office/drawing/2014/main" id="{D6FA68B7-91AB-43A1-A55A-B3BAA85B95D8}"/>
              </a:ext>
            </a:extLst>
          </p:cNvPr>
          <p:cNvSpPr>
            <a:spLocks noGrp="1"/>
          </p:cNvSpPr>
          <p:nvPr>
            <p:ph type="dt" sz="half" idx="10"/>
          </p:nvPr>
        </p:nvSpPr>
        <p:spPr/>
        <p:txBody>
          <a:bodyPr/>
          <a:lstStyle/>
          <a:p>
            <a:pPr>
              <a:defRPr/>
            </a:pPr>
            <a:r>
              <a:rPr lang="en-US"/>
              <a:t>Automated Test Generation</a:t>
            </a:r>
            <a:endParaRPr lang="en-US" dirty="0"/>
          </a:p>
        </p:txBody>
      </p:sp>
      <p:sp>
        <p:nvSpPr>
          <p:cNvPr id="6" name="Footer Placeholder 5">
            <a:extLst>
              <a:ext uri="{FF2B5EF4-FFF2-40B4-BE49-F238E27FC236}">
                <a16:creationId xmlns:a16="http://schemas.microsoft.com/office/drawing/2014/main" id="{C6818321-2BE7-4551-BF7E-94DBE5DD05FC}"/>
              </a:ext>
            </a:extLst>
          </p:cNvPr>
          <p:cNvSpPr>
            <a:spLocks noGrp="1"/>
          </p:cNvSpPr>
          <p:nvPr>
            <p:ph type="ftr" sz="quarter" idx="11"/>
          </p:nvPr>
        </p:nvSpPr>
        <p:spPr/>
        <p:txBody>
          <a:bodyPr/>
          <a:lstStyle/>
          <a:p>
            <a:pPr>
              <a:defRPr/>
            </a:pPr>
            <a:r>
              <a:rPr lang="en-US"/>
              <a:t>© Zakeri</a:t>
            </a:r>
            <a:endParaRPr lang="en-US" dirty="0"/>
          </a:p>
        </p:txBody>
      </p:sp>
      <p:pic>
        <p:nvPicPr>
          <p:cNvPr id="11" name="Picture 10">
            <a:extLst>
              <a:ext uri="{FF2B5EF4-FFF2-40B4-BE49-F238E27FC236}">
                <a16:creationId xmlns:a16="http://schemas.microsoft.com/office/drawing/2014/main" id="{AF7DAA7D-105C-D49C-5C1E-4C49C161D3A4}"/>
              </a:ext>
            </a:extLst>
          </p:cNvPr>
          <p:cNvPicPr>
            <a:picLocks noChangeAspect="1"/>
          </p:cNvPicPr>
          <p:nvPr/>
        </p:nvPicPr>
        <p:blipFill>
          <a:blip r:embed="rId2"/>
          <a:stretch>
            <a:fillRect/>
          </a:stretch>
        </p:blipFill>
        <p:spPr>
          <a:xfrm>
            <a:off x="1567147" y="4056975"/>
            <a:ext cx="6009705" cy="2033111"/>
          </a:xfrm>
          <a:prstGeom prst="rect">
            <a:avLst/>
          </a:prstGeom>
        </p:spPr>
      </p:pic>
      <p:sp>
        <p:nvSpPr>
          <p:cNvPr id="12" name="Arrow: Right 11">
            <a:extLst>
              <a:ext uri="{FF2B5EF4-FFF2-40B4-BE49-F238E27FC236}">
                <a16:creationId xmlns:a16="http://schemas.microsoft.com/office/drawing/2014/main" id="{D7C681AB-5CA7-F917-80F9-BF11ABB44410}"/>
              </a:ext>
            </a:extLst>
          </p:cNvPr>
          <p:cNvSpPr/>
          <p:nvPr/>
        </p:nvSpPr>
        <p:spPr bwMode="auto">
          <a:xfrm>
            <a:off x="446222" y="5335485"/>
            <a:ext cx="1056443" cy="372862"/>
          </a:xfrm>
          <a:prstGeom prst="rightArrow">
            <a:avLst/>
          </a:prstGeom>
          <a:solidFill>
            <a:srgbClr val="009900"/>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1" i="0" u="none" strike="noStrike" cap="none" normalizeH="0" baseline="0">
              <a:ln>
                <a:noFill/>
              </a:ln>
              <a:solidFill>
                <a:srgbClr val="FAFD00"/>
              </a:solidFill>
              <a:effectLst/>
              <a:latin typeface="Times New Roman" pitchFamily="18" charset="0"/>
            </a:endParaRPr>
          </a:p>
        </p:txBody>
      </p:sp>
      <p:sp>
        <p:nvSpPr>
          <p:cNvPr id="13" name="Rectangle 12">
            <a:extLst>
              <a:ext uri="{FF2B5EF4-FFF2-40B4-BE49-F238E27FC236}">
                <a16:creationId xmlns:a16="http://schemas.microsoft.com/office/drawing/2014/main" id="{864639A2-8F27-2F14-6E8D-464EB081025C}"/>
              </a:ext>
            </a:extLst>
          </p:cNvPr>
          <p:cNvSpPr/>
          <p:nvPr/>
        </p:nvSpPr>
        <p:spPr bwMode="auto">
          <a:xfrm>
            <a:off x="1819922" y="4873841"/>
            <a:ext cx="577049" cy="408373"/>
          </a:xfrm>
          <a:prstGeom prst="rect">
            <a:avLst/>
          </a:prstGeom>
          <a:noFill/>
          <a:ln w="28575" cap="flat" cmpd="sng" algn="ctr">
            <a:solidFill>
              <a:srgbClr val="0099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1" i="0" u="none" strike="noStrike" cap="none" normalizeH="0" baseline="0">
              <a:ln>
                <a:noFill/>
              </a:ln>
              <a:solidFill>
                <a:srgbClr val="FAFD00"/>
              </a:solidFill>
              <a:effectLst/>
              <a:latin typeface="Times New Roman" pitchFamily="18" charset="0"/>
            </a:endParaRPr>
          </a:p>
        </p:txBody>
      </p:sp>
    </p:spTree>
    <p:extLst>
      <p:ext uri="{BB962C8B-B14F-4D97-AF65-F5344CB8AC3E}">
        <p14:creationId xmlns:p14="http://schemas.microsoft.com/office/powerpoint/2010/main" val="9206027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0466FDE4-2DE6-46AD-91F0-B686A8A30949}"/>
              </a:ext>
            </a:extLst>
          </p:cNvPr>
          <p:cNvSpPr>
            <a:spLocks noGrp="1" noChangeArrowheads="1"/>
          </p:cNvSpPr>
          <p:nvPr>
            <p:ph type="title"/>
          </p:nvPr>
        </p:nvSpPr>
        <p:spPr/>
        <p:txBody>
          <a:bodyPr/>
          <a:lstStyle/>
          <a:p>
            <a:pPr eaLnBrk="1" hangingPunct="1"/>
            <a:r>
              <a:rPr lang="en-US" altLang="en-US"/>
              <a:t>Generating Test Cases Randomly</a:t>
            </a:r>
          </a:p>
        </p:txBody>
      </p:sp>
      <p:sp>
        <p:nvSpPr>
          <p:cNvPr id="21507" name="Rectangle 3">
            <a:extLst>
              <a:ext uri="{FF2B5EF4-FFF2-40B4-BE49-F238E27FC236}">
                <a16:creationId xmlns:a16="http://schemas.microsoft.com/office/drawing/2014/main" id="{1E0EDC77-16FA-4CF4-8E6A-35BB99204734}"/>
              </a:ext>
            </a:extLst>
          </p:cNvPr>
          <p:cNvSpPr>
            <a:spLocks noGrp="1" noChangeArrowheads="1"/>
          </p:cNvSpPr>
          <p:nvPr>
            <p:ph type="body" idx="1"/>
          </p:nvPr>
        </p:nvSpPr>
        <p:spPr>
          <a:xfrm>
            <a:off x="103186" y="756458"/>
            <a:ext cx="5262219" cy="5982272"/>
          </a:xfrm>
        </p:spPr>
        <p:txBody>
          <a:bodyPr/>
          <a:lstStyle/>
          <a:p>
            <a:pPr marL="381000" indent="-381000" eaLnBrk="1" hangingPunct="1"/>
            <a:r>
              <a:rPr lang="en-US" altLang="en-US" sz="2400" dirty="0"/>
              <a:t>If we pick </a:t>
            </a:r>
            <a:r>
              <a:rPr lang="en-US" altLang="en-US" sz="2400" b="1" dirty="0"/>
              <a:t>test data randomly </a:t>
            </a:r>
            <a:r>
              <a:rPr lang="en-US" altLang="en-US" sz="2400" dirty="0"/>
              <a:t>it is unlikely that we will pick a case where x and y have the same value</a:t>
            </a:r>
          </a:p>
          <a:p>
            <a:pPr marL="381000" indent="-381000" eaLnBrk="1" hangingPunct="1"/>
            <a:r>
              <a:rPr lang="en-US" altLang="en-US" sz="2400" dirty="0"/>
              <a:t>If x and y can take 2</a:t>
            </a:r>
            <a:r>
              <a:rPr lang="en-US" altLang="en-US" sz="2400" baseline="30000" dirty="0"/>
              <a:t>32</a:t>
            </a:r>
            <a:r>
              <a:rPr lang="en-US" altLang="en-US" sz="2400" dirty="0"/>
              <a:t> different values, there are 2</a:t>
            </a:r>
            <a:r>
              <a:rPr lang="en-US" altLang="en-US" sz="2400" baseline="30000" dirty="0"/>
              <a:t>64</a:t>
            </a:r>
            <a:r>
              <a:rPr lang="en-US" altLang="en-US" sz="2400" dirty="0"/>
              <a:t> possible test cases. In 2</a:t>
            </a:r>
            <a:r>
              <a:rPr lang="en-US" altLang="en-US" sz="2400" baseline="30000" dirty="0"/>
              <a:t>32</a:t>
            </a:r>
            <a:r>
              <a:rPr lang="en-US" altLang="en-US" sz="2400" dirty="0"/>
              <a:t> of them x and y are equal </a:t>
            </a:r>
          </a:p>
          <a:p>
            <a:pPr marL="838200" lvl="1" indent="-381000" eaLnBrk="1" hangingPunct="1"/>
            <a:r>
              <a:rPr lang="en-US" altLang="en-US" sz="2000" dirty="0"/>
              <a:t>probability of picking a case where x is equal to y is 2</a:t>
            </a:r>
            <a:r>
              <a:rPr lang="en-US" altLang="en-US" sz="2000" baseline="30000" dirty="0"/>
              <a:t>-32</a:t>
            </a:r>
          </a:p>
          <a:p>
            <a:pPr marL="381000" indent="-381000" eaLnBrk="1" hangingPunct="1"/>
            <a:r>
              <a:rPr lang="en-US" altLang="en-US" sz="2400" dirty="0"/>
              <a:t>It is not a good idea to </a:t>
            </a:r>
            <a:r>
              <a:rPr lang="en-US" altLang="en-US" sz="2400" b="1" dirty="0"/>
              <a:t>pick the test cases randomly (with uniform distribution)</a:t>
            </a:r>
            <a:r>
              <a:rPr lang="en-US" altLang="en-US" sz="2400" dirty="0"/>
              <a:t> in this case</a:t>
            </a:r>
          </a:p>
          <a:p>
            <a:pPr marL="381000" indent="-381000" eaLnBrk="1" hangingPunct="1"/>
            <a:r>
              <a:rPr lang="en-US" altLang="en-US" dirty="0"/>
              <a:t>So, </a:t>
            </a:r>
            <a:r>
              <a:rPr lang="en-US" altLang="en-US" b="1" dirty="0">
                <a:solidFill>
                  <a:srgbClr val="FF5050"/>
                </a:solidFill>
              </a:rPr>
              <a:t>naive random testing is pretty hopeless too</a:t>
            </a:r>
            <a:r>
              <a:rPr lang="en-US" altLang="en-US" b="1" dirty="0"/>
              <a:t>.</a:t>
            </a:r>
          </a:p>
          <a:p>
            <a:pPr marL="381000" indent="-381000" eaLnBrk="1" hangingPunct="1"/>
            <a:r>
              <a:rPr lang="en-US" altLang="en-US" sz="2400" dirty="0"/>
              <a:t>Various input </a:t>
            </a:r>
            <a:r>
              <a:rPr lang="en-US" altLang="en-US" sz="2400" b="1" dirty="0"/>
              <a:t>probability distributions </a:t>
            </a:r>
            <a:r>
              <a:rPr lang="en-US" altLang="en-US" sz="2400" dirty="0"/>
              <a:t>can be used.</a:t>
            </a:r>
          </a:p>
        </p:txBody>
      </p:sp>
      <p:sp>
        <p:nvSpPr>
          <p:cNvPr id="21508" name="Text Box 4">
            <a:extLst>
              <a:ext uri="{FF2B5EF4-FFF2-40B4-BE49-F238E27FC236}">
                <a16:creationId xmlns:a16="http://schemas.microsoft.com/office/drawing/2014/main" id="{BBDCC88F-28B1-42F0-87AA-96C368B85CD4}"/>
              </a:ext>
            </a:extLst>
          </p:cNvPr>
          <p:cNvSpPr txBox="1">
            <a:spLocks noChangeArrowheads="1"/>
          </p:cNvSpPr>
          <p:nvPr/>
        </p:nvSpPr>
        <p:spPr bwMode="auto">
          <a:xfrm>
            <a:off x="5365406" y="1279746"/>
            <a:ext cx="3778594" cy="2585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har char="•"/>
              <a:defRPr sz="2000">
                <a:solidFill>
                  <a:schemeClr val="tx1"/>
                </a:solidFill>
                <a:latin typeface="Arial" panose="020B0604020202020204" pitchFamily="34" charset="0"/>
              </a:defRPr>
            </a:lvl1pPr>
            <a:lvl2pPr marL="742950" indent="-285750">
              <a:spcBef>
                <a:spcPct val="20000"/>
              </a:spcBef>
              <a:buChar char="–"/>
              <a:defRPr sz="2000">
                <a:solidFill>
                  <a:schemeClr val="tx1"/>
                </a:solidFill>
                <a:latin typeface="Arial" panose="020B0604020202020204" pitchFamily="34" charset="0"/>
              </a:defRPr>
            </a:lvl2pPr>
            <a:lvl3pPr marL="1143000" indent="-228600">
              <a:spcBef>
                <a:spcPct val="20000"/>
              </a:spcBef>
              <a:buChar char="•"/>
              <a:defRPr sz="20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800" dirty="0">
                <a:latin typeface="Courier New" panose="02070309020205020404" pitchFamily="49" charset="0"/>
              </a:rPr>
              <a:t>bool </a:t>
            </a:r>
            <a:r>
              <a:rPr lang="en-US" altLang="en-US" sz="1800" dirty="0" err="1">
                <a:latin typeface="Courier New" panose="02070309020205020404" pitchFamily="49" charset="0"/>
              </a:rPr>
              <a:t>isEqual</a:t>
            </a:r>
            <a:r>
              <a:rPr lang="en-US" altLang="en-US" sz="1800" dirty="0">
                <a:latin typeface="Courier New" panose="02070309020205020404" pitchFamily="49" charset="0"/>
              </a:rPr>
              <a:t>(int x, int y) </a:t>
            </a:r>
          </a:p>
          <a:p>
            <a:pPr eaLnBrk="1" hangingPunct="1">
              <a:spcBef>
                <a:spcPct val="0"/>
              </a:spcBef>
              <a:buFontTx/>
              <a:buNone/>
            </a:pPr>
            <a:r>
              <a:rPr lang="en-US" altLang="en-US" sz="1800" dirty="0">
                <a:latin typeface="Courier New" panose="02070309020205020404" pitchFamily="49" charset="0"/>
              </a:rPr>
              <a:t>{</a:t>
            </a:r>
          </a:p>
          <a:p>
            <a:pPr eaLnBrk="1" hangingPunct="1">
              <a:spcBef>
                <a:spcPct val="0"/>
              </a:spcBef>
              <a:buFontTx/>
              <a:buNone/>
            </a:pPr>
            <a:r>
              <a:rPr lang="en-US" altLang="en-US" sz="1800" dirty="0">
                <a:latin typeface="Courier New" panose="02070309020205020404" pitchFamily="49" charset="0"/>
              </a:rPr>
              <a:t>  if (x = y)</a:t>
            </a:r>
          </a:p>
          <a:p>
            <a:pPr eaLnBrk="1" hangingPunct="1">
              <a:spcBef>
                <a:spcPct val="0"/>
              </a:spcBef>
              <a:buFontTx/>
              <a:buNone/>
            </a:pPr>
            <a:r>
              <a:rPr lang="en-US" altLang="en-US" sz="1800" dirty="0">
                <a:latin typeface="Courier New" panose="02070309020205020404" pitchFamily="49" charset="0"/>
              </a:rPr>
              <a:t>    z := false;</a:t>
            </a:r>
          </a:p>
          <a:p>
            <a:pPr eaLnBrk="1" hangingPunct="1">
              <a:spcBef>
                <a:spcPct val="0"/>
              </a:spcBef>
              <a:buFontTx/>
              <a:buNone/>
            </a:pPr>
            <a:r>
              <a:rPr lang="en-US" altLang="en-US" sz="1800" dirty="0">
                <a:latin typeface="Courier New" panose="02070309020205020404" pitchFamily="49" charset="0"/>
              </a:rPr>
              <a:t>  else</a:t>
            </a:r>
          </a:p>
          <a:p>
            <a:pPr eaLnBrk="1" hangingPunct="1">
              <a:spcBef>
                <a:spcPct val="0"/>
              </a:spcBef>
              <a:buFontTx/>
              <a:buNone/>
            </a:pPr>
            <a:r>
              <a:rPr lang="en-US" altLang="en-US" sz="1800" dirty="0">
                <a:latin typeface="Courier New" panose="02070309020205020404" pitchFamily="49" charset="0"/>
              </a:rPr>
              <a:t>    z := false;</a:t>
            </a:r>
          </a:p>
          <a:p>
            <a:pPr eaLnBrk="1" hangingPunct="1">
              <a:spcBef>
                <a:spcPct val="0"/>
              </a:spcBef>
              <a:buFontTx/>
              <a:buNone/>
            </a:pPr>
            <a:r>
              <a:rPr lang="en-US" altLang="en-US" sz="1800" dirty="0">
                <a:latin typeface="Courier New" panose="02070309020205020404" pitchFamily="49" charset="0"/>
              </a:rPr>
              <a:t>  return z;</a:t>
            </a:r>
          </a:p>
          <a:p>
            <a:pPr eaLnBrk="1" hangingPunct="1">
              <a:spcBef>
                <a:spcPct val="0"/>
              </a:spcBef>
              <a:buFontTx/>
              <a:buNone/>
            </a:pPr>
            <a:r>
              <a:rPr lang="en-US" altLang="en-US" sz="1800" dirty="0">
                <a:latin typeface="Courier New" panose="02070309020205020404" pitchFamily="49" charset="0"/>
              </a:rPr>
              <a:t>}</a:t>
            </a:r>
          </a:p>
          <a:p>
            <a:pPr eaLnBrk="1" hangingPunct="1">
              <a:spcBef>
                <a:spcPct val="0"/>
              </a:spcBef>
              <a:buFontTx/>
              <a:buNone/>
            </a:pPr>
            <a:endParaRPr lang="en-US" altLang="en-US" sz="1800" dirty="0">
              <a:latin typeface="Courier New" panose="02070309020205020404" pitchFamily="49" charset="0"/>
            </a:endParaRPr>
          </a:p>
        </p:txBody>
      </p:sp>
    </p:spTree>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78DCD3-066D-4890-8015-DA974C54E5F2}"/>
              </a:ext>
            </a:extLst>
          </p:cNvPr>
          <p:cNvSpPr>
            <a:spLocks noGrp="1"/>
          </p:cNvSpPr>
          <p:nvPr>
            <p:ph type="title"/>
          </p:nvPr>
        </p:nvSpPr>
        <p:spPr/>
        <p:txBody>
          <a:bodyPr/>
          <a:lstStyle/>
          <a:p>
            <a:r>
              <a:rPr lang="en-US" dirty="0"/>
              <a:t>Symbolic Execution</a:t>
            </a:r>
          </a:p>
        </p:txBody>
      </p:sp>
      <p:sp>
        <p:nvSpPr>
          <p:cNvPr id="3" name="Content Placeholder 2">
            <a:extLst>
              <a:ext uri="{FF2B5EF4-FFF2-40B4-BE49-F238E27FC236}">
                <a16:creationId xmlns:a16="http://schemas.microsoft.com/office/drawing/2014/main" id="{6871552C-DB6A-416A-B907-C7C130C755F5}"/>
              </a:ext>
            </a:extLst>
          </p:cNvPr>
          <p:cNvSpPr>
            <a:spLocks noGrp="1"/>
          </p:cNvSpPr>
          <p:nvPr>
            <p:ph idx="1"/>
          </p:nvPr>
        </p:nvSpPr>
        <p:spPr/>
        <p:txBody>
          <a:bodyPr/>
          <a:lstStyle/>
          <a:p>
            <a:r>
              <a:rPr lang="en-US" dirty="0"/>
              <a:t>Symbolic Execution Tree example:</a:t>
            </a:r>
          </a:p>
          <a:p>
            <a:pPr marL="0" indent="0">
              <a:buNone/>
            </a:pPr>
            <a:endParaRPr lang="en-US" dirty="0"/>
          </a:p>
        </p:txBody>
      </p:sp>
      <p:sp>
        <p:nvSpPr>
          <p:cNvPr id="4" name="Slide Number Placeholder 3">
            <a:extLst>
              <a:ext uri="{FF2B5EF4-FFF2-40B4-BE49-F238E27FC236}">
                <a16:creationId xmlns:a16="http://schemas.microsoft.com/office/drawing/2014/main" id="{AFC54A25-7F85-4E13-A9F8-09E5C69A3E38}"/>
              </a:ext>
            </a:extLst>
          </p:cNvPr>
          <p:cNvSpPr>
            <a:spLocks noGrp="1"/>
          </p:cNvSpPr>
          <p:nvPr>
            <p:ph type="sldNum" sz="quarter" idx="12"/>
          </p:nvPr>
        </p:nvSpPr>
        <p:spPr/>
        <p:txBody>
          <a:bodyPr/>
          <a:lstStyle/>
          <a:p>
            <a:pPr>
              <a:defRPr/>
            </a:pPr>
            <a:fld id="{62EB0AC8-263E-4BC2-8316-EF38483797F6}" type="slidenum">
              <a:rPr lang="en-US" smtClean="0"/>
              <a:pPr>
                <a:defRPr/>
              </a:pPr>
              <a:t>50</a:t>
            </a:fld>
            <a:endParaRPr lang="en-US"/>
          </a:p>
        </p:txBody>
      </p:sp>
      <p:sp>
        <p:nvSpPr>
          <p:cNvPr id="5" name="Date Placeholder 4">
            <a:extLst>
              <a:ext uri="{FF2B5EF4-FFF2-40B4-BE49-F238E27FC236}">
                <a16:creationId xmlns:a16="http://schemas.microsoft.com/office/drawing/2014/main" id="{D6FA68B7-91AB-43A1-A55A-B3BAA85B95D8}"/>
              </a:ext>
            </a:extLst>
          </p:cNvPr>
          <p:cNvSpPr>
            <a:spLocks noGrp="1"/>
          </p:cNvSpPr>
          <p:nvPr>
            <p:ph type="dt" sz="half" idx="10"/>
          </p:nvPr>
        </p:nvSpPr>
        <p:spPr/>
        <p:txBody>
          <a:bodyPr/>
          <a:lstStyle/>
          <a:p>
            <a:pPr>
              <a:defRPr/>
            </a:pPr>
            <a:r>
              <a:rPr lang="en-US"/>
              <a:t>Automated Test Generation</a:t>
            </a:r>
            <a:endParaRPr lang="en-US" dirty="0"/>
          </a:p>
        </p:txBody>
      </p:sp>
      <p:sp>
        <p:nvSpPr>
          <p:cNvPr id="6" name="Footer Placeholder 5">
            <a:extLst>
              <a:ext uri="{FF2B5EF4-FFF2-40B4-BE49-F238E27FC236}">
                <a16:creationId xmlns:a16="http://schemas.microsoft.com/office/drawing/2014/main" id="{C6818321-2BE7-4551-BF7E-94DBE5DD05FC}"/>
              </a:ext>
            </a:extLst>
          </p:cNvPr>
          <p:cNvSpPr>
            <a:spLocks noGrp="1"/>
          </p:cNvSpPr>
          <p:nvPr>
            <p:ph type="ftr" sz="quarter" idx="11"/>
          </p:nvPr>
        </p:nvSpPr>
        <p:spPr/>
        <p:txBody>
          <a:bodyPr/>
          <a:lstStyle/>
          <a:p>
            <a:pPr>
              <a:defRPr/>
            </a:pPr>
            <a:r>
              <a:rPr lang="en-US"/>
              <a:t>© Zakeri</a:t>
            </a:r>
            <a:endParaRPr lang="en-US" dirty="0"/>
          </a:p>
        </p:txBody>
      </p:sp>
      <p:pic>
        <p:nvPicPr>
          <p:cNvPr id="10" name="Picture 9">
            <a:extLst>
              <a:ext uri="{FF2B5EF4-FFF2-40B4-BE49-F238E27FC236}">
                <a16:creationId xmlns:a16="http://schemas.microsoft.com/office/drawing/2014/main" id="{06BBBD21-BC0C-6CB8-1651-7FE3631C48DF}"/>
              </a:ext>
            </a:extLst>
          </p:cNvPr>
          <p:cNvPicPr>
            <a:picLocks noChangeAspect="1"/>
          </p:cNvPicPr>
          <p:nvPr/>
        </p:nvPicPr>
        <p:blipFill>
          <a:blip r:embed="rId2"/>
          <a:stretch>
            <a:fillRect/>
          </a:stretch>
        </p:blipFill>
        <p:spPr>
          <a:xfrm>
            <a:off x="134390" y="1685262"/>
            <a:ext cx="8875220" cy="4312313"/>
          </a:xfrm>
          <a:prstGeom prst="rect">
            <a:avLst/>
          </a:prstGeom>
        </p:spPr>
      </p:pic>
    </p:spTree>
    <p:extLst>
      <p:ext uri="{BB962C8B-B14F-4D97-AF65-F5344CB8AC3E}">
        <p14:creationId xmlns:p14="http://schemas.microsoft.com/office/powerpoint/2010/main" val="2659444415"/>
      </p:ext>
    </p:extLst>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78DCD3-066D-4890-8015-DA974C54E5F2}"/>
              </a:ext>
            </a:extLst>
          </p:cNvPr>
          <p:cNvSpPr>
            <a:spLocks noGrp="1"/>
          </p:cNvSpPr>
          <p:nvPr>
            <p:ph type="title"/>
          </p:nvPr>
        </p:nvSpPr>
        <p:spPr/>
        <p:txBody>
          <a:bodyPr/>
          <a:lstStyle/>
          <a:p>
            <a:r>
              <a:rPr lang="en-US" dirty="0"/>
              <a:t>Concolic Execution</a:t>
            </a:r>
          </a:p>
        </p:txBody>
      </p:sp>
      <p:sp>
        <p:nvSpPr>
          <p:cNvPr id="3" name="Content Placeholder 2">
            <a:extLst>
              <a:ext uri="{FF2B5EF4-FFF2-40B4-BE49-F238E27FC236}">
                <a16:creationId xmlns:a16="http://schemas.microsoft.com/office/drawing/2014/main" id="{6871552C-DB6A-416A-B907-C7C130C755F5}"/>
              </a:ext>
            </a:extLst>
          </p:cNvPr>
          <p:cNvSpPr>
            <a:spLocks noGrp="1"/>
          </p:cNvSpPr>
          <p:nvPr>
            <p:ph idx="1"/>
          </p:nvPr>
        </p:nvSpPr>
        <p:spPr/>
        <p:txBody>
          <a:bodyPr/>
          <a:lstStyle/>
          <a:p>
            <a:r>
              <a:rPr lang="en-US" dirty="0"/>
              <a:t>Concolic Execution Tree example:</a:t>
            </a:r>
          </a:p>
          <a:p>
            <a:pPr marL="0" indent="0">
              <a:buNone/>
            </a:pPr>
            <a:endParaRPr lang="en-US" dirty="0"/>
          </a:p>
        </p:txBody>
      </p:sp>
      <p:sp>
        <p:nvSpPr>
          <p:cNvPr id="4" name="Slide Number Placeholder 3">
            <a:extLst>
              <a:ext uri="{FF2B5EF4-FFF2-40B4-BE49-F238E27FC236}">
                <a16:creationId xmlns:a16="http://schemas.microsoft.com/office/drawing/2014/main" id="{AFC54A25-7F85-4E13-A9F8-09E5C69A3E38}"/>
              </a:ext>
            </a:extLst>
          </p:cNvPr>
          <p:cNvSpPr>
            <a:spLocks noGrp="1"/>
          </p:cNvSpPr>
          <p:nvPr>
            <p:ph type="sldNum" sz="quarter" idx="12"/>
          </p:nvPr>
        </p:nvSpPr>
        <p:spPr/>
        <p:txBody>
          <a:bodyPr/>
          <a:lstStyle/>
          <a:p>
            <a:pPr>
              <a:defRPr/>
            </a:pPr>
            <a:fld id="{62EB0AC8-263E-4BC2-8316-EF38483797F6}" type="slidenum">
              <a:rPr lang="en-US" smtClean="0"/>
              <a:pPr>
                <a:defRPr/>
              </a:pPr>
              <a:t>51</a:t>
            </a:fld>
            <a:endParaRPr lang="en-US"/>
          </a:p>
        </p:txBody>
      </p:sp>
      <p:sp>
        <p:nvSpPr>
          <p:cNvPr id="5" name="Date Placeholder 4">
            <a:extLst>
              <a:ext uri="{FF2B5EF4-FFF2-40B4-BE49-F238E27FC236}">
                <a16:creationId xmlns:a16="http://schemas.microsoft.com/office/drawing/2014/main" id="{D6FA68B7-91AB-43A1-A55A-B3BAA85B95D8}"/>
              </a:ext>
            </a:extLst>
          </p:cNvPr>
          <p:cNvSpPr>
            <a:spLocks noGrp="1"/>
          </p:cNvSpPr>
          <p:nvPr>
            <p:ph type="dt" sz="half" idx="10"/>
          </p:nvPr>
        </p:nvSpPr>
        <p:spPr/>
        <p:txBody>
          <a:bodyPr/>
          <a:lstStyle/>
          <a:p>
            <a:pPr>
              <a:defRPr/>
            </a:pPr>
            <a:r>
              <a:rPr lang="en-US"/>
              <a:t>Automated Test Generation</a:t>
            </a:r>
            <a:endParaRPr lang="en-US" dirty="0"/>
          </a:p>
        </p:txBody>
      </p:sp>
      <p:sp>
        <p:nvSpPr>
          <p:cNvPr id="6" name="Footer Placeholder 5">
            <a:extLst>
              <a:ext uri="{FF2B5EF4-FFF2-40B4-BE49-F238E27FC236}">
                <a16:creationId xmlns:a16="http://schemas.microsoft.com/office/drawing/2014/main" id="{C6818321-2BE7-4551-BF7E-94DBE5DD05FC}"/>
              </a:ext>
            </a:extLst>
          </p:cNvPr>
          <p:cNvSpPr>
            <a:spLocks noGrp="1"/>
          </p:cNvSpPr>
          <p:nvPr>
            <p:ph type="ftr" sz="quarter" idx="11"/>
          </p:nvPr>
        </p:nvSpPr>
        <p:spPr/>
        <p:txBody>
          <a:bodyPr/>
          <a:lstStyle/>
          <a:p>
            <a:pPr>
              <a:defRPr/>
            </a:pPr>
            <a:r>
              <a:rPr lang="en-US"/>
              <a:t>© Zakeri</a:t>
            </a:r>
            <a:endParaRPr lang="en-US" dirty="0"/>
          </a:p>
        </p:txBody>
      </p:sp>
      <p:pic>
        <p:nvPicPr>
          <p:cNvPr id="2050" name="Picture 2" descr="Research Topics in Software Quality – Session 1: Lime Concolic Tester">
            <a:extLst>
              <a:ext uri="{FF2B5EF4-FFF2-40B4-BE49-F238E27FC236}">
                <a16:creationId xmlns:a16="http://schemas.microsoft.com/office/drawing/2014/main" id="{0B5937B9-30DC-B5B1-05C7-DBBD74D606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9369" y="1518000"/>
            <a:ext cx="7365262" cy="46331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684469"/>
      </p:ext>
    </p:extLst>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78DCD3-066D-4890-8015-DA974C54E5F2}"/>
              </a:ext>
            </a:extLst>
          </p:cNvPr>
          <p:cNvSpPr>
            <a:spLocks noGrp="1"/>
          </p:cNvSpPr>
          <p:nvPr>
            <p:ph type="title"/>
          </p:nvPr>
        </p:nvSpPr>
        <p:spPr>
          <a:xfrm>
            <a:off x="88900" y="46038"/>
            <a:ext cx="8951913" cy="783302"/>
          </a:xfrm>
        </p:spPr>
        <p:txBody>
          <a:bodyPr/>
          <a:lstStyle/>
          <a:p>
            <a:r>
              <a:rPr lang="en-US" dirty="0"/>
              <a:t>Difference of CFG and SET</a:t>
            </a:r>
          </a:p>
        </p:txBody>
      </p:sp>
      <p:sp>
        <p:nvSpPr>
          <p:cNvPr id="4" name="Slide Number Placeholder 3">
            <a:extLst>
              <a:ext uri="{FF2B5EF4-FFF2-40B4-BE49-F238E27FC236}">
                <a16:creationId xmlns:a16="http://schemas.microsoft.com/office/drawing/2014/main" id="{AFC54A25-7F85-4E13-A9F8-09E5C69A3E38}"/>
              </a:ext>
            </a:extLst>
          </p:cNvPr>
          <p:cNvSpPr>
            <a:spLocks noGrp="1"/>
          </p:cNvSpPr>
          <p:nvPr>
            <p:ph type="sldNum" sz="quarter" idx="12"/>
          </p:nvPr>
        </p:nvSpPr>
        <p:spPr/>
        <p:txBody>
          <a:bodyPr/>
          <a:lstStyle/>
          <a:p>
            <a:pPr>
              <a:defRPr/>
            </a:pPr>
            <a:fld id="{62EB0AC8-263E-4BC2-8316-EF38483797F6}" type="slidenum">
              <a:rPr lang="en-US" smtClean="0"/>
              <a:pPr>
                <a:defRPr/>
              </a:pPr>
              <a:t>52</a:t>
            </a:fld>
            <a:endParaRPr lang="en-US"/>
          </a:p>
        </p:txBody>
      </p:sp>
      <p:sp>
        <p:nvSpPr>
          <p:cNvPr id="5" name="Date Placeholder 4">
            <a:extLst>
              <a:ext uri="{FF2B5EF4-FFF2-40B4-BE49-F238E27FC236}">
                <a16:creationId xmlns:a16="http://schemas.microsoft.com/office/drawing/2014/main" id="{D6FA68B7-91AB-43A1-A55A-B3BAA85B95D8}"/>
              </a:ext>
            </a:extLst>
          </p:cNvPr>
          <p:cNvSpPr>
            <a:spLocks noGrp="1"/>
          </p:cNvSpPr>
          <p:nvPr>
            <p:ph type="dt" sz="half" idx="10"/>
          </p:nvPr>
        </p:nvSpPr>
        <p:spPr/>
        <p:txBody>
          <a:bodyPr/>
          <a:lstStyle/>
          <a:p>
            <a:pPr>
              <a:defRPr/>
            </a:pPr>
            <a:r>
              <a:rPr lang="en-US"/>
              <a:t>Automated Test Generation</a:t>
            </a:r>
            <a:endParaRPr lang="en-US" dirty="0"/>
          </a:p>
        </p:txBody>
      </p:sp>
      <p:sp>
        <p:nvSpPr>
          <p:cNvPr id="6" name="Footer Placeholder 5">
            <a:extLst>
              <a:ext uri="{FF2B5EF4-FFF2-40B4-BE49-F238E27FC236}">
                <a16:creationId xmlns:a16="http://schemas.microsoft.com/office/drawing/2014/main" id="{C6818321-2BE7-4551-BF7E-94DBE5DD05FC}"/>
              </a:ext>
            </a:extLst>
          </p:cNvPr>
          <p:cNvSpPr>
            <a:spLocks noGrp="1"/>
          </p:cNvSpPr>
          <p:nvPr>
            <p:ph type="ftr" sz="quarter" idx="11"/>
          </p:nvPr>
        </p:nvSpPr>
        <p:spPr/>
        <p:txBody>
          <a:bodyPr/>
          <a:lstStyle/>
          <a:p>
            <a:pPr>
              <a:defRPr/>
            </a:pPr>
            <a:r>
              <a:rPr lang="en-US" dirty="0"/>
              <a:t>© </a:t>
            </a:r>
            <a:r>
              <a:rPr lang="en-US" dirty="0" err="1"/>
              <a:t>Zakeri</a:t>
            </a:r>
            <a:endParaRPr lang="en-US" dirty="0"/>
          </a:p>
        </p:txBody>
      </p:sp>
      <p:pic>
        <p:nvPicPr>
          <p:cNvPr id="9" name="Content Placeholder 8">
            <a:extLst>
              <a:ext uri="{FF2B5EF4-FFF2-40B4-BE49-F238E27FC236}">
                <a16:creationId xmlns:a16="http://schemas.microsoft.com/office/drawing/2014/main" id="{4F53995C-382E-96DE-201D-0BCF24C34484}"/>
              </a:ext>
            </a:extLst>
          </p:cNvPr>
          <p:cNvPicPr>
            <a:picLocks noGrp="1" noChangeAspect="1"/>
          </p:cNvPicPr>
          <p:nvPr>
            <p:ph idx="1"/>
          </p:nvPr>
        </p:nvPicPr>
        <p:blipFill>
          <a:blip r:embed="rId3"/>
          <a:stretch>
            <a:fillRect/>
          </a:stretch>
        </p:blipFill>
        <p:spPr>
          <a:xfrm>
            <a:off x="93663" y="1012686"/>
            <a:ext cx="8956675" cy="5378728"/>
          </a:xfrm>
        </p:spPr>
      </p:pic>
    </p:spTree>
    <p:extLst>
      <p:ext uri="{BB962C8B-B14F-4D97-AF65-F5344CB8AC3E}">
        <p14:creationId xmlns:p14="http://schemas.microsoft.com/office/powerpoint/2010/main" val="3972054299"/>
      </p:ext>
    </p:extLst>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78DCD3-066D-4890-8015-DA974C54E5F2}"/>
              </a:ext>
            </a:extLst>
          </p:cNvPr>
          <p:cNvSpPr>
            <a:spLocks noGrp="1"/>
          </p:cNvSpPr>
          <p:nvPr>
            <p:ph type="title"/>
          </p:nvPr>
        </p:nvSpPr>
        <p:spPr/>
        <p:txBody>
          <a:bodyPr/>
          <a:lstStyle/>
          <a:p>
            <a:r>
              <a:rPr lang="en-US" dirty="0"/>
              <a:t>Symbolic Execution</a:t>
            </a:r>
          </a:p>
        </p:txBody>
      </p:sp>
      <p:sp>
        <p:nvSpPr>
          <p:cNvPr id="3" name="Content Placeholder 2">
            <a:extLst>
              <a:ext uri="{FF2B5EF4-FFF2-40B4-BE49-F238E27FC236}">
                <a16:creationId xmlns:a16="http://schemas.microsoft.com/office/drawing/2014/main" id="{6871552C-DB6A-416A-B907-C7C130C755F5}"/>
              </a:ext>
            </a:extLst>
          </p:cNvPr>
          <p:cNvSpPr>
            <a:spLocks noGrp="1"/>
          </p:cNvSpPr>
          <p:nvPr>
            <p:ph idx="1"/>
          </p:nvPr>
        </p:nvSpPr>
        <p:spPr/>
        <p:txBody>
          <a:bodyPr/>
          <a:lstStyle/>
          <a:p>
            <a:r>
              <a:rPr lang="en-US" dirty="0"/>
              <a:t>Analysis of programs with unspecified inputs</a:t>
            </a:r>
          </a:p>
          <a:p>
            <a:pPr lvl="1"/>
            <a:r>
              <a:rPr lang="en-US" dirty="0"/>
              <a:t>Execute a program on symbolic inputs</a:t>
            </a:r>
          </a:p>
          <a:p>
            <a:r>
              <a:rPr lang="en-US" dirty="0"/>
              <a:t>Symbolic states represent sets of concrete states</a:t>
            </a:r>
          </a:p>
          <a:p>
            <a:r>
              <a:rPr lang="en-US" dirty="0"/>
              <a:t>For each path, build a path condition</a:t>
            </a:r>
          </a:p>
          <a:p>
            <a:pPr lvl="1"/>
            <a:r>
              <a:rPr lang="en-US" dirty="0"/>
              <a:t>Conditions on inputs: for the execution to follow that path</a:t>
            </a:r>
          </a:p>
          <a:p>
            <a:pPr lvl="1"/>
            <a:r>
              <a:rPr lang="en-US" dirty="0"/>
              <a:t>Check path condition satisfiability: explore only feasible paths</a:t>
            </a:r>
          </a:p>
          <a:p>
            <a:r>
              <a:rPr lang="en-US" dirty="0"/>
              <a:t>Symbolic state</a:t>
            </a:r>
          </a:p>
          <a:p>
            <a:pPr lvl="1"/>
            <a:r>
              <a:rPr lang="en-US" dirty="0"/>
              <a:t>Symbolic values/expressions for variables</a:t>
            </a:r>
          </a:p>
          <a:p>
            <a:pPr lvl="1"/>
            <a:r>
              <a:rPr lang="en-US" dirty="0"/>
              <a:t>Path conditions</a:t>
            </a:r>
          </a:p>
          <a:p>
            <a:pPr lvl="1"/>
            <a:r>
              <a:rPr lang="en-US" dirty="0"/>
              <a:t>Program counter</a:t>
            </a:r>
          </a:p>
        </p:txBody>
      </p:sp>
      <p:sp>
        <p:nvSpPr>
          <p:cNvPr id="4" name="Slide Number Placeholder 3">
            <a:extLst>
              <a:ext uri="{FF2B5EF4-FFF2-40B4-BE49-F238E27FC236}">
                <a16:creationId xmlns:a16="http://schemas.microsoft.com/office/drawing/2014/main" id="{AFC54A25-7F85-4E13-A9F8-09E5C69A3E38}"/>
              </a:ext>
            </a:extLst>
          </p:cNvPr>
          <p:cNvSpPr>
            <a:spLocks noGrp="1"/>
          </p:cNvSpPr>
          <p:nvPr>
            <p:ph type="sldNum" sz="quarter" idx="12"/>
          </p:nvPr>
        </p:nvSpPr>
        <p:spPr/>
        <p:txBody>
          <a:bodyPr/>
          <a:lstStyle/>
          <a:p>
            <a:pPr>
              <a:defRPr/>
            </a:pPr>
            <a:fld id="{62EB0AC8-263E-4BC2-8316-EF38483797F6}" type="slidenum">
              <a:rPr lang="en-US" smtClean="0"/>
              <a:pPr>
                <a:defRPr/>
              </a:pPr>
              <a:t>53</a:t>
            </a:fld>
            <a:endParaRPr lang="en-US"/>
          </a:p>
        </p:txBody>
      </p:sp>
      <p:sp>
        <p:nvSpPr>
          <p:cNvPr id="5" name="Date Placeholder 4">
            <a:extLst>
              <a:ext uri="{FF2B5EF4-FFF2-40B4-BE49-F238E27FC236}">
                <a16:creationId xmlns:a16="http://schemas.microsoft.com/office/drawing/2014/main" id="{D6FA68B7-91AB-43A1-A55A-B3BAA85B95D8}"/>
              </a:ext>
            </a:extLst>
          </p:cNvPr>
          <p:cNvSpPr>
            <a:spLocks noGrp="1"/>
          </p:cNvSpPr>
          <p:nvPr>
            <p:ph type="dt" sz="half" idx="10"/>
          </p:nvPr>
        </p:nvSpPr>
        <p:spPr/>
        <p:txBody>
          <a:bodyPr/>
          <a:lstStyle/>
          <a:p>
            <a:pPr>
              <a:defRPr/>
            </a:pPr>
            <a:r>
              <a:rPr lang="en-US"/>
              <a:t>Automated Test Generation</a:t>
            </a:r>
            <a:endParaRPr lang="en-US" dirty="0"/>
          </a:p>
        </p:txBody>
      </p:sp>
      <p:sp>
        <p:nvSpPr>
          <p:cNvPr id="6" name="Footer Placeholder 5">
            <a:extLst>
              <a:ext uri="{FF2B5EF4-FFF2-40B4-BE49-F238E27FC236}">
                <a16:creationId xmlns:a16="http://schemas.microsoft.com/office/drawing/2014/main" id="{C6818321-2BE7-4551-BF7E-94DBE5DD05FC}"/>
              </a:ext>
            </a:extLst>
          </p:cNvPr>
          <p:cNvSpPr>
            <a:spLocks noGrp="1"/>
          </p:cNvSpPr>
          <p:nvPr>
            <p:ph type="ftr" sz="quarter" idx="11"/>
          </p:nvPr>
        </p:nvSpPr>
        <p:spPr/>
        <p:txBody>
          <a:bodyPr/>
          <a:lstStyle/>
          <a:p>
            <a:pPr>
              <a:defRPr/>
            </a:pPr>
            <a:r>
              <a:rPr lang="en-US"/>
              <a:t>© Zakeri</a:t>
            </a:r>
            <a:endParaRPr lang="en-US" dirty="0"/>
          </a:p>
        </p:txBody>
      </p:sp>
    </p:spTree>
    <p:extLst>
      <p:ext uri="{BB962C8B-B14F-4D97-AF65-F5344CB8AC3E}">
        <p14:creationId xmlns:p14="http://schemas.microsoft.com/office/powerpoint/2010/main" val="843401269"/>
      </p:ext>
    </p:extLst>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78DCD3-066D-4890-8015-DA974C54E5F2}"/>
              </a:ext>
            </a:extLst>
          </p:cNvPr>
          <p:cNvSpPr>
            <a:spLocks noGrp="1"/>
          </p:cNvSpPr>
          <p:nvPr>
            <p:ph type="title"/>
          </p:nvPr>
        </p:nvSpPr>
        <p:spPr/>
        <p:txBody>
          <a:bodyPr/>
          <a:lstStyle/>
          <a:p>
            <a:r>
              <a:rPr lang="en-US" dirty="0"/>
              <a:t>not to use Symbolic execution!</a:t>
            </a:r>
          </a:p>
        </p:txBody>
      </p:sp>
      <p:sp>
        <p:nvSpPr>
          <p:cNvPr id="3" name="Content Placeholder 2">
            <a:extLst>
              <a:ext uri="{FF2B5EF4-FFF2-40B4-BE49-F238E27FC236}">
                <a16:creationId xmlns:a16="http://schemas.microsoft.com/office/drawing/2014/main" id="{6871552C-DB6A-416A-B907-C7C130C755F5}"/>
              </a:ext>
            </a:extLst>
          </p:cNvPr>
          <p:cNvSpPr>
            <a:spLocks noGrp="1"/>
          </p:cNvSpPr>
          <p:nvPr>
            <p:ph idx="1"/>
          </p:nvPr>
        </p:nvSpPr>
        <p:spPr/>
        <p:txBody>
          <a:bodyPr/>
          <a:lstStyle/>
          <a:p>
            <a:r>
              <a:rPr lang="en-US" dirty="0"/>
              <a:t>Performing symbolic execution on looping programs</a:t>
            </a:r>
          </a:p>
          <a:p>
            <a:pPr lvl="1"/>
            <a:r>
              <a:rPr lang="en-US" dirty="0"/>
              <a:t>May result in an infinite execution tree</a:t>
            </a:r>
          </a:p>
          <a:p>
            <a:pPr lvl="1"/>
            <a:r>
              <a:rPr lang="en-US" dirty="0"/>
              <a:t>Perform search with limited depth to avoid an infinite execution tree</a:t>
            </a:r>
          </a:p>
          <a:p>
            <a:r>
              <a:rPr lang="en-US" dirty="0"/>
              <a:t>When you have many merge points – conditional where the test-expression itself is symbolic</a:t>
            </a:r>
          </a:p>
          <a:p>
            <a:pPr lvl="1"/>
            <a:r>
              <a:rPr lang="en-US" dirty="0"/>
              <a:t>You end up with the usual </a:t>
            </a:r>
            <a:r>
              <a:rPr lang="en-US" dirty="0" err="1"/>
              <a:t>combinatiorial</a:t>
            </a:r>
            <a:r>
              <a:rPr lang="en-US" dirty="0"/>
              <a:t> explosion and your SAT/SMT solver will struggle to handle all the combinations</a:t>
            </a:r>
          </a:p>
          <a:p>
            <a:pPr lvl="1"/>
            <a:r>
              <a:rPr lang="en-US" dirty="0"/>
              <a:t>In such cases people usually prefer to use “directed automated random testing” in combination with symbolic testing instead</a:t>
            </a:r>
          </a:p>
          <a:p>
            <a:pPr lvl="1"/>
            <a:endParaRPr lang="en-US" dirty="0"/>
          </a:p>
        </p:txBody>
      </p:sp>
      <p:sp>
        <p:nvSpPr>
          <p:cNvPr id="4" name="Slide Number Placeholder 3">
            <a:extLst>
              <a:ext uri="{FF2B5EF4-FFF2-40B4-BE49-F238E27FC236}">
                <a16:creationId xmlns:a16="http://schemas.microsoft.com/office/drawing/2014/main" id="{AFC54A25-7F85-4E13-A9F8-09E5C69A3E38}"/>
              </a:ext>
            </a:extLst>
          </p:cNvPr>
          <p:cNvSpPr>
            <a:spLocks noGrp="1"/>
          </p:cNvSpPr>
          <p:nvPr>
            <p:ph type="sldNum" sz="quarter" idx="12"/>
          </p:nvPr>
        </p:nvSpPr>
        <p:spPr/>
        <p:txBody>
          <a:bodyPr/>
          <a:lstStyle/>
          <a:p>
            <a:pPr>
              <a:defRPr/>
            </a:pPr>
            <a:fld id="{62EB0AC8-263E-4BC2-8316-EF38483797F6}" type="slidenum">
              <a:rPr lang="en-US" smtClean="0"/>
              <a:pPr>
                <a:defRPr/>
              </a:pPr>
              <a:t>54</a:t>
            </a:fld>
            <a:endParaRPr lang="en-US"/>
          </a:p>
        </p:txBody>
      </p:sp>
      <p:sp>
        <p:nvSpPr>
          <p:cNvPr id="5" name="Date Placeholder 4">
            <a:extLst>
              <a:ext uri="{FF2B5EF4-FFF2-40B4-BE49-F238E27FC236}">
                <a16:creationId xmlns:a16="http://schemas.microsoft.com/office/drawing/2014/main" id="{D6FA68B7-91AB-43A1-A55A-B3BAA85B95D8}"/>
              </a:ext>
            </a:extLst>
          </p:cNvPr>
          <p:cNvSpPr>
            <a:spLocks noGrp="1"/>
          </p:cNvSpPr>
          <p:nvPr>
            <p:ph type="dt" sz="half" idx="10"/>
          </p:nvPr>
        </p:nvSpPr>
        <p:spPr/>
        <p:txBody>
          <a:bodyPr/>
          <a:lstStyle/>
          <a:p>
            <a:pPr>
              <a:defRPr/>
            </a:pPr>
            <a:r>
              <a:rPr lang="en-US"/>
              <a:t>Automated Test Generation</a:t>
            </a:r>
            <a:endParaRPr lang="en-US" dirty="0"/>
          </a:p>
        </p:txBody>
      </p:sp>
      <p:sp>
        <p:nvSpPr>
          <p:cNvPr id="6" name="Footer Placeholder 5">
            <a:extLst>
              <a:ext uri="{FF2B5EF4-FFF2-40B4-BE49-F238E27FC236}">
                <a16:creationId xmlns:a16="http://schemas.microsoft.com/office/drawing/2014/main" id="{C6818321-2BE7-4551-BF7E-94DBE5DD05FC}"/>
              </a:ext>
            </a:extLst>
          </p:cNvPr>
          <p:cNvSpPr>
            <a:spLocks noGrp="1"/>
          </p:cNvSpPr>
          <p:nvPr>
            <p:ph type="ftr" sz="quarter" idx="11"/>
          </p:nvPr>
        </p:nvSpPr>
        <p:spPr/>
        <p:txBody>
          <a:bodyPr/>
          <a:lstStyle/>
          <a:p>
            <a:pPr>
              <a:defRPr/>
            </a:pPr>
            <a:r>
              <a:rPr lang="en-US"/>
              <a:t>© Zakeri</a:t>
            </a:r>
            <a:endParaRPr lang="en-US" dirty="0"/>
          </a:p>
        </p:txBody>
      </p:sp>
    </p:spTree>
    <p:extLst>
      <p:ext uri="{BB962C8B-B14F-4D97-AF65-F5344CB8AC3E}">
        <p14:creationId xmlns:p14="http://schemas.microsoft.com/office/powerpoint/2010/main" val="2996989790"/>
      </p:ext>
    </p:extLst>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78DCD3-066D-4890-8015-DA974C54E5F2}"/>
              </a:ext>
            </a:extLst>
          </p:cNvPr>
          <p:cNvSpPr>
            <a:spLocks noGrp="1"/>
          </p:cNvSpPr>
          <p:nvPr>
            <p:ph type="title"/>
          </p:nvPr>
        </p:nvSpPr>
        <p:spPr/>
        <p:txBody>
          <a:bodyPr/>
          <a:lstStyle/>
          <a:p>
            <a:r>
              <a:rPr lang="en-US" dirty="0"/>
              <a:t>not to use Symbolic execution!</a:t>
            </a:r>
          </a:p>
        </p:txBody>
      </p:sp>
      <p:sp>
        <p:nvSpPr>
          <p:cNvPr id="4" name="Slide Number Placeholder 3">
            <a:extLst>
              <a:ext uri="{FF2B5EF4-FFF2-40B4-BE49-F238E27FC236}">
                <a16:creationId xmlns:a16="http://schemas.microsoft.com/office/drawing/2014/main" id="{AFC54A25-7F85-4E13-A9F8-09E5C69A3E38}"/>
              </a:ext>
            </a:extLst>
          </p:cNvPr>
          <p:cNvSpPr>
            <a:spLocks noGrp="1"/>
          </p:cNvSpPr>
          <p:nvPr>
            <p:ph type="sldNum" sz="quarter" idx="12"/>
          </p:nvPr>
        </p:nvSpPr>
        <p:spPr/>
        <p:txBody>
          <a:bodyPr/>
          <a:lstStyle/>
          <a:p>
            <a:pPr>
              <a:defRPr/>
            </a:pPr>
            <a:fld id="{62EB0AC8-263E-4BC2-8316-EF38483797F6}" type="slidenum">
              <a:rPr lang="en-US" smtClean="0"/>
              <a:pPr>
                <a:defRPr/>
              </a:pPr>
              <a:t>55</a:t>
            </a:fld>
            <a:endParaRPr lang="en-US"/>
          </a:p>
        </p:txBody>
      </p:sp>
      <p:sp>
        <p:nvSpPr>
          <p:cNvPr id="5" name="Date Placeholder 4">
            <a:extLst>
              <a:ext uri="{FF2B5EF4-FFF2-40B4-BE49-F238E27FC236}">
                <a16:creationId xmlns:a16="http://schemas.microsoft.com/office/drawing/2014/main" id="{D6FA68B7-91AB-43A1-A55A-B3BAA85B95D8}"/>
              </a:ext>
            </a:extLst>
          </p:cNvPr>
          <p:cNvSpPr>
            <a:spLocks noGrp="1"/>
          </p:cNvSpPr>
          <p:nvPr>
            <p:ph type="dt" sz="half" idx="10"/>
          </p:nvPr>
        </p:nvSpPr>
        <p:spPr/>
        <p:txBody>
          <a:bodyPr/>
          <a:lstStyle/>
          <a:p>
            <a:pPr>
              <a:defRPr/>
            </a:pPr>
            <a:r>
              <a:rPr lang="en-US"/>
              <a:t>Automated Test Generation</a:t>
            </a:r>
            <a:endParaRPr lang="en-US" dirty="0"/>
          </a:p>
        </p:txBody>
      </p:sp>
      <p:sp>
        <p:nvSpPr>
          <p:cNvPr id="6" name="Footer Placeholder 5">
            <a:extLst>
              <a:ext uri="{FF2B5EF4-FFF2-40B4-BE49-F238E27FC236}">
                <a16:creationId xmlns:a16="http://schemas.microsoft.com/office/drawing/2014/main" id="{C6818321-2BE7-4551-BF7E-94DBE5DD05FC}"/>
              </a:ext>
            </a:extLst>
          </p:cNvPr>
          <p:cNvSpPr>
            <a:spLocks noGrp="1"/>
          </p:cNvSpPr>
          <p:nvPr>
            <p:ph type="ftr" sz="quarter" idx="11"/>
          </p:nvPr>
        </p:nvSpPr>
        <p:spPr/>
        <p:txBody>
          <a:bodyPr/>
          <a:lstStyle/>
          <a:p>
            <a:pPr>
              <a:defRPr/>
            </a:pPr>
            <a:r>
              <a:rPr lang="en-US"/>
              <a:t>© Zakeri</a:t>
            </a:r>
            <a:endParaRPr lang="en-US" dirty="0"/>
          </a:p>
        </p:txBody>
      </p:sp>
      <p:pic>
        <p:nvPicPr>
          <p:cNvPr id="8" name="Picture 7">
            <a:extLst>
              <a:ext uri="{FF2B5EF4-FFF2-40B4-BE49-F238E27FC236}">
                <a16:creationId xmlns:a16="http://schemas.microsoft.com/office/drawing/2014/main" id="{81ECF2DD-37A0-7202-4052-EDB708BD3257}"/>
              </a:ext>
            </a:extLst>
          </p:cNvPr>
          <p:cNvPicPr>
            <a:picLocks noChangeAspect="1"/>
          </p:cNvPicPr>
          <p:nvPr/>
        </p:nvPicPr>
        <p:blipFill>
          <a:blip r:embed="rId3"/>
          <a:stretch>
            <a:fillRect/>
          </a:stretch>
        </p:blipFill>
        <p:spPr>
          <a:xfrm>
            <a:off x="1842356" y="934529"/>
            <a:ext cx="5445000" cy="5445000"/>
          </a:xfrm>
          <a:prstGeom prst="rect">
            <a:avLst/>
          </a:prstGeom>
        </p:spPr>
      </p:pic>
    </p:spTree>
    <p:extLst>
      <p:ext uri="{BB962C8B-B14F-4D97-AF65-F5344CB8AC3E}">
        <p14:creationId xmlns:p14="http://schemas.microsoft.com/office/powerpoint/2010/main" val="2983645935"/>
      </p:ext>
    </p:extLst>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78DCD3-066D-4890-8015-DA974C54E5F2}"/>
              </a:ext>
            </a:extLst>
          </p:cNvPr>
          <p:cNvSpPr>
            <a:spLocks noGrp="1"/>
          </p:cNvSpPr>
          <p:nvPr>
            <p:ph type="title"/>
          </p:nvPr>
        </p:nvSpPr>
        <p:spPr/>
        <p:txBody>
          <a:bodyPr/>
          <a:lstStyle/>
          <a:p>
            <a:r>
              <a:rPr lang="en-US" dirty="0"/>
              <a:t>What is Klee</a:t>
            </a:r>
          </a:p>
        </p:txBody>
      </p:sp>
      <p:sp>
        <p:nvSpPr>
          <p:cNvPr id="3" name="Content Placeholder 2">
            <a:extLst>
              <a:ext uri="{FF2B5EF4-FFF2-40B4-BE49-F238E27FC236}">
                <a16:creationId xmlns:a16="http://schemas.microsoft.com/office/drawing/2014/main" id="{6871552C-DB6A-416A-B907-C7C130C755F5}"/>
              </a:ext>
            </a:extLst>
          </p:cNvPr>
          <p:cNvSpPr>
            <a:spLocks noGrp="1"/>
          </p:cNvSpPr>
          <p:nvPr>
            <p:ph idx="1"/>
          </p:nvPr>
        </p:nvSpPr>
        <p:spPr/>
        <p:txBody>
          <a:bodyPr/>
          <a:lstStyle/>
          <a:p>
            <a:r>
              <a:rPr lang="en-US" dirty="0"/>
              <a:t>KLEE is a dynamic symbolic execution engine designed to analyze and test software by executing it with symbolic inputs</a:t>
            </a:r>
          </a:p>
          <a:p>
            <a:r>
              <a:rPr lang="en-US" dirty="0"/>
              <a:t>KLEE operates on LLVM </a:t>
            </a:r>
            <a:r>
              <a:rPr lang="en-US" dirty="0" err="1"/>
              <a:t>bitcode</a:t>
            </a:r>
            <a:r>
              <a:rPr lang="en-US" dirty="0"/>
              <a:t>, allowing it to analyze a wide range of software</a:t>
            </a:r>
          </a:p>
        </p:txBody>
      </p:sp>
      <p:sp>
        <p:nvSpPr>
          <p:cNvPr id="4" name="Slide Number Placeholder 3">
            <a:extLst>
              <a:ext uri="{FF2B5EF4-FFF2-40B4-BE49-F238E27FC236}">
                <a16:creationId xmlns:a16="http://schemas.microsoft.com/office/drawing/2014/main" id="{AFC54A25-7F85-4E13-A9F8-09E5C69A3E38}"/>
              </a:ext>
            </a:extLst>
          </p:cNvPr>
          <p:cNvSpPr>
            <a:spLocks noGrp="1"/>
          </p:cNvSpPr>
          <p:nvPr>
            <p:ph type="sldNum" sz="quarter" idx="12"/>
          </p:nvPr>
        </p:nvSpPr>
        <p:spPr/>
        <p:txBody>
          <a:bodyPr/>
          <a:lstStyle/>
          <a:p>
            <a:pPr>
              <a:defRPr/>
            </a:pPr>
            <a:fld id="{62EB0AC8-263E-4BC2-8316-EF38483797F6}" type="slidenum">
              <a:rPr lang="en-US" smtClean="0"/>
              <a:pPr>
                <a:defRPr/>
              </a:pPr>
              <a:t>56</a:t>
            </a:fld>
            <a:endParaRPr lang="en-US"/>
          </a:p>
        </p:txBody>
      </p:sp>
      <p:sp>
        <p:nvSpPr>
          <p:cNvPr id="5" name="Date Placeholder 4">
            <a:extLst>
              <a:ext uri="{FF2B5EF4-FFF2-40B4-BE49-F238E27FC236}">
                <a16:creationId xmlns:a16="http://schemas.microsoft.com/office/drawing/2014/main" id="{D6FA68B7-91AB-43A1-A55A-B3BAA85B95D8}"/>
              </a:ext>
            </a:extLst>
          </p:cNvPr>
          <p:cNvSpPr>
            <a:spLocks noGrp="1"/>
          </p:cNvSpPr>
          <p:nvPr>
            <p:ph type="dt" sz="half" idx="10"/>
          </p:nvPr>
        </p:nvSpPr>
        <p:spPr/>
        <p:txBody>
          <a:bodyPr/>
          <a:lstStyle/>
          <a:p>
            <a:pPr>
              <a:defRPr/>
            </a:pPr>
            <a:r>
              <a:rPr lang="en-US"/>
              <a:t>Automated Test Generation</a:t>
            </a:r>
            <a:endParaRPr lang="en-US" dirty="0"/>
          </a:p>
        </p:txBody>
      </p:sp>
      <p:sp>
        <p:nvSpPr>
          <p:cNvPr id="6" name="Footer Placeholder 5">
            <a:extLst>
              <a:ext uri="{FF2B5EF4-FFF2-40B4-BE49-F238E27FC236}">
                <a16:creationId xmlns:a16="http://schemas.microsoft.com/office/drawing/2014/main" id="{C6818321-2BE7-4551-BF7E-94DBE5DD05FC}"/>
              </a:ext>
            </a:extLst>
          </p:cNvPr>
          <p:cNvSpPr>
            <a:spLocks noGrp="1"/>
          </p:cNvSpPr>
          <p:nvPr>
            <p:ph type="ftr" sz="quarter" idx="11"/>
          </p:nvPr>
        </p:nvSpPr>
        <p:spPr/>
        <p:txBody>
          <a:bodyPr/>
          <a:lstStyle/>
          <a:p>
            <a:pPr>
              <a:defRPr/>
            </a:pPr>
            <a:r>
              <a:rPr lang="en-US"/>
              <a:t>© Zakeri</a:t>
            </a:r>
            <a:endParaRPr lang="en-US" dirty="0"/>
          </a:p>
        </p:txBody>
      </p:sp>
      <p:graphicFrame>
        <p:nvGraphicFramePr>
          <p:cNvPr id="8" name="Diagram 7">
            <a:extLst>
              <a:ext uri="{FF2B5EF4-FFF2-40B4-BE49-F238E27FC236}">
                <a16:creationId xmlns:a16="http://schemas.microsoft.com/office/drawing/2014/main" id="{C9CD9C32-1F11-7D84-0FEF-51842083B9ED}"/>
              </a:ext>
            </a:extLst>
          </p:cNvPr>
          <p:cNvGraphicFramePr/>
          <p:nvPr/>
        </p:nvGraphicFramePr>
        <p:xfrm>
          <a:off x="1564640" y="3137535"/>
          <a:ext cx="6014720" cy="316166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320775042"/>
      </p:ext>
    </p:extLst>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78DCD3-066D-4890-8015-DA974C54E5F2}"/>
              </a:ext>
            </a:extLst>
          </p:cNvPr>
          <p:cNvSpPr>
            <a:spLocks noGrp="1"/>
          </p:cNvSpPr>
          <p:nvPr>
            <p:ph type="title"/>
          </p:nvPr>
        </p:nvSpPr>
        <p:spPr/>
        <p:txBody>
          <a:bodyPr/>
          <a:lstStyle/>
          <a:p>
            <a:r>
              <a:rPr lang="en-US" dirty="0"/>
              <a:t>KLEE Goal</a:t>
            </a:r>
          </a:p>
        </p:txBody>
      </p:sp>
      <p:sp>
        <p:nvSpPr>
          <p:cNvPr id="3" name="Content Placeholder 2">
            <a:extLst>
              <a:ext uri="{FF2B5EF4-FFF2-40B4-BE49-F238E27FC236}">
                <a16:creationId xmlns:a16="http://schemas.microsoft.com/office/drawing/2014/main" id="{6871552C-DB6A-416A-B907-C7C130C755F5}"/>
              </a:ext>
            </a:extLst>
          </p:cNvPr>
          <p:cNvSpPr>
            <a:spLocks noGrp="1"/>
          </p:cNvSpPr>
          <p:nvPr>
            <p:ph idx="1"/>
          </p:nvPr>
        </p:nvSpPr>
        <p:spPr/>
        <p:txBody>
          <a:bodyPr/>
          <a:lstStyle/>
          <a:p>
            <a:pPr marL="514350" indent="-514350">
              <a:buFont typeface="+mj-lt"/>
              <a:buAutoNum type="arabicPeriod"/>
            </a:pPr>
            <a:r>
              <a:rPr lang="en-US" dirty="0"/>
              <a:t>hit every line of executable code in the program</a:t>
            </a:r>
          </a:p>
          <a:p>
            <a:pPr marL="514350" indent="-514350">
              <a:buFont typeface="+mj-lt"/>
              <a:buAutoNum type="arabicPeriod"/>
            </a:pPr>
            <a:r>
              <a:rPr lang="en-US" dirty="0"/>
              <a:t>detect any potential input values that could lead to errors during risky operations such as dereferencing, assertions, segmentation, division</a:t>
            </a:r>
          </a:p>
        </p:txBody>
      </p:sp>
      <p:sp>
        <p:nvSpPr>
          <p:cNvPr id="4" name="Slide Number Placeholder 3">
            <a:extLst>
              <a:ext uri="{FF2B5EF4-FFF2-40B4-BE49-F238E27FC236}">
                <a16:creationId xmlns:a16="http://schemas.microsoft.com/office/drawing/2014/main" id="{AFC54A25-7F85-4E13-A9F8-09E5C69A3E38}"/>
              </a:ext>
            </a:extLst>
          </p:cNvPr>
          <p:cNvSpPr>
            <a:spLocks noGrp="1"/>
          </p:cNvSpPr>
          <p:nvPr>
            <p:ph type="sldNum" sz="quarter" idx="12"/>
          </p:nvPr>
        </p:nvSpPr>
        <p:spPr/>
        <p:txBody>
          <a:bodyPr/>
          <a:lstStyle/>
          <a:p>
            <a:pPr>
              <a:defRPr/>
            </a:pPr>
            <a:fld id="{62EB0AC8-263E-4BC2-8316-EF38483797F6}" type="slidenum">
              <a:rPr lang="en-US" smtClean="0"/>
              <a:pPr>
                <a:defRPr/>
              </a:pPr>
              <a:t>57</a:t>
            </a:fld>
            <a:endParaRPr lang="en-US"/>
          </a:p>
        </p:txBody>
      </p:sp>
      <p:sp>
        <p:nvSpPr>
          <p:cNvPr id="5" name="Date Placeholder 4">
            <a:extLst>
              <a:ext uri="{FF2B5EF4-FFF2-40B4-BE49-F238E27FC236}">
                <a16:creationId xmlns:a16="http://schemas.microsoft.com/office/drawing/2014/main" id="{D6FA68B7-91AB-43A1-A55A-B3BAA85B95D8}"/>
              </a:ext>
            </a:extLst>
          </p:cNvPr>
          <p:cNvSpPr>
            <a:spLocks noGrp="1"/>
          </p:cNvSpPr>
          <p:nvPr>
            <p:ph type="dt" sz="half" idx="10"/>
          </p:nvPr>
        </p:nvSpPr>
        <p:spPr/>
        <p:txBody>
          <a:bodyPr/>
          <a:lstStyle/>
          <a:p>
            <a:pPr>
              <a:defRPr/>
            </a:pPr>
            <a:r>
              <a:rPr lang="en-US"/>
              <a:t>Automated Test Generation</a:t>
            </a:r>
            <a:endParaRPr lang="en-US" dirty="0"/>
          </a:p>
        </p:txBody>
      </p:sp>
      <p:sp>
        <p:nvSpPr>
          <p:cNvPr id="6" name="Footer Placeholder 5">
            <a:extLst>
              <a:ext uri="{FF2B5EF4-FFF2-40B4-BE49-F238E27FC236}">
                <a16:creationId xmlns:a16="http://schemas.microsoft.com/office/drawing/2014/main" id="{C6818321-2BE7-4551-BF7E-94DBE5DD05FC}"/>
              </a:ext>
            </a:extLst>
          </p:cNvPr>
          <p:cNvSpPr>
            <a:spLocks noGrp="1"/>
          </p:cNvSpPr>
          <p:nvPr>
            <p:ph type="ftr" sz="quarter" idx="11"/>
          </p:nvPr>
        </p:nvSpPr>
        <p:spPr/>
        <p:txBody>
          <a:bodyPr/>
          <a:lstStyle/>
          <a:p>
            <a:pPr>
              <a:defRPr/>
            </a:pPr>
            <a:r>
              <a:rPr lang="en-US"/>
              <a:t>© Zakeri</a:t>
            </a:r>
            <a:endParaRPr lang="en-US" dirty="0"/>
          </a:p>
        </p:txBody>
      </p:sp>
    </p:spTree>
    <p:extLst>
      <p:ext uri="{BB962C8B-B14F-4D97-AF65-F5344CB8AC3E}">
        <p14:creationId xmlns:p14="http://schemas.microsoft.com/office/powerpoint/2010/main" val="1269582205"/>
      </p:ext>
    </p:extLst>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78DCD3-066D-4890-8015-DA974C54E5F2}"/>
              </a:ext>
            </a:extLst>
          </p:cNvPr>
          <p:cNvSpPr>
            <a:spLocks noGrp="1"/>
          </p:cNvSpPr>
          <p:nvPr>
            <p:ph type="title"/>
          </p:nvPr>
        </p:nvSpPr>
        <p:spPr/>
        <p:txBody>
          <a:bodyPr/>
          <a:lstStyle/>
          <a:p>
            <a:r>
              <a:rPr lang="en-US" dirty="0"/>
              <a:t>Usage</a:t>
            </a:r>
          </a:p>
        </p:txBody>
      </p:sp>
      <p:sp>
        <p:nvSpPr>
          <p:cNvPr id="3" name="Content Placeholder 2">
            <a:extLst>
              <a:ext uri="{FF2B5EF4-FFF2-40B4-BE49-F238E27FC236}">
                <a16:creationId xmlns:a16="http://schemas.microsoft.com/office/drawing/2014/main" id="{6871552C-DB6A-416A-B907-C7C130C755F5}"/>
              </a:ext>
            </a:extLst>
          </p:cNvPr>
          <p:cNvSpPr>
            <a:spLocks noGrp="1"/>
          </p:cNvSpPr>
          <p:nvPr>
            <p:ph idx="1"/>
          </p:nvPr>
        </p:nvSpPr>
        <p:spPr/>
        <p:txBody>
          <a:bodyPr/>
          <a:lstStyle/>
          <a:p>
            <a:pPr marL="0" indent="0" algn="l">
              <a:buNone/>
            </a:pPr>
            <a:r>
              <a:rPr lang="en-CA" sz="2400" b="0" i="0" dirty="0">
                <a:solidFill>
                  <a:srgbClr val="404040"/>
                </a:solidFill>
                <a:effectLst/>
                <a:highlight>
                  <a:srgbClr val="FFFFFF"/>
                </a:highlight>
                <a:latin typeface="Source Sans Pro" panose="020B0503030403020204" pitchFamily="34" charset="0"/>
              </a:rPr>
              <a:t>1.</a:t>
            </a:r>
            <a:r>
              <a:rPr lang="en-CA" b="0" i="0" dirty="0">
                <a:solidFill>
                  <a:srgbClr val="404040"/>
                </a:solidFill>
                <a:effectLst/>
                <a:highlight>
                  <a:srgbClr val="FFFFFF"/>
                </a:highlight>
                <a:latin typeface="Source Sans Pro" panose="020B0503030403020204" pitchFamily="34" charset="0"/>
              </a:rPr>
              <a:t>    Compiling to LLVM bitcode</a:t>
            </a:r>
          </a:p>
          <a:p>
            <a:pPr marL="514350" indent="-514350" algn="l">
              <a:buFont typeface="+mj-lt"/>
              <a:buAutoNum type="arabicPeriod"/>
            </a:pPr>
            <a:endParaRPr lang="en-CA" dirty="0">
              <a:solidFill>
                <a:srgbClr val="404040"/>
              </a:solidFill>
              <a:highlight>
                <a:srgbClr val="FFFFFF"/>
              </a:highlight>
              <a:latin typeface="Source Sans Pro" panose="020B0503030403020204" pitchFamily="34" charset="0"/>
            </a:endParaRPr>
          </a:p>
          <a:p>
            <a:pPr marL="514350" indent="-514350" algn="l">
              <a:buFont typeface="+mj-lt"/>
              <a:buAutoNum type="arabicPeriod"/>
            </a:pPr>
            <a:endParaRPr lang="en-CA" b="0" i="0" dirty="0">
              <a:solidFill>
                <a:srgbClr val="404040"/>
              </a:solidFill>
              <a:effectLst/>
              <a:highlight>
                <a:srgbClr val="FFFFFF"/>
              </a:highlight>
              <a:latin typeface="Source Sans Pro" panose="020B0503030403020204" pitchFamily="34" charset="0"/>
            </a:endParaRPr>
          </a:p>
          <a:p>
            <a:pPr marL="514350" indent="-514350" algn="l">
              <a:buFont typeface="+mj-lt"/>
              <a:buAutoNum type="arabicPeriod"/>
            </a:pPr>
            <a:endParaRPr lang="en-CA" dirty="0">
              <a:solidFill>
                <a:srgbClr val="404040"/>
              </a:solidFill>
              <a:highlight>
                <a:srgbClr val="FFFFFF"/>
              </a:highlight>
              <a:latin typeface="Source Sans Pro" panose="020B0503030403020204" pitchFamily="34" charset="0"/>
            </a:endParaRPr>
          </a:p>
          <a:p>
            <a:pPr marL="514350" indent="-514350" algn="l">
              <a:buFont typeface="+mj-lt"/>
              <a:buAutoNum type="arabicPeriod"/>
            </a:pPr>
            <a:endParaRPr lang="en-CA" b="0" i="0" dirty="0">
              <a:solidFill>
                <a:srgbClr val="404040"/>
              </a:solidFill>
              <a:effectLst/>
              <a:highlight>
                <a:srgbClr val="FFFFFF"/>
              </a:highlight>
              <a:latin typeface="Source Sans Pro" panose="020B0503030403020204" pitchFamily="34" charset="0"/>
            </a:endParaRPr>
          </a:p>
          <a:p>
            <a:pPr marL="514350" indent="-514350" algn="l">
              <a:buFont typeface="+mj-lt"/>
              <a:buAutoNum type="arabicPeriod"/>
            </a:pPr>
            <a:endParaRPr lang="en-CA" dirty="0">
              <a:solidFill>
                <a:srgbClr val="404040"/>
              </a:solidFill>
              <a:highlight>
                <a:srgbClr val="FFFFFF"/>
              </a:highlight>
              <a:latin typeface="Source Sans Pro" panose="020B0503030403020204" pitchFamily="34" charset="0"/>
            </a:endParaRPr>
          </a:p>
          <a:p>
            <a:pPr marL="0" indent="0" algn="l">
              <a:buNone/>
            </a:pPr>
            <a:r>
              <a:rPr lang="en-CA" sz="1800" b="0" i="0" dirty="0">
                <a:solidFill>
                  <a:srgbClr val="404040"/>
                </a:solidFill>
                <a:effectLst/>
                <a:highlight>
                  <a:srgbClr val="FFFFFF"/>
                </a:highlight>
                <a:latin typeface="Source Code Pro" panose="020F0502020204030204" pitchFamily="49" charset="0"/>
              </a:rPr>
              <a:t>clang -emit-</a:t>
            </a:r>
            <a:r>
              <a:rPr lang="en-CA" sz="1800" b="0" i="0" dirty="0" err="1">
                <a:solidFill>
                  <a:srgbClr val="404040"/>
                </a:solidFill>
                <a:effectLst/>
                <a:highlight>
                  <a:srgbClr val="FFFFFF"/>
                </a:highlight>
                <a:latin typeface="Source Code Pro" panose="020F0502020204030204" pitchFamily="49" charset="0"/>
              </a:rPr>
              <a:t>llvm</a:t>
            </a:r>
            <a:r>
              <a:rPr lang="en-CA" sz="1800" dirty="0">
                <a:solidFill>
                  <a:srgbClr val="404040"/>
                </a:solidFill>
                <a:highlight>
                  <a:srgbClr val="FFFFFF"/>
                </a:highlight>
                <a:latin typeface="Source Code Pro" panose="020F0502020204030204" pitchFamily="49" charset="0"/>
              </a:rPr>
              <a:t>: compile the app to </a:t>
            </a:r>
            <a:r>
              <a:rPr lang="en-CA" sz="1800" dirty="0" err="1">
                <a:solidFill>
                  <a:srgbClr val="404040"/>
                </a:solidFill>
                <a:highlight>
                  <a:srgbClr val="FFFFFF"/>
                </a:highlight>
                <a:latin typeface="Source Code Pro" panose="020F0502020204030204" pitchFamily="49" charset="0"/>
              </a:rPr>
              <a:t>llvm</a:t>
            </a:r>
            <a:r>
              <a:rPr lang="en-CA" sz="1800" dirty="0">
                <a:solidFill>
                  <a:srgbClr val="404040"/>
                </a:solidFill>
                <a:highlight>
                  <a:srgbClr val="FFFFFF"/>
                </a:highlight>
                <a:latin typeface="Source Code Pro" panose="020F0502020204030204" pitchFamily="49" charset="0"/>
              </a:rPr>
              <a:t> bitcode</a:t>
            </a:r>
          </a:p>
          <a:p>
            <a:pPr marL="0" indent="0" algn="l">
              <a:buNone/>
            </a:pPr>
            <a:r>
              <a:rPr lang="en-CA" sz="1800" b="0" i="0" dirty="0">
                <a:solidFill>
                  <a:srgbClr val="404040"/>
                </a:solidFill>
                <a:effectLst/>
                <a:highlight>
                  <a:srgbClr val="FFFFFF"/>
                </a:highlight>
                <a:latin typeface="Source Code Pro" panose="020F0502020204030204" pitchFamily="49" charset="0"/>
              </a:rPr>
              <a:t>-I: </a:t>
            </a:r>
            <a:r>
              <a:rPr lang="en-US" sz="1800" b="0" i="0" dirty="0">
                <a:solidFill>
                  <a:srgbClr val="404040"/>
                </a:solidFill>
                <a:effectLst/>
                <a:highlight>
                  <a:srgbClr val="FFFFFF"/>
                </a:highlight>
                <a:latin typeface="Source Code Pro" panose="020F0502020204030204" pitchFamily="49" charset="0"/>
              </a:rPr>
              <a:t>used so that the compiler can find </a:t>
            </a:r>
            <a:r>
              <a:rPr lang="en-US" sz="1800" b="1" i="0" dirty="0">
                <a:solidFill>
                  <a:srgbClr val="404040"/>
                </a:solidFill>
                <a:effectLst/>
                <a:highlight>
                  <a:srgbClr val="FFFFFF"/>
                </a:highlight>
                <a:latin typeface="Source Code Pro" panose="020F0502020204030204" pitchFamily="49" charset="0"/>
              </a:rPr>
              <a:t>&lt;</a:t>
            </a:r>
            <a:r>
              <a:rPr lang="en-US" sz="1800" b="1" i="0" dirty="0" err="1">
                <a:solidFill>
                  <a:srgbClr val="404040"/>
                </a:solidFill>
                <a:effectLst/>
                <a:highlight>
                  <a:srgbClr val="FFFFFF"/>
                </a:highlight>
                <a:latin typeface="Source Code Pro" panose="020F0502020204030204" pitchFamily="49" charset="0"/>
              </a:rPr>
              <a:t>klee</a:t>
            </a:r>
            <a:r>
              <a:rPr lang="en-US" sz="1800" b="1" i="0" dirty="0">
                <a:solidFill>
                  <a:srgbClr val="404040"/>
                </a:solidFill>
                <a:effectLst/>
                <a:highlight>
                  <a:srgbClr val="FFFFFF"/>
                </a:highlight>
                <a:latin typeface="Source Code Pro" panose="020F0502020204030204" pitchFamily="49" charset="0"/>
              </a:rPr>
              <a:t>/</a:t>
            </a:r>
            <a:r>
              <a:rPr lang="en-US" sz="1800" b="1" i="0" dirty="0" err="1">
                <a:solidFill>
                  <a:srgbClr val="404040"/>
                </a:solidFill>
                <a:effectLst/>
                <a:highlight>
                  <a:srgbClr val="FFFFFF"/>
                </a:highlight>
                <a:latin typeface="Source Code Pro" panose="020F0502020204030204" pitchFamily="49" charset="0"/>
              </a:rPr>
              <a:t>klee.h</a:t>
            </a:r>
            <a:r>
              <a:rPr lang="en-US" sz="1800" b="1" dirty="0">
                <a:solidFill>
                  <a:srgbClr val="404040"/>
                </a:solidFill>
                <a:highlight>
                  <a:srgbClr val="FFFFFF"/>
                </a:highlight>
                <a:latin typeface="Source Code Pro" panose="020F0502020204030204" pitchFamily="49" charset="0"/>
              </a:rPr>
              <a:t>&gt;</a:t>
            </a:r>
          </a:p>
          <a:p>
            <a:pPr marL="0" indent="0" algn="l">
              <a:buNone/>
            </a:pPr>
            <a:r>
              <a:rPr lang="en-US" sz="1800" i="0" dirty="0">
                <a:solidFill>
                  <a:srgbClr val="404040"/>
                </a:solidFill>
                <a:effectLst/>
                <a:highlight>
                  <a:srgbClr val="FFFFFF"/>
                </a:highlight>
                <a:latin typeface="Source Code Pro" panose="020F0502020204030204" pitchFamily="49" charset="0"/>
              </a:rPr>
              <a:t>-g: to add debug information to the bitcode file</a:t>
            </a:r>
          </a:p>
          <a:p>
            <a:pPr marL="0" indent="0" algn="l">
              <a:buNone/>
            </a:pPr>
            <a:r>
              <a:rPr lang="en-CA" sz="1800" b="0" i="0" dirty="0">
                <a:solidFill>
                  <a:srgbClr val="404040"/>
                </a:solidFill>
                <a:effectLst/>
                <a:highlight>
                  <a:srgbClr val="FFFFFF"/>
                </a:highlight>
                <a:latin typeface="Source Code Pro" panose="020B0509030403020204" pitchFamily="49" charset="0"/>
                <a:ea typeface="Source Code Pro" panose="020B0509030403020204" pitchFamily="49" charset="0"/>
              </a:rPr>
              <a:t>-O0 -Xclang -disable-O0-optnone: KLEE optimization</a:t>
            </a:r>
          </a:p>
          <a:p>
            <a:endParaRPr lang="en-US" dirty="0"/>
          </a:p>
        </p:txBody>
      </p:sp>
      <p:sp>
        <p:nvSpPr>
          <p:cNvPr id="4" name="Slide Number Placeholder 3">
            <a:extLst>
              <a:ext uri="{FF2B5EF4-FFF2-40B4-BE49-F238E27FC236}">
                <a16:creationId xmlns:a16="http://schemas.microsoft.com/office/drawing/2014/main" id="{AFC54A25-7F85-4E13-A9F8-09E5C69A3E38}"/>
              </a:ext>
            </a:extLst>
          </p:cNvPr>
          <p:cNvSpPr>
            <a:spLocks noGrp="1"/>
          </p:cNvSpPr>
          <p:nvPr>
            <p:ph type="sldNum" sz="quarter" idx="12"/>
          </p:nvPr>
        </p:nvSpPr>
        <p:spPr/>
        <p:txBody>
          <a:bodyPr/>
          <a:lstStyle/>
          <a:p>
            <a:pPr>
              <a:defRPr/>
            </a:pPr>
            <a:fld id="{62EB0AC8-263E-4BC2-8316-EF38483797F6}" type="slidenum">
              <a:rPr lang="en-US" smtClean="0"/>
              <a:pPr>
                <a:defRPr/>
              </a:pPr>
              <a:t>58</a:t>
            </a:fld>
            <a:endParaRPr lang="en-US"/>
          </a:p>
        </p:txBody>
      </p:sp>
      <p:sp>
        <p:nvSpPr>
          <p:cNvPr id="5" name="Date Placeholder 4">
            <a:extLst>
              <a:ext uri="{FF2B5EF4-FFF2-40B4-BE49-F238E27FC236}">
                <a16:creationId xmlns:a16="http://schemas.microsoft.com/office/drawing/2014/main" id="{D6FA68B7-91AB-43A1-A55A-B3BAA85B95D8}"/>
              </a:ext>
            </a:extLst>
          </p:cNvPr>
          <p:cNvSpPr>
            <a:spLocks noGrp="1"/>
          </p:cNvSpPr>
          <p:nvPr>
            <p:ph type="dt" sz="half" idx="10"/>
          </p:nvPr>
        </p:nvSpPr>
        <p:spPr/>
        <p:txBody>
          <a:bodyPr/>
          <a:lstStyle/>
          <a:p>
            <a:pPr>
              <a:defRPr/>
            </a:pPr>
            <a:r>
              <a:rPr lang="en-US"/>
              <a:t>Automated Test Generation</a:t>
            </a:r>
            <a:endParaRPr lang="en-US" dirty="0"/>
          </a:p>
        </p:txBody>
      </p:sp>
      <p:sp>
        <p:nvSpPr>
          <p:cNvPr id="6" name="Footer Placeholder 5">
            <a:extLst>
              <a:ext uri="{FF2B5EF4-FFF2-40B4-BE49-F238E27FC236}">
                <a16:creationId xmlns:a16="http://schemas.microsoft.com/office/drawing/2014/main" id="{C6818321-2BE7-4551-BF7E-94DBE5DD05FC}"/>
              </a:ext>
            </a:extLst>
          </p:cNvPr>
          <p:cNvSpPr>
            <a:spLocks noGrp="1"/>
          </p:cNvSpPr>
          <p:nvPr>
            <p:ph type="ftr" sz="quarter" idx="11"/>
          </p:nvPr>
        </p:nvSpPr>
        <p:spPr/>
        <p:txBody>
          <a:bodyPr/>
          <a:lstStyle/>
          <a:p>
            <a:pPr>
              <a:defRPr/>
            </a:pPr>
            <a:r>
              <a:rPr lang="en-US"/>
              <a:t>© Zakeri</a:t>
            </a:r>
            <a:endParaRPr lang="en-US" dirty="0"/>
          </a:p>
        </p:txBody>
      </p:sp>
      <p:pic>
        <p:nvPicPr>
          <p:cNvPr id="8" name="Picture 7">
            <a:extLst>
              <a:ext uri="{FF2B5EF4-FFF2-40B4-BE49-F238E27FC236}">
                <a16:creationId xmlns:a16="http://schemas.microsoft.com/office/drawing/2014/main" id="{E464FC13-A021-BA70-1F92-7721CDEA3F7B}"/>
              </a:ext>
            </a:extLst>
          </p:cNvPr>
          <p:cNvPicPr>
            <a:picLocks noChangeAspect="1"/>
          </p:cNvPicPr>
          <p:nvPr/>
        </p:nvPicPr>
        <p:blipFill>
          <a:blip r:embed="rId3"/>
          <a:stretch>
            <a:fillRect/>
          </a:stretch>
        </p:blipFill>
        <p:spPr>
          <a:xfrm>
            <a:off x="0" y="1506940"/>
            <a:ext cx="9144000" cy="1922060"/>
          </a:xfrm>
          <a:prstGeom prst="rect">
            <a:avLst/>
          </a:prstGeom>
        </p:spPr>
      </p:pic>
    </p:spTree>
    <p:extLst>
      <p:ext uri="{BB962C8B-B14F-4D97-AF65-F5344CB8AC3E}">
        <p14:creationId xmlns:p14="http://schemas.microsoft.com/office/powerpoint/2010/main" val="1126351653"/>
      </p:ext>
    </p:extLst>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78DCD3-066D-4890-8015-DA974C54E5F2}"/>
              </a:ext>
            </a:extLst>
          </p:cNvPr>
          <p:cNvSpPr>
            <a:spLocks noGrp="1"/>
          </p:cNvSpPr>
          <p:nvPr>
            <p:ph type="title"/>
          </p:nvPr>
        </p:nvSpPr>
        <p:spPr/>
        <p:txBody>
          <a:bodyPr/>
          <a:lstStyle/>
          <a:p>
            <a:r>
              <a:rPr lang="en-US" dirty="0"/>
              <a:t>Usage</a:t>
            </a:r>
          </a:p>
        </p:txBody>
      </p:sp>
      <p:sp>
        <p:nvSpPr>
          <p:cNvPr id="3" name="Content Placeholder 2">
            <a:extLst>
              <a:ext uri="{FF2B5EF4-FFF2-40B4-BE49-F238E27FC236}">
                <a16:creationId xmlns:a16="http://schemas.microsoft.com/office/drawing/2014/main" id="{6871552C-DB6A-416A-B907-C7C130C755F5}"/>
              </a:ext>
            </a:extLst>
          </p:cNvPr>
          <p:cNvSpPr>
            <a:spLocks noGrp="1"/>
          </p:cNvSpPr>
          <p:nvPr>
            <p:ph idx="1"/>
          </p:nvPr>
        </p:nvSpPr>
        <p:spPr/>
        <p:txBody>
          <a:bodyPr/>
          <a:lstStyle/>
          <a:p>
            <a:pPr marL="0" indent="0" algn="l">
              <a:buNone/>
            </a:pPr>
            <a:r>
              <a:rPr lang="en-CA" sz="2400" b="0" i="0" dirty="0">
                <a:solidFill>
                  <a:srgbClr val="404040"/>
                </a:solidFill>
                <a:effectLst/>
                <a:highlight>
                  <a:srgbClr val="FFFFFF"/>
                </a:highlight>
                <a:latin typeface="Source Sans Pro" panose="020B0503030403020204" pitchFamily="34" charset="0"/>
              </a:rPr>
              <a:t>2.</a:t>
            </a:r>
            <a:r>
              <a:rPr lang="en-CA" b="0" i="0" dirty="0">
                <a:solidFill>
                  <a:srgbClr val="404040"/>
                </a:solidFill>
                <a:effectLst/>
                <a:highlight>
                  <a:srgbClr val="FFFFFF"/>
                </a:highlight>
                <a:latin typeface="Source Sans Pro" panose="020B0503030403020204" pitchFamily="34" charset="0"/>
              </a:rPr>
              <a:t>     Running KLEE</a:t>
            </a:r>
          </a:p>
          <a:p>
            <a:pPr marL="514350" indent="-514350" algn="l">
              <a:buFont typeface="+mj-lt"/>
              <a:buAutoNum type="arabicPeriod"/>
            </a:pPr>
            <a:endParaRPr lang="en-CA" dirty="0">
              <a:solidFill>
                <a:srgbClr val="404040"/>
              </a:solidFill>
              <a:highlight>
                <a:srgbClr val="FFFFFF"/>
              </a:highlight>
              <a:latin typeface="Source Sans Pro" panose="020B0503030403020204" pitchFamily="34" charset="0"/>
            </a:endParaRPr>
          </a:p>
          <a:p>
            <a:pPr marL="514350" indent="-514350" algn="l">
              <a:buFont typeface="+mj-lt"/>
              <a:buAutoNum type="arabicPeriod"/>
            </a:pPr>
            <a:endParaRPr lang="en-CA" b="0" i="0" dirty="0">
              <a:solidFill>
                <a:srgbClr val="404040"/>
              </a:solidFill>
              <a:effectLst/>
              <a:highlight>
                <a:srgbClr val="FFFFFF"/>
              </a:highlight>
              <a:latin typeface="Source Sans Pro" panose="020B0503030403020204" pitchFamily="34" charset="0"/>
            </a:endParaRPr>
          </a:p>
          <a:p>
            <a:pPr marL="514350" indent="-514350" algn="l">
              <a:buFont typeface="+mj-lt"/>
              <a:buAutoNum type="arabicPeriod"/>
            </a:pPr>
            <a:endParaRPr lang="en-CA" dirty="0">
              <a:solidFill>
                <a:srgbClr val="404040"/>
              </a:solidFill>
              <a:highlight>
                <a:srgbClr val="FFFFFF"/>
              </a:highlight>
              <a:latin typeface="Source Sans Pro" panose="020B0503030403020204" pitchFamily="34" charset="0"/>
            </a:endParaRPr>
          </a:p>
          <a:p>
            <a:pPr marL="514350" indent="-514350" algn="l">
              <a:buFont typeface="+mj-lt"/>
              <a:buAutoNum type="arabicPeriod"/>
            </a:pPr>
            <a:endParaRPr lang="en-CA" b="0" i="0" dirty="0">
              <a:solidFill>
                <a:srgbClr val="404040"/>
              </a:solidFill>
              <a:effectLst/>
              <a:highlight>
                <a:srgbClr val="FFFFFF"/>
              </a:highlight>
              <a:latin typeface="Source Sans Pro" panose="020B0503030403020204" pitchFamily="34" charset="0"/>
            </a:endParaRPr>
          </a:p>
          <a:p>
            <a:pPr marL="514350" indent="-514350" algn="l">
              <a:buFont typeface="+mj-lt"/>
              <a:buAutoNum type="arabicPeriod"/>
            </a:pPr>
            <a:endParaRPr lang="en-CA" dirty="0">
              <a:solidFill>
                <a:srgbClr val="404040"/>
              </a:solidFill>
              <a:highlight>
                <a:srgbClr val="FFFFFF"/>
              </a:highlight>
              <a:latin typeface="Source Sans Pro" panose="020B0503030403020204" pitchFamily="34" charset="0"/>
            </a:endParaRPr>
          </a:p>
          <a:p>
            <a:endParaRPr lang="en-US" u="sng" dirty="0"/>
          </a:p>
        </p:txBody>
      </p:sp>
      <p:sp>
        <p:nvSpPr>
          <p:cNvPr id="4" name="Slide Number Placeholder 3">
            <a:extLst>
              <a:ext uri="{FF2B5EF4-FFF2-40B4-BE49-F238E27FC236}">
                <a16:creationId xmlns:a16="http://schemas.microsoft.com/office/drawing/2014/main" id="{AFC54A25-7F85-4E13-A9F8-09E5C69A3E38}"/>
              </a:ext>
            </a:extLst>
          </p:cNvPr>
          <p:cNvSpPr>
            <a:spLocks noGrp="1"/>
          </p:cNvSpPr>
          <p:nvPr>
            <p:ph type="sldNum" sz="quarter" idx="12"/>
          </p:nvPr>
        </p:nvSpPr>
        <p:spPr/>
        <p:txBody>
          <a:bodyPr/>
          <a:lstStyle/>
          <a:p>
            <a:pPr>
              <a:defRPr/>
            </a:pPr>
            <a:fld id="{62EB0AC8-263E-4BC2-8316-EF38483797F6}" type="slidenum">
              <a:rPr lang="en-US" smtClean="0"/>
              <a:pPr>
                <a:defRPr/>
              </a:pPr>
              <a:t>59</a:t>
            </a:fld>
            <a:endParaRPr lang="en-US"/>
          </a:p>
        </p:txBody>
      </p:sp>
      <p:sp>
        <p:nvSpPr>
          <p:cNvPr id="5" name="Date Placeholder 4">
            <a:extLst>
              <a:ext uri="{FF2B5EF4-FFF2-40B4-BE49-F238E27FC236}">
                <a16:creationId xmlns:a16="http://schemas.microsoft.com/office/drawing/2014/main" id="{D6FA68B7-91AB-43A1-A55A-B3BAA85B95D8}"/>
              </a:ext>
            </a:extLst>
          </p:cNvPr>
          <p:cNvSpPr>
            <a:spLocks noGrp="1"/>
          </p:cNvSpPr>
          <p:nvPr>
            <p:ph type="dt" sz="half" idx="10"/>
          </p:nvPr>
        </p:nvSpPr>
        <p:spPr/>
        <p:txBody>
          <a:bodyPr/>
          <a:lstStyle/>
          <a:p>
            <a:pPr>
              <a:defRPr/>
            </a:pPr>
            <a:r>
              <a:rPr lang="en-US"/>
              <a:t>Automated Test Generation</a:t>
            </a:r>
            <a:endParaRPr lang="en-US" dirty="0"/>
          </a:p>
        </p:txBody>
      </p:sp>
      <p:sp>
        <p:nvSpPr>
          <p:cNvPr id="6" name="Footer Placeholder 5">
            <a:extLst>
              <a:ext uri="{FF2B5EF4-FFF2-40B4-BE49-F238E27FC236}">
                <a16:creationId xmlns:a16="http://schemas.microsoft.com/office/drawing/2014/main" id="{C6818321-2BE7-4551-BF7E-94DBE5DD05FC}"/>
              </a:ext>
            </a:extLst>
          </p:cNvPr>
          <p:cNvSpPr>
            <a:spLocks noGrp="1"/>
          </p:cNvSpPr>
          <p:nvPr>
            <p:ph type="ftr" sz="quarter" idx="11"/>
          </p:nvPr>
        </p:nvSpPr>
        <p:spPr/>
        <p:txBody>
          <a:bodyPr/>
          <a:lstStyle/>
          <a:p>
            <a:pPr>
              <a:defRPr/>
            </a:pPr>
            <a:r>
              <a:rPr lang="en-US"/>
              <a:t>© Zakeri</a:t>
            </a:r>
            <a:endParaRPr lang="en-US" dirty="0"/>
          </a:p>
        </p:txBody>
      </p:sp>
      <p:pic>
        <p:nvPicPr>
          <p:cNvPr id="17" name="Picture 16">
            <a:extLst>
              <a:ext uri="{FF2B5EF4-FFF2-40B4-BE49-F238E27FC236}">
                <a16:creationId xmlns:a16="http://schemas.microsoft.com/office/drawing/2014/main" id="{81BFFF55-4F4B-0090-E33B-568F9BCACFFC}"/>
              </a:ext>
            </a:extLst>
          </p:cNvPr>
          <p:cNvPicPr>
            <a:picLocks noChangeAspect="1"/>
          </p:cNvPicPr>
          <p:nvPr/>
        </p:nvPicPr>
        <p:blipFill>
          <a:blip r:embed="rId3"/>
          <a:stretch>
            <a:fillRect/>
          </a:stretch>
        </p:blipFill>
        <p:spPr>
          <a:xfrm>
            <a:off x="0" y="1506940"/>
            <a:ext cx="9144000" cy="1922060"/>
          </a:xfrm>
          <a:prstGeom prst="rect">
            <a:avLst/>
          </a:prstGeom>
        </p:spPr>
      </p:pic>
    </p:spTree>
    <p:extLst>
      <p:ext uri="{BB962C8B-B14F-4D97-AF65-F5344CB8AC3E}">
        <p14:creationId xmlns:p14="http://schemas.microsoft.com/office/powerpoint/2010/main" val="1407712023"/>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211BBE-201D-491A-894C-DDC132AD7665}"/>
              </a:ext>
            </a:extLst>
          </p:cNvPr>
          <p:cNvSpPr>
            <a:spLocks noGrp="1"/>
          </p:cNvSpPr>
          <p:nvPr>
            <p:ph type="title"/>
          </p:nvPr>
        </p:nvSpPr>
        <p:spPr/>
        <p:txBody>
          <a:bodyPr/>
          <a:lstStyle/>
          <a:p>
            <a:r>
              <a:rPr lang="en-US" sz="2400" dirty="0"/>
              <a:t>Automated Test Data Generation:</a:t>
            </a:r>
            <a:br>
              <a:rPr lang="en-US" sz="2400" dirty="0"/>
            </a:br>
            <a:r>
              <a:rPr lang="en-US" sz="2400" dirty="0"/>
              <a:t> </a:t>
            </a:r>
            <a:r>
              <a:rPr lang="en-US" sz="2400" dirty="0">
                <a:solidFill>
                  <a:srgbClr val="FF0000"/>
                </a:solidFill>
              </a:rPr>
              <a:t>Techniques, tools, and research papers</a:t>
            </a:r>
          </a:p>
        </p:txBody>
      </p:sp>
      <p:sp>
        <p:nvSpPr>
          <p:cNvPr id="3" name="Content Placeholder 2">
            <a:extLst>
              <a:ext uri="{FF2B5EF4-FFF2-40B4-BE49-F238E27FC236}">
                <a16:creationId xmlns:a16="http://schemas.microsoft.com/office/drawing/2014/main" id="{8873A0F3-1FA2-4E0E-B2C9-B4ECC9714637}"/>
              </a:ext>
            </a:extLst>
          </p:cNvPr>
          <p:cNvSpPr>
            <a:spLocks noGrp="1"/>
          </p:cNvSpPr>
          <p:nvPr>
            <p:ph idx="1"/>
          </p:nvPr>
        </p:nvSpPr>
        <p:spPr/>
        <p:txBody>
          <a:bodyPr/>
          <a:lstStyle/>
          <a:p>
            <a:pPr>
              <a:lnSpc>
                <a:spcPct val="100000"/>
              </a:lnSpc>
            </a:pPr>
            <a:r>
              <a:rPr lang="en-US" dirty="0"/>
              <a:t>Adaptive random testing</a:t>
            </a:r>
          </a:p>
          <a:p>
            <a:pPr lvl="1">
              <a:lnSpc>
                <a:spcPct val="100000"/>
              </a:lnSpc>
            </a:pPr>
            <a:r>
              <a:rPr lang="en-US" dirty="0"/>
              <a:t>Related tool(s): </a:t>
            </a:r>
            <a:r>
              <a:rPr lang="en-US" dirty="0" err="1"/>
              <a:t>ARTGen</a:t>
            </a:r>
            <a:r>
              <a:rPr lang="en-US" dirty="0"/>
              <a:t>, </a:t>
            </a:r>
            <a:r>
              <a:rPr lang="en-US" dirty="0" err="1"/>
              <a:t>Randoop</a:t>
            </a:r>
            <a:r>
              <a:rPr lang="en-US" dirty="0"/>
              <a:t>, …</a:t>
            </a:r>
          </a:p>
          <a:p>
            <a:pPr lvl="1">
              <a:lnSpc>
                <a:spcPct val="100000"/>
              </a:lnSpc>
            </a:pPr>
            <a:r>
              <a:rPr lang="en-US" dirty="0"/>
              <a:t>Related paper(s): </a:t>
            </a:r>
            <a:r>
              <a:rPr lang="en-US" i="1" dirty="0"/>
              <a:t>A survey on adaptive random testing</a:t>
            </a:r>
          </a:p>
          <a:p>
            <a:pPr>
              <a:lnSpc>
                <a:spcPct val="100000"/>
              </a:lnSpc>
            </a:pPr>
            <a:r>
              <a:rPr lang="en-US" dirty="0"/>
              <a:t>Symbolic and concolic execution</a:t>
            </a:r>
          </a:p>
          <a:p>
            <a:pPr lvl="1">
              <a:lnSpc>
                <a:spcPct val="100000"/>
              </a:lnSpc>
            </a:pPr>
            <a:r>
              <a:rPr lang="en-US" dirty="0"/>
              <a:t>Related tool(s): JDART, KLEE, </a:t>
            </a:r>
            <a:r>
              <a:rPr lang="en-US" dirty="0">
                <a:solidFill>
                  <a:srgbClr val="6699FF"/>
                </a:solidFill>
                <a:hlinkClick r:id="rId2">
                  <a:extLst>
                    <a:ext uri="{A12FA001-AC4F-418D-AE19-62706E023703}">
                      <ahyp:hlinkClr xmlns:ahyp="http://schemas.microsoft.com/office/drawing/2018/hyperlinkcolor" val="tx"/>
                    </a:ext>
                  </a:extLst>
                </a:hlinkClick>
              </a:rPr>
              <a:t>CROWN</a:t>
            </a:r>
            <a:r>
              <a:rPr lang="en-US" dirty="0"/>
              <a:t>, …</a:t>
            </a:r>
          </a:p>
          <a:p>
            <a:pPr lvl="1">
              <a:lnSpc>
                <a:spcPct val="100000"/>
              </a:lnSpc>
            </a:pPr>
            <a:r>
              <a:rPr lang="en-US" dirty="0"/>
              <a:t>Related paper(s): </a:t>
            </a:r>
            <a:r>
              <a:rPr lang="en-US" i="1" dirty="0"/>
              <a:t>A survey of symbolic execution techniques</a:t>
            </a:r>
          </a:p>
          <a:p>
            <a:pPr>
              <a:lnSpc>
                <a:spcPct val="100000"/>
              </a:lnSpc>
            </a:pPr>
            <a:r>
              <a:rPr lang="en-US" dirty="0"/>
              <a:t>Search-based test data generation</a:t>
            </a:r>
          </a:p>
          <a:p>
            <a:pPr lvl="1">
              <a:lnSpc>
                <a:spcPct val="100000"/>
              </a:lnSpc>
            </a:pPr>
            <a:r>
              <a:rPr lang="en-US" dirty="0"/>
              <a:t>Related tool(s): EvoSuite, </a:t>
            </a:r>
            <a:r>
              <a:rPr lang="en-US" dirty="0" err="1"/>
              <a:t>Pynguin</a:t>
            </a:r>
            <a:r>
              <a:rPr lang="en-US" dirty="0"/>
              <a:t>, …</a:t>
            </a:r>
          </a:p>
          <a:p>
            <a:pPr lvl="1">
              <a:lnSpc>
                <a:spcPct val="100000"/>
              </a:lnSpc>
            </a:pPr>
            <a:r>
              <a:rPr lang="en-US" dirty="0"/>
              <a:t>Related paper(s): </a:t>
            </a:r>
            <a:r>
              <a:rPr lang="en-US" i="1" dirty="0"/>
              <a:t>An extensive evaluation of search-based software testing: a review</a:t>
            </a:r>
          </a:p>
          <a:p>
            <a:endParaRPr lang="en-US" dirty="0"/>
          </a:p>
        </p:txBody>
      </p:sp>
      <p:sp>
        <p:nvSpPr>
          <p:cNvPr id="4" name="Date Placeholder 3">
            <a:extLst>
              <a:ext uri="{FF2B5EF4-FFF2-40B4-BE49-F238E27FC236}">
                <a16:creationId xmlns:a16="http://schemas.microsoft.com/office/drawing/2014/main" id="{40C82C65-7E0D-40D0-89A3-9CEE2F3A62E6}"/>
              </a:ext>
            </a:extLst>
          </p:cNvPr>
          <p:cNvSpPr>
            <a:spLocks noGrp="1"/>
          </p:cNvSpPr>
          <p:nvPr>
            <p:ph type="dt" sz="half" idx="10"/>
          </p:nvPr>
        </p:nvSpPr>
        <p:spPr/>
        <p:txBody>
          <a:bodyPr/>
          <a:lstStyle/>
          <a:p>
            <a:pPr>
              <a:defRPr/>
            </a:pPr>
            <a:r>
              <a:rPr lang="en-US"/>
              <a:t>Automated Test Generation</a:t>
            </a:r>
            <a:endParaRPr lang="en-US" dirty="0"/>
          </a:p>
        </p:txBody>
      </p:sp>
      <p:sp>
        <p:nvSpPr>
          <p:cNvPr id="5" name="Footer Placeholder 4">
            <a:extLst>
              <a:ext uri="{FF2B5EF4-FFF2-40B4-BE49-F238E27FC236}">
                <a16:creationId xmlns:a16="http://schemas.microsoft.com/office/drawing/2014/main" id="{55BED0B9-2130-43C5-9DBA-34445CE6631B}"/>
              </a:ext>
            </a:extLst>
          </p:cNvPr>
          <p:cNvSpPr>
            <a:spLocks noGrp="1"/>
          </p:cNvSpPr>
          <p:nvPr>
            <p:ph type="ftr" sz="quarter" idx="11"/>
          </p:nvPr>
        </p:nvSpPr>
        <p:spPr/>
        <p:txBody>
          <a:bodyPr/>
          <a:lstStyle/>
          <a:p>
            <a:pPr>
              <a:defRPr/>
            </a:pPr>
            <a:r>
              <a:rPr lang="en-US"/>
              <a:t>© Zakeri</a:t>
            </a:r>
            <a:endParaRPr lang="en-US" dirty="0"/>
          </a:p>
        </p:txBody>
      </p:sp>
      <p:sp>
        <p:nvSpPr>
          <p:cNvPr id="6" name="Slide Number Placeholder 5">
            <a:extLst>
              <a:ext uri="{FF2B5EF4-FFF2-40B4-BE49-F238E27FC236}">
                <a16:creationId xmlns:a16="http://schemas.microsoft.com/office/drawing/2014/main" id="{68271495-043D-4637-8E56-D13C30B536CF}"/>
              </a:ext>
            </a:extLst>
          </p:cNvPr>
          <p:cNvSpPr>
            <a:spLocks noGrp="1"/>
          </p:cNvSpPr>
          <p:nvPr>
            <p:ph type="sldNum" sz="quarter" idx="12"/>
          </p:nvPr>
        </p:nvSpPr>
        <p:spPr/>
        <p:txBody>
          <a:bodyPr/>
          <a:lstStyle/>
          <a:p>
            <a:pPr>
              <a:defRPr/>
            </a:pPr>
            <a:fld id="{62EB0AC8-263E-4BC2-8316-EF38483797F6}" type="slidenum">
              <a:rPr lang="en-US" smtClean="0"/>
              <a:pPr>
                <a:defRPr/>
              </a:pPr>
              <a:t>6</a:t>
            </a:fld>
            <a:endParaRPr lang="en-US"/>
          </a:p>
        </p:txBody>
      </p:sp>
    </p:spTree>
    <p:extLst>
      <p:ext uri="{BB962C8B-B14F-4D97-AF65-F5344CB8AC3E}">
        <p14:creationId xmlns:p14="http://schemas.microsoft.com/office/powerpoint/2010/main" val="1756784445"/>
      </p:ext>
    </p:extLst>
  </p:cSld>
  <p:clrMapOvr>
    <a:masterClrMapping/>
  </p:clrMapOvr>
  <p:transition spd="me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78DCD3-066D-4890-8015-DA974C54E5F2}"/>
              </a:ext>
            </a:extLst>
          </p:cNvPr>
          <p:cNvSpPr>
            <a:spLocks noGrp="1"/>
          </p:cNvSpPr>
          <p:nvPr>
            <p:ph type="title"/>
          </p:nvPr>
        </p:nvSpPr>
        <p:spPr/>
        <p:txBody>
          <a:bodyPr/>
          <a:lstStyle/>
          <a:p>
            <a:r>
              <a:rPr lang="en-US" dirty="0"/>
              <a:t>Usage</a:t>
            </a:r>
          </a:p>
        </p:txBody>
      </p:sp>
      <p:sp>
        <p:nvSpPr>
          <p:cNvPr id="3" name="Content Placeholder 2">
            <a:extLst>
              <a:ext uri="{FF2B5EF4-FFF2-40B4-BE49-F238E27FC236}">
                <a16:creationId xmlns:a16="http://schemas.microsoft.com/office/drawing/2014/main" id="{6871552C-DB6A-416A-B907-C7C130C755F5}"/>
              </a:ext>
            </a:extLst>
          </p:cNvPr>
          <p:cNvSpPr>
            <a:spLocks noGrp="1"/>
          </p:cNvSpPr>
          <p:nvPr>
            <p:ph idx="1"/>
          </p:nvPr>
        </p:nvSpPr>
        <p:spPr/>
        <p:txBody>
          <a:bodyPr/>
          <a:lstStyle/>
          <a:p>
            <a:pPr marL="0" indent="0" algn="l">
              <a:buNone/>
            </a:pPr>
            <a:r>
              <a:rPr lang="en-CA" sz="2400" dirty="0">
                <a:solidFill>
                  <a:srgbClr val="404040"/>
                </a:solidFill>
                <a:highlight>
                  <a:srgbClr val="FFFFFF"/>
                </a:highlight>
                <a:latin typeface="Source Sans Pro" panose="020B0503030403020204" pitchFamily="34" charset="0"/>
              </a:rPr>
              <a:t>3</a:t>
            </a:r>
            <a:r>
              <a:rPr lang="en-CA" sz="2400" b="0" i="0" dirty="0">
                <a:solidFill>
                  <a:srgbClr val="404040"/>
                </a:solidFill>
                <a:effectLst/>
                <a:highlight>
                  <a:srgbClr val="FFFFFF"/>
                </a:highlight>
                <a:latin typeface="Source Sans Pro" panose="020B0503030403020204" pitchFamily="34" charset="0"/>
              </a:rPr>
              <a:t>.</a:t>
            </a:r>
            <a:r>
              <a:rPr lang="en-CA" b="0" i="0" dirty="0">
                <a:solidFill>
                  <a:srgbClr val="404040"/>
                </a:solidFill>
                <a:effectLst/>
                <a:highlight>
                  <a:srgbClr val="FFFFFF"/>
                </a:highlight>
                <a:latin typeface="Source Sans Pro" panose="020B0503030403020204" pitchFamily="34" charset="0"/>
              </a:rPr>
              <a:t>     output</a:t>
            </a:r>
          </a:p>
          <a:p>
            <a:pPr marL="514350" indent="-514350" algn="l">
              <a:buFont typeface="+mj-lt"/>
              <a:buAutoNum type="arabicPeriod"/>
            </a:pPr>
            <a:endParaRPr lang="en-CA" dirty="0">
              <a:solidFill>
                <a:srgbClr val="404040"/>
              </a:solidFill>
              <a:highlight>
                <a:srgbClr val="FFFFFF"/>
              </a:highlight>
              <a:latin typeface="Source Sans Pro" panose="020B0503030403020204" pitchFamily="34" charset="0"/>
            </a:endParaRPr>
          </a:p>
          <a:p>
            <a:pPr marL="514350" indent="-514350" algn="l">
              <a:buFont typeface="+mj-lt"/>
              <a:buAutoNum type="arabicPeriod"/>
            </a:pPr>
            <a:endParaRPr lang="en-CA" b="0" i="0" dirty="0">
              <a:solidFill>
                <a:srgbClr val="404040"/>
              </a:solidFill>
              <a:effectLst/>
              <a:highlight>
                <a:srgbClr val="FFFFFF"/>
              </a:highlight>
              <a:latin typeface="Source Sans Pro" panose="020B0503030403020204" pitchFamily="34" charset="0"/>
            </a:endParaRPr>
          </a:p>
          <a:p>
            <a:pPr marL="514350" indent="-514350" algn="l">
              <a:buFont typeface="+mj-lt"/>
              <a:buAutoNum type="arabicPeriod"/>
            </a:pPr>
            <a:endParaRPr lang="en-CA" dirty="0">
              <a:solidFill>
                <a:srgbClr val="404040"/>
              </a:solidFill>
              <a:highlight>
                <a:srgbClr val="FFFFFF"/>
              </a:highlight>
              <a:latin typeface="Source Sans Pro" panose="020B0503030403020204" pitchFamily="34" charset="0"/>
            </a:endParaRPr>
          </a:p>
          <a:p>
            <a:pPr marL="514350" indent="-514350" algn="l">
              <a:buFont typeface="+mj-lt"/>
              <a:buAutoNum type="arabicPeriod"/>
            </a:pPr>
            <a:endParaRPr lang="en-CA" b="0" i="0" dirty="0">
              <a:solidFill>
                <a:srgbClr val="404040"/>
              </a:solidFill>
              <a:effectLst/>
              <a:highlight>
                <a:srgbClr val="FFFFFF"/>
              </a:highlight>
              <a:latin typeface="Source Sans Pro" panose="020B0503030403020204" pitchFamily="34" charset="0"/>
            </a:endParaRPr>
          </a:p>
          <a:p>
            <a:pPr marL="514350" indent="-514350" algn="l">
              <a:buFont typeface="+mj-lt"/>
              <a:buAutoNum type="arabicPeriod"/>
            </a:pPr>
            <a:endParaRPr lang="en-CA" dirty="0">
              <a:solidFill>
                <a:srgbClr val="404040"/>
              </a:solidFill>
              <a:highlight>
                <a:srgbClr val="FFFFFF"/>
              </a:highlight>
              <a:latin typeface="Source Sans Pro" panose="020B0503030403020204" pitchFamily="34" charset="0"/>
            </a:endParaRPr>
          </a:p>
          <a:p>
            <a:endParaRPr lang="en-US" u="sng" dirty="0"/>
          </a:p>
        </p:txBody>
      </p:sp>
      <p:sp>
        <p:nvSpPr>
          <p:cNvPr id="4" name="Slide Number Placeholder 3">
            <a:extLst>
              <a:ext uri="{FF2B5EF4-FFF2-40B4-BE49-F238E27FC236}">
                <a16:creationId xmlns:a16="http://schemas.microsoft.com/office/drawing/2014/main" id="{AFC54A25-7F85-4E13-A9F8-09E5C69A3E38}"/>
              </a:ext>
            </a:extLst>
          </p:cNvPr>
          <p:cNvSpPr>
            <a:spLocks noGrp="1"/>
          </p:cNvSpPr>
          <p:nvPr>
            <p:ph type="sldNum" sz="quarter" idx="12"/>
          </p:nvPr>
        </p:nvSpPr>
        <p:spPr/>
        <p:txBody>
          <a:bodyPr/>
          <a:lstStyle/>
          <a:p>
            <a:pPr>
              <a:defRPr/>
            </a:pPr>
            <a:fld id="{62EB0AC8-263E-4BC2-8316-EF38483797F6}" type="slidenum">
              <a:rPr lang="en-US" smtClean="0"/>
              <a:pPr>
                <a:defRPr/>
              </a:pPr>
              <a:t>60</a:t>
            </a:fld>
            <a:endParaRPr lang="en-US"/>
          </a:p>
        </p:txBody>
      </p:sp>
      <p:sp>
        <p:nvSpPr>
          <p:cNvPr id="5" name="Date Placeholder 4">
            <a:extLst>
              <a:ext uri="{FF2B5EF4-FFF2-40B4-BE49-F238E27FC236}">
                <a16:creationId xmlns:a16="http://schemas.microsoft.com/office/drawing/2014/main" id="{D6FA68B7-91AB-43A1-A55A-B3BAA85B95D8}"/>
              </a:ext>
            </a:extLst>
          </p:cNvPr>
          <p:cNvSpPr>
            <a:spLocks noGrp="1"/>
          </p:cNvSpPr>
          <p:nvPr>
            <p:ph type="dt" sz="half" idx="10"/>
          </p:nvPr>
        </p:nvSpPr>
        <p:spPr/>
        <p:txBody>
          <a:bodyPr/>
          <a:lstStyle/>
          <a:p>
            <a:pPr>
              <a:defRPr/>
            </a:pPr>
            <a:r>
              <a:rPr lang="en-US"/>
              <a:t>Automated Test Generation</a:t>
            </a:r>
            <a:endParaRPr lang="en-US" dirty="0"/>
          </a:p>
        </p:txBody>
      </p:sp>
      <p:sp>
        <p:nvSpPr>
          <p:cNvPr id="6" name="Footer Placeholder 5">
            <a:extLst>
              <a:ext uri="{FF2B5EF4-FFF2-40B4-BE49-F238E27FC236}">
                <a16:creationId xmlns:a16="http://schemas.microsoft.com/office/drawing/2014/main" id="{C6818321-2BE7-4551-BF7E-94DBE5DD05FC}"/>
              </a:ext>
            </a:extLst>
          </p:cNvPr>
          <p:cNvSpPr>
            <a:spLocks noGrp="1"/>
          </p:cNvSpPr>
          <p:nvPr>
            <p:ph type="ftr" sz="quarter" idx="11"/>
          </p:nvPr>
        </p:nvSpPr>
        <p:spPr/>
        <p:txBody>
          <a:bodyPr/>
          <a:lstStyle/>
          <a:p>
            <a:pPr>
              <a:defRPr/>
            </a:pPr>
            <a:r>
              <a:rPr lang="en-US"/>
              <a:t>© Zakeri</a:t>
            </a:r>
            <a:endParaRPr lang="en-US" dirty="0"/>
          </a:p>
        </p:txBody>
      </p:sp>
      <p:pic>
        <p:nvPicPr>
          <p:cNvPr id="8" name="Picture 7">
            <a:extLst>
              <a:ext uri="{FF2B5EF4-FFF2-40B4-BE49-F238E27FC236}">
                <a16:creationId xmlns:a16="http://schemas.microsoft.com/office/drawing/2014/main" id="{8FC58F0D-D3ED-4EB3-55A4-56E6D87B63C3}"/>
              </a:ext>
            </a:extLst>
          </p:cNvPr>
          <p:cNvPicPr>
            <a:picLocks noChangeAspect="1"/>
          </p:cNvPicPr>
          <p:nvPr/>
        </p:nvPicPr>
        <p:blipFill>
          <a:blip r:embed="rId3"/>
          <a:stretch>
            <a:fillRect/>
          </a:stretch>
        </p:blipFill>
        <p:spPr>
          <a:xfrm>
            <a:off x="0" y="1814512"/>
            <a:ext cx="9144000" cy="3228975"/>
          </a:xfrm>
          <a:prstGeom prst="rect">
            <a:avLst/>
          </a:prstGeom>
        </p:spPr>
      </p:pic>
    </p:spTree>
    <p:extLst>
      <p:ext uri="{BB962C8B-B14F-4D97-AF65-F5344CB8AC3E}">
        <p14:creationId xmlns:p14="http://schemas.microsoft.com/office/powerpoint/2010/main" val="983520155"/>
      </p:ext>
    </p:extLst>
  </p:cSld>
  <p:clrMapOvr>
    <a:masterClrMapping/>
  </p:clrMapOvr>
  <p:transition spd="me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78DCD3-066D-4890-8015-DA974C54E5F2}"/>
              </a:ext>
            </a:extLst>
          </p:cNvPr>
          <p:cNvSpPr>
            <a:spLocks noGrp="1"/>
          </p:cNvSpPr>
          <p:nvPr>
            <p:ph type="title"/>
          </p:nvPr>
        </p:nvSpPr>
        <p:spPr/>
        <p:txBody>
          <a:bodyPr/>
          <a:lstStyle/>
          <a:p>
            <a:r>
              <a:rPr lang="en-US" dirty="0"/>
              <a:t>How to improve state numbers?</a:t>
            </a:r>
          </a:p>
        </p:txBody>
      </p:sp>
      <p:sp>
        <p:nvSpPr>
          <p:cNvPr id="3" name="Content Placeholder 2">
            <a:extLst>
              <a:ext uri="{FF2B5EF4-FFF2-40B4-BE49-F238E27FC236}">
                <a16:creationId xmlns:a16="http://schemas.microsoft.com/office/drawing/2014/main" id="{6871552C-DB6A-416A-B907-C7C130C755F5}"/>
              </a:ext>
            </a:extLst>
          </p:cNvPr>
          <p:cNvSpPr>
            <a:spLocks noGrp="1"/>
          </p:cNvSpPr>
          <p:nvPr>
            <p:ph idx="1"/>
          </p:nvPr>
        </p:nvSpPr>
        <p:spPr/>
        <p:txBody>
          <a:bodyPr/>
          <a:lstStyle/>
          <a:p>
            <a:r>
              <a:rPr lang="en-US" dirty="0"/>
              <a:t>State Matching: Subsumption Checking</a:t>
            </a:r>
          </a:p>
          <a:p>
            <a:pPr lvl="1"/>
            <a:r>
              <a:rPr lang="en-US" dirty="0"/>
              <a:t>Obtained through DFS traversal of “rooted” heap configurations</a:t>
            </a:r>
          </a:p>
          <a:p>
            <a:pPr lvl="2"/>
            <a:r>
              <a:rPr lang="en-US" dirty="0"/>
              <a:t>Roots are program variables pointing to the heap</a:t>
            </a:r>
          </a:p>
          <a:p>
            <a:pPr marL="914400" lvl="2" indent="0">
              <a:buNone/>
            </a:pPr>
            <a:endParaRPr lang="en-US" dirty="0"/>
          </a:p>
          <a:p>
            <a:pPr lvl="1"/>
            <a:endParaRPr lang="en-US" dirty="0"/>
          </a:p>
        </p:txBody>
      </p:sp>
      <p:sp>
        <p:nvSpPr>
          <p:cNvPr id="4" name="Slide Number Placeholder 3">
            <a:extLst>
              <a:ext uri="{FF2B5EF4-FFF2-40B4-BE49-F238E27FC236}">
                <a16:creationId xmlns:a16="http://schemas.microsoft.com/office/drawing/2014/main" id="{AFC54A25-7F85-4E13-A9F8-09E5C69A3E38}"/>
              </a:ext>
            </a:extLst>
          </p:cNvPr>
          <p:cNvSpPr>
            <a:spLocks noGrp="1"/>
          </p:cNvSpPr>
          <p:nvPr>
            <p:ph type="sldNum" sz="quarter" idx="12"/>
          </p:nvPr>
        </p:nvSpPr>
        <p:spPr/>
        <p:txBody>
          <a:bodyPr/>
          <a:lstStyle/>
          <a:p>
            <a:pPr>
              <a:defRPr/>
            </a:pPr>
            <a:fld id="{62EB0AC8-263E-4BC2-8316-EF38483797F6}" type="slidenum">
              <a:rPr lang="en-US" smtClean="0"/>
              <a:pPr>
                <a:defRPr/>
              </a:pPr>
              <a:t>61</a:t>
            </a:fld>
            <a:endParaRPr lang="en-US"/>
          </a:p>
        </p:txBody>
      </p:sp>
      <p:sp>
        <p:nvSpPr>
          <p:cNvPr id="5" name="Date Placeholder 4">
            <a:extLst>
              <a:ext uri="{FF2B5EF4-FFF2-40B4-BE49-F238E27FC236}">
                <a16:creationId xmlns:a16="http://schemas.microsoft.com/office/drawing/2014/main" id="{D6FA68B7-91AB-43A1-A55A-B3BAA85B95D8}"/>
              </a:ext>
            </a:extLst>
          </p:cNvPr>
          <p:cNvSpPr>
            <a:spLocks noGrp="1"/>
          </p:cNvSpPr>
          <p:nvPr>
            <p:ph type="dt" sz="half" idx="10"/>
          </p:nvPr>
        </p:nvSpPr>
        <p:spPr/>
        <p:txBody>
          <a:bodyPr/>
          <a:lstStyle/>
          <a:p>
            <a:pPr>
              <a:defRPr/>
            </a:pPr>
            <a:r>
              <a:rPr lang="en-US"/>
              <a:t>Automated Test Generation</a:t>
            </a:r>
            <a:endParaRPr lang="en-US" dirty="0"/>
          </a:p>
        </p:txBody>
      </p:sp>
      <p:sp>
        <p:nvSpPr>
          <p:cNvPr id="6" name="Footer Placeholder 5">
            <a:extLst>
              <a:ext uri="{FF2B5EF4-FFF2-40B4-BE49-F238E27FC236}">
                <a16:creationId xmlns:a16="http://schemas.microsoft.com/office/drawing/2014/main" id="{C6818321-2BE7-4551-BF7E-94DBE5DD05FC}"/>
              </a:ext>
            </a:extLst>
          </p:cNvPr>
          <p:cNvSpPr>
            <a:spLocks noGrp="1"/>
          </p:cNvSpPr>
          <p:nvPr>
            <p:ph type="ftr" sz="quarter" idx="11"/>
          </p:nvPr>
        </p:nvSpPr>
        <p:spPr/>
        <p:txBody>
          <a:bodyPr/>
          <a:lstStyle/>
          <a:p>
            <a:pPr>
              <a:defRPr/>
            </a:pPr>
            <a:r>
              <a:rPr lang="en-US"/>
              <a:t>© Zakeri</a:t>
            </a:r>
            <a:endParaRPr lang="en-US" dirty="0"/>
          </a:p>
        </p:txBody>
      </p:sp>
      <p:pic>
        <p:nvPicPr>
          <p:cNvPr id="8" name="Picture 7">
            <a:extLst>
              <a:ext uri="{FF2B5EF4-FFF2-40B4-BE49-F238E27FC236}">
                <a16:creationId xmlns:a16="http://schemas.microsoft.com/office/drawing/2014/main" id="{B74B10A4-BB28-A233-B048-283E261C509D}"/>
              </a:ext>
            </a:extLst>
          </p:cNvPr>
          <p:cNvPicPr>
            <a:picLocks noChangeAspect="1"/>
          </p:cNvPicPr>
          <p:nvPr/>
        </p:nvPicPr>
        <p:blipFill>
          <a:blip r:embed="rId3"/>
          <a:stretch>
            <a:fillRect/>
          </a:stretch>
        </p:blipFill>
        <p:spPr>
          <a:xfrm>
            <a:off x="1475427" y="2215965"/>
            <a:ext cx="6178858" cy="4348707"/>
          </a:xfrm>
          <a:prstGeom prst="rect">
            <a:avLst/>
          </a:prstGeom>
        </p:spPr>
      </p:pic>
    </p:spTree>
    <p:extLst>
      <p:ext uri="{BB962C8B-B14F-4D97-AF65-F5344CB8AC3E}">
        <p14:creationId xmlns:p14="http://schemas.microsoft.com/office/powerpoint/2010/main" val="930428741"/>
      </p:ext>
    </p:extLst>
  </p:cSld>
  <p:clrMapOvr>
    <a:masterClrMapping/>
  </p:clrMapOvr>
  <p:transition spd="me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78DCD3-066D-4890-8015-DA974C54E5F2}"/>
              </a:ext>
            </a:extLst>
          </p:cNvPr>
          <p:cNvSpPr>
            <a:spLocks noGrp="1"/>
          </p:cNvSpPr>
          <p:nvPr>
            <p:ph type="title"/>
          </p:nvPr>
        </p:nvSpPr>
        <p:spPr/>
        <p:txBody>
          <a:bodyPr/>
          <a:lstStyle/>
          <a:p>
            <a:r>
              <a:rPr lang="en-US" dirty="0"/>
              <a:t>How to improve state numbers?</a:t>
            </a:r>
          </a:p>
        </p:txBody>
      </p:sp>
      <p:sp>
        <p:nvSpPr>
          <p:cNvPr id="3" name="Content Placeholder 2">
            <a:extLst>
              <a:ext uri="{FF2B5EF4-FFF2-40B4-BE49-F238E27FC236}">
                <a16:creationId xmlns:a16="http://schemas.microsoft.com/office/drawing/2014/main" id="{6871552C-DB6A-416A-B907-C7C130C755F5}"/>
              </a:ext>
            </a:extLst>
          </p:cNvPr>
          <p:cNvSpPr>
            <a:spLocks noGrp="1"/>
          </p:cNvSpPr>
          <p:nvPr>
            <p:ph idx="1"/>
          </p:nvPr>
        </p:nvSpPr>
        <p:spPr/>
        <p:txBody>
          <a:bodyPr/>
          <a:lstStyle/>
          <a:p>
            <a:r>
              <a:rPr lang="en-US" dirty="0"/>
              <a:t>Abstract subsumption</a:t>
            </a:r>
          </a:p>
          <a:p>
            <a:pPr lvl="1"/>
            <a:r>
              <a:rPr lang="en-US" dirty="0"/>
              <a:t>Abstraction</a:t>
            </a:r>
          </a:p>
          <a:p>
            <a:pPr lvl="2"/>
            <a:r>
              <a:rPr lang="en-US" dirty="0"/>
              <a:t>Store abstract versions of explored symbolic states</a:t>
            </a:r>
          </a:p>
          <a:p>
            <a:pPr lvl="2"/>
            <a:r>
              <a:rPr lang="en-US" dirty="0"/>
              <a:t>Subsumption checking to determine if an abstract state is re-visited</a:t>
            </a:r>
          </a:p>
          <a:p>
            <a:pPr lvl="2"/>
            <a:r>
              <a:rPr lang="en-US" dirty="0"/>
              <a:t>Decide if the search should continue or backtrack</a:t>
            </a:r>
          </a:p>
          <a:p>
            <a:pPr lvl="1"/>
            <a:r>
              <a:rPr lang="en-US" dirty="0"/>
              <a:t>Preserves errors to safety properties/useful for testing</a:t>
            </a:r>
          </a:p>
          <a:p>
            <a:pPr marL="457200" lvl="1" indent="0">
              <a:buNone/>
            </a:pPr>
            <a:endParaRPr lang="en-US" dirty="0"/>
          </a:p>
        </p:txBody>
      </p:sp>
      <p:sp>
        <p:nvSpPr>
          <p:cNvPr id="4" name="Slide Number Placeholder 3">
            <a:extLst>
              <a:ext uri="{FF2B5EF4-FFF2-40B4-BE49-F238E27FC236}">
                <a16:creationId xmlns:a16="http://schemas.microsoft.com/office/drawing/2014/main" id="{AFC54A25-7F85-4E13-A9F8-09E5C69A3E38}"/>
              </a:ext>
            </a:extLst>
          </p:cNvPr>
          <p:cNvSpPr>
            <a:spLocks noGrp="1"/>
          </p:cNvSpPr>
          <p:nvPr>
            <p:ph type="sldNum" sz="quarter" idx="12"/>
          </p:nvPr>
        </p:nvSpPr>
        <p:spPr/>
        <p:txBody>
          <a:bodyPr/>
          <a:lstStyle/>
          <a:p>
            <a:pPr>
              <a:defRPr/>
            </a:pPr>
            <a:fld id="{62EB0AC8-263E-4BC2-8316-EF38483797F6}" type="slidenum">
              <a:rPr lang="en-US" smtClean="0"/>
              <a:pPr>
                <a:defRPr/>
              </a:pPr>
              <a:t>62</a:t>
            </a:fld>
            <a:endParaRPr lang="en-US"/>
          </a:p>
        </p:txBody>
      </p:sp>
      <p:sp>
        <p:nvSpPr>
          <p:cNvPr id="5" name="Date Placeholder 4">
            <a:extLst>
              <a:ext uri="{FF2B5EF4-FFF2-40B4-BE49-F238E27FC236}">
                <a16:creationId xmlns:a16="http://schemas.microsoft.com/office/drawing/2014/main" id="{D6FA68B7-91AB-43A1-A55A-B3BAA85B95D8}"/>
              </a:ext>
            </a:extLst>
          </p:cNvPr>
          <p:cNvSpPr>
            <a:spLocks noGrp="1"/>
          </p:cNvSpPr>
          <p:nvPr>
            <p:ph type="dt" sz="half" idx="10"/>
          </p:nvPr>
        </p:nvSpPr>
        <p:spPr/>
        <p:txBody>
          <a:bodyPr/>
          <a:lstStyle/>
          <a:p>
            <a:pPr>
              <a:defRPr/>
            </a:pPr>
            <a:r>
              <a:rPr lang="en-US"/>
              <a:t>Automated Test Generation</a:t>
            </a:r>
            <a:endParaRPr lang="en-US" dirty="0"/>
          </a:p>
        </p:txBody>
      </p:sp>
      <p:sp>
        <p:nvSpPr>
          <p:cNvPr id="6" name="Footer Placeholder 5">
            <a:extLst>
              <a:ext uri="{FF2B5EF4-FFF2-40B4-BE49-F238E27FC236}">
                <a16:creationId xmlns:a16="http://schemas.microsoft.com/office/drawing/2014/main" id="{C6818321-2BE7-4551-BF7E-94DBE5DD05FC}"/>
              </a:ext>
            </a:extLst>
          </p:cNvPr>
          <p:cNvSpPr>
            <a:spLocks noGrp="1"/>
          </p:cNvSpPr>
          <p:nvPr>
            <p:ph type="ftr" sz="quarter" idx="11"/>
          </p:nvPr>
        </p:nvSpPr>
        <p:spPr/>
        <p:txBody>
          <a:bodyPr/>
          <a:lstStyle/>
          <a:p>
            <a:pPr>
              <a:defRPr/>
            </a:pPr>
            <a:r>
              <a:rPr lang="en-US"/>
              <a:t>© Zakeri</a:t>
            </a:r>
            <a:endParaRPr lang="en-US" dirty="0"/>
          </a:p>
        </p:txBody>
      </p:sp>
    </p:spTree>
    <p:extLst>
      <p:ext uri="{BB962C8B-B14F-4D97-AF65-F5344CB8AC3E}">
        <p14:creationId xmlns:p14="http://schemas.microsoft.com/office/powerpoint/2010/main" val="2455658522"/>
      </p:ext>
    </p:extLst>
  </p:cSld>
  <p:clrMapOvr>
    <a:masterClrMapping/>
  </p:clrMapOvr>
  <p:transition spd="me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78DCD3-066D-4890-8015-DA974C54E5F2}"/>
              </a:ext>
            </a:extLst>
          </p:cNvPr>
          <p:cNvSpPr>
            <a:spLocks noGrp="1"/>
          </p:cNvSpPr>
          <p:nvPr>
            <p:ph type="title"/>
          </p:nvPr>
        </p:nvSpPr>
        <p:spPr/>
        <p:txBody>
          <a:bodyPr/>
          <a:lstStyle/>
          <a:p>
            <a:r>
              <a:rPr lang="en-US" dirty="0"/>
              <a:t>How to improve state numbers?</a:t>
            </a:r>
          </a:p>
        </p:txBody>
      </p:sp>
      <p:sp>
        <p:nvSpPr>
          <p:cNvPr id="3" name="Content Placeholder 2">
            <a:extLst>
              <a:ext uri="{FF2B5EF4-FFF2-40B4-BE49-F238E27FC236}">
                <a16:creationId xmlns:a16="http://schemas.microsoft.com/office/drawing/2014/main" id="{6871552C-DB6A-416A-B907-C7C130C755F5}"/>
              </a:ext>
            </a:extLst>
          </p:cNvPr>
          <p:cNvSpPr>
            <a:spLocks noGrp="1"/>
          </p:cNvSpPr>
          <p:nvPr>
            <p:ph idx="1"/>
          </p:nvPr>
        </p:nvSpPr>
        <p:spPr/>
        <p:txBody>
          <a:bodyPr/>
          <a:lstStyle/>
          <a:p>
            <a:r>
              <a:rPr lang="en-US" dirty="0"/>
              <a:t>Shape abstraction for linked lists</a:t>
            </a:r>
          </a:p>
          <a:p>
            <a:pPr lvl="1"/>
            <a:r>
              <a:rPr lang="en-US" dirty="0"/>
              <a:t>Summarize contiguous list elements not pointed to by program variables into summary nodes</a:t>
            </a:r>
          </a:p>
          <a:p>
            <a:pPr lvl="1"/>
            <a:r>
              <a:rPr lang="en-US" dirty="0"/>
              <a:t>Valuation of summary node</a:t>
            </a:r>
          </a:p>
          <a:p>
            <a:pPr lvl="1"/>
            <a:r>
              <a:rPr lang="en-US" dirty="0"/>
              <a:t>Union of valuations of summarized nodes</a:t>
            </a:r>
          </a:p>
          <a:p>
            <a:pPr lvl="1"/>
            <a:r>
              <a:rPr lang="en-US" dirty="0"/>
              <a:t>Subsumption checking between abstracted states</a:t>
            </a:r>
          </a:p>
          <a:p>
            <a:pPr lvl="2"/>
            <a:r>
              <a:rPr lang="en-US" dirty="0"/>
              <a:t>Treat summary node as an ordinary node</a:t>
            </a:r>
          </a:p>
          <a:p>
            <a:r>
              <a:rPr lang="en-US" dirty="0"/>
              <a:t>Abstraction for arrays</a:t>
            </a:r>
          </a:p>
          <a:p>
            <a:pPr lvl="1"/>
            <a:r>
              <a:rPr lang="en-US" dirty="0"/>
              <a:t>Represent array as a linked list</a:t>
            </a:r>
          </a:p>
          <a:p>
            <a:pPr lvl="1"/>
            <a:r>
              <a:rPr lang="en-US" dirty="0"/>
              <a:t>Abstraction similar to shape abstraction for linked lists</a:t>
            </a:r>
          </a:p>
          <a:p>
            <a:pPr marL="457200" lvl="1" indent="0">
              <a:buNone/>
            </a:pPr>
            <a:endParaRPr lang="en-US" dirty="0"/>
          </a:p>
        </p:txBody>
      </p:sp>
      <p:sp>
        <p:nvSpPr>
          <p:cNvPr id="4" name="Slide Number Placeholder 3">
            <a:extLst>
              <a:ext uri="{FF2B5EF4-FFF2-40B4-BE49-F238E27FC236}">
                <a16:creationId xmlns:a16="http://schemas.microsoft.com/office/drawing/2014/main" id="{AFC54A25-7F85-4E13-A9F8-09E5C69A3E38}"/>
              </a:ext>
            </a:extLst>
          </p:cNvPr>
          <p:cNvSpPr>
            <a:spLocks noGrp="1"/>
          </p:cNvSpPr>
          <p:nvPr>
            <p:ph type="sldNum" sz="quarter" idx="12"/>
          </p:nvPr>
        </p:nvSpPr>
        <p:spPr/>
        <p:txBody>
          <a:bodyPr/>
          <a:lstStyle/>
          <a:p>
            <a:pPr>
              <a:defRPr/>
            </a:pPr>
            <a:fld id="{62EB0AC8-263E-4BC2-8316-EF38483797F6}" type="slidenum">
              <a:rPr lang="en-US" smtClean="0"/>
              <a:pPr>
                <a:defRPr/>
              </a:pPr>
              <a:t>63</a:t>
            </a:fld>
            <a:endParaRPr lang="en-US"/>
          </a:p>
        </p:txBody>
      </p:sp>
      <p:sp>
        <p:nvSpPr>
          <p:cNvPr id="5" name="Date Placeholder 4">
            <a:extLst>
              <a:ext uri="{FF2B5EF4-FFF2-40B4-BE49-F238E27FC236}">
                <a16:creationId xmlns:a16="http://schemas.microsoft.com/office/drawing/2014/main" id="{D6FA68B7-91AB-43A1-A55A-B3BAA85B95D8}"/>
              </a:ext>
            </a:extLst>
          </p:cNvPr>
          <p:cNvSpPr>
            <a:spLocks noGrp="1"/>
          </p:cNvSpPr>
          <p:nvPr>
            <p:ph type="dt" sz="half" idx="10"/>
          </p:nvPr>
        </p:nvSpPr>
        <p:spPr/>
        <p:txBody>
          <a:bodyPr/>
          <a:lstStyle/>
          <a:p>
            <a:pPr>
              <a:defRPr/>
            </a:pPr>
            <a:r>
              <a:rPr lang="en-US"/>
              <a:t>Automated Test Generation</a:t>
            </a:r>
            <a:endParaRPr lang="en-US" dirty="0"/>
          </a:p>
        </p:txBody>
      </p:sp>
      <p:sp>
        <p:nvSpPr>
          <p:cNvPr id="6" name="Footer Placeholder 5">
            <a:extLst>
              <a:ext uri="{FF2B5EF4-FFF2-40B4-BE49-F238E27FC236}">
                <a16:creationId xmlns:a16="http://schemas.microsoft.com/office/drawing/2014/main" id="{C6818321-2BE7-4551-BF7E-94DBE5DD05FC}"/>
              </a:ext>
            </a:extLst>
          </p:cNvPr>
          <p:cNvSpPr>
            <a:spLocks noGrp="1"/>
          </p:cNvSpPr>
          <p:nvPr>
            <p:ph type="ftr" sz="quarter" idx="11"/>
          </p:nvPr>
        </p:nvSpPr>
        <p:spPr/>
        <p:txBody>
          <a:bodyPr/>
          <a:lstStyle/>
          <a:p>
            <a:pPr>
              <a:defRPr/>
            </a:pPr>
            <a:r>
              <a:rPr lang="en-US"/>
              <a:t>© Zakeri</a:t>
            </a:r>
            <a:endParaRPr lang="en-US" dirty="0"/>
          </a:p>
        </p:txBody>
      </p:sp>
    </p:spTree>
    <p:extLst>
      <p:ext uri="{BB962C8B-B14F-4D97-AF65-F5344CB8AC3E}">
        <p14:creationId xmlns:p14="http://schemas.microsoft.com/office/powerpoint/2010/main" val="4243317069"/>
      </p:ext>
    </p:extLst>
  </p:cSld>
  <p:clrMapOvr>
    <a:masterClrMapping/>
  </p:clrMapOvr>
  <p:transition spd="me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78DCD3-066D-4890-8015-DA974C54E5F2}"/>
              </a:ext>
            </a:extLst>
          </p:cNvPr>
          <p:cNvSpPr>
            <a:spLocks noGrp="1"/>
          </p:cNvSpPr>
          <p:nvPr>
            <p:ph type="title"/>
          </p:nvPr>
        </p:nvSpPr>
        <p:spPr/>
        <p:txBody>
          <a:bodyPr/>
          <a:lstStyle/>
          <a:p>
            <a:r>
              <a:rPr lang="en-US" dirty="0"/>
              <a:t>Key challenges and solutions</a:t>
            </a:r>
          </a:p>
        </p:txBody>
      </p:sp>
      <p:sp>
        <p:nvSpPr>
          <p:cNvPr id="3" name="Content Placeholder 2">
            <a:extLst>
              <a:ext uri="{FF2B5EF4-FFF2-40B4-BE49-F238E27FC236}">
                <a16:creationId xmlns:a16="http://schemas.microsoft.com/office/drawing/2014/main" id="{6871552C-DB6A-416A-B907-C7C130C755F5}"/>
              </a:ext>
            </a:extLst>
          </p:cNvPr>
          <p:cNvSpPr>
            <a:spLocks noGrp="1"/>
          </p:cNvSpPr>
          <p:nvPr>
            <p:ph idx="1"/>
          </p:nvPr>
        </p:nvSpPr>
        <p:spPr/>
        <p:txBody>
          <a:bodyPr/>
          <a:lstStyle/>
          <a:p>
            <a:r>
              <a:rPr lang="en-US" b="1" dirty="0"/>
              <a:t>Lifting to Intermediate Representation (IR): </a:t>
            </a:r>
            <a:r>
              <a:rPr lang="en-US" dirty="0"/>
              <a:t>To address the complexity of native instructions and support multiple architectures, symbolic executors transform native instructions into an IR, like VEX or LLVM-IR, which simplifies program analysis.</a:t>
            </a:r>
          </a:p>
          <a:p>
            <a:r>
              <a:rPr lang="en-US" b="1" dirty="0"/>
              <a:t>Control Flow Graph (CFG) Reconstruction: </a:t>
            </a:r>
            <a:r>
              <a:rPr lang="en-US" dirty="0"/>
              <a:t>There are techniques for reconstructing CFGs from binaries, which is challenging due to indirect jumps and the dynamic nature of binary execution.</a:t>
            </a:r>
          </a:p>
          <a:p>
            <a:r>
              <a:rPr lang="en-US" b="1" dirty="0"/>
              <a:t>Code Obfuscation: </a:t>
            </a:r>
            <a:r>
              <a:rPr lang="en-US" dirty="0"/>
              <a:t>Th impact of code obfuscation on symbolic execution, noting that obfuscation is used to hinder analysis and can lead to imprecision or excessive resource usage.</a:t>
            </a:r>
          </a:p>
        </p:txBody>
      </p:sp>
      <p:sp>
        <p:nvSpPr>
          <p:cNvPr id="4" name="Slide Number Placeholder 3">
            <a:extLst>
              <a:ext uri="{FF2B5EF4-FFF2-40B4-BE49-F238E27FC236}">
                <a16:creationId xmlns:a16="http://schemas.microsoft.com/office/drawing/2014/main" id="{AFC54A25-7F85-4E13-A9F8-09E5C69A3E38}"/>
              </a:ext>
            </a:extLst>
          </p:cNvPr>
          <p:cNvSpPr>
            <a:spLocks noGrp="1"/>
          </p:cNvSpPr>
          <p:nvPr>
            <p:ph type="sldNum" sz="quarter" idx="12"/>
          </p:nvPr>
        </p:nvSpPr>
        <p:spPr/>
        <p:txBody>
          <a:bodyPr/>
          <a:lstStyle/>
          <a:p>
            <a:pPr>
              <a:defRPr/>
            </a:pPr>
            <a:fld id="{62EB0AC8-263E-4BC2-8316-EF38483797F6}" type="slidenum">
              <a:rPr lang="en-US" smtClean="0"/>
              <a:pPr>
                <a:defRPr/>
              </a:pPr>
              <a:t>64</a:t>
            </a:fld>
            <a:endParaRPr lang="en-US"/>
          </a:p>
        </p:txBody>
      </p:sp>
      <p:sp>
        <p:nvSpPr>
          <p:cNvPr id="5" name="Date Placeholder 4">
            <a:extLst>
              <a:ext uri="{FF2B5EF4-FFF2-40B4-BE49-F238E27FC236}">
                <a16:creationId xmlns:a16="http://schemas.microsoft.com/office/drawing/2014/main" id="{D6FA68B7-91AB-43A1-A55A-B3BAA85B95D8}"/>
              </a:ext>
            </a:extLst>
          </p:cNvPr>
          <p:cNvSpPr>
            <a:spLocks noGrp="1"/>
          </p:cNvSpPr>
          <p:nvPr>
            <p:ph type="dt" sz="half" idx="10"/>
          </p:nvPr>
        </p:nvSpPr>
        <p:spPr/>
        <p:txBody>
          <a:bodyPr/>
          <a:lstStyle/>
          <a:p>
            <a:pPr>
              <a:defRPr/>
            </a:pPr>
            <a:r>
              <a:rPr lang="en-US"/>
              <a:t>Automated Test Generation</a:t>
            </a:r>
            <a:endParaRPr lang="en-US" dirty="0"/>
          </a:p>
        </p:txBody>
      </p:sp>
      <p:sp>
        <p:nvSpPr>
          <p:cNvPr id="6" name="Footer Placeholder 5">
            <a:extLst>
              <a:ext uri="{FF2B5EF4-FFF2-40B4-BE49-F238E27FC236}">
                <a16:creationId xmlns:a16="http://schemas.microsoft.com/office/drawing/2014/main" id="{C6818321-2BE7-4551-BF7E-94DBE5DD05FC}"/>
              </a:ext>
            </a:extLst>
          </p:cNvPr>
          <p:cNvSpPr>
            <a:spLocks noGrp="1"/>
          </p:cNvSpPr>
          <p:nvPr>
            <p:ph type="ftr" sz="quarter" idx="11"/>
          </p:nvPr>
        </p:nvSpPr>
        <p:spPr/>
        <p:txBody>
          <a:bodyPr/>
          <a:lstStyle/>
          <a:p>
            <a:pPr>
              <a:defRPr/>
            </a:pPr>
            <a:r>
              <a:rPr lang="en-US"/>
              <a:t>© Zakeri</a:t>
            </a:r>
            <a:endParaRPr lang="en-US" dirty="0"/>
          </a:p>
        </p:txBody>
      </p:sp>
    </p:spTree>
    <p:extLst>
      <p:ext uri="{BB962C8B-B14F-4D97-AF65-F5344CB8AC3E}">
        <p14:creationId xmlns:p14="http://schemas.microsoft.com/office/powerpoint/2010/main" val="843230100"/>
      </p:ext>
    </p:extLst>
  </p:cSld>
  <p:clrMapOvr>
    <a:masterClrMapping/>
  </p:clrMapOvr>
  <p:transition spd="me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78DCD3-066D-4890-8015-DA974C54E5F2}"/>
              </a:ext>
            </a:extLst>
          </p:cNvPr>
          <p:cNvSpPr>
            <a:spLocks noGrp="1"/>
          </p:cNvSpPr>
          <p:nvPr>
            <p:ph type="title"/>
          </p:nvPr>
        </p:nvSpPr>
        <p:spPr/>
        <p:txBody>
          <a:bodyPr/>
          <a:lstStyle/>
          <a:p>
            <a:r>
              <a:rPr lang="en-US" b="1" dirty="0"/>
              <a:t>CFG Reconstruction</a:t>
            </a:r>
            <a:endParaRPr lang="en-US" dirty="0"/>
          </a:p>
        </p:txBody>
      </p:sp>
      <p:sp>
        <p:nvSpPr>
          <p:cNvPr id="3" name="Content Placeholder 2">
            <a:extLst>
              <a:ext uri="{FF2B5EF4-FFF2-40B4-BE49-F238E27FC236}">
                <a16:creationId xmlns:a16="http://schemas.microsoft.com/office/drawing/2014/main" id="{6871552C-DB6A-416A-B907-C7C130C755F5}"/>
              </a:ext>
            </a:extLst>
          </p:cNvPr>
          <p:cNvSpPr>
            <a:spLocks noGrp="1"/>
          </p:cNvSpPr>
          <p:nvPr>
            <p:ph idx="1"/>
          </p:nvPr>
        </p:nvSpPr>
        <p:spPr/>
        <p:txBody>
          <a:bodyPr/>
          <a:lstStyle/>
          <a:p>
            <a:r>
              <a:rPr lang="en-US" b="1" dirty="0"/>
              <a:t>Challenges in CFG Reconstruction:</a:t>
            </a:r>
          </a:p>
          <a:p>
            <a:pPr lvl="1"/>
            <a:r>
              <a:rPr lang="en-US" dirty="0"/>
              <a:t>Indirect Jumps: The targets of indirect jumps are determined at runtime, making them difficult to predict statically.</a:t>
            </a:r>
          </a:p>
          <a:p>
            <a:pPr lvl="1"/>
            <a:r>
              <a:rPr lang="en-US" dirty="0"/>
              <a:t>Iterative Refinement: CFG reconstruction is an iterative process that refines the graph using various program analysis techniques.</a:t>
            </a:r>
          </a:p>
          <a:p>
            <a:r>
              <a:rPr lang="en-US" b="1" dirty="0"/>
              <a:t>Techniques Used:</a:t>
            </a:r>
          </a:p>
          <a:p>
            <a:pPr lvl="1"/>
            <a:r>
              <a:rPr lang="en-US" dirty="0"/>
              <a:t>Value-Set Analysis (VSA): This technique over-approximates certain program state properties, like possible targets of an indirect jump.</a:t>
            </a:r>
          </a:p>
          <a:p>
            <a:pPr lvl="1"/>
            <a:r>
              <a:rPr lang="en-US" dirty="0"/>
              <a:t>Initial CFG Generation: An initial CFG is created with special nodes for unresolved indirect jump targets, akin to widening a fact to the bottom of a lattice in dataflow analysis.</a:t>
            </a:r>
          </a:p>
          <a:p>
            <a:pPr lvl="1"/>
            <a:r>
              <a:rPr lang="en-US" dirty="0"/>
              <a:t>On-Demand VSA: When more precise information is required, VSA is applied to refine the CFG.</a:t>
            </a:r>
          </a:p>
        </p:txBody>
      </p:sp>
      <p:sp>
        <p:nvSpPr>
          <p:cNvPr id="4" name="Slide Number Placeholder 3">
            <a:extLst>
              <a:ext uri="{FF2B5EF4-FFF2-40B4-BE49-F238E27FC236}">
                <a16:creationId xmlns:a16="http://schemas.microsoft.com/office/drawing/2014/main" id="{AFC54A25-7F85-4E13-A9F8-09E5C69A3E38}"/>
              </a:ext>
            </a:extLst>
          </p:cNvPr>
          <p:cNvSpPr>
            <a:spLocks noGrp="1"/>
          </p:cNvSpPr>
          <p:nvPr>
            <p:ph type="sldNum" sz="quarter" idx="12"/>
          </p:nvPr>
        </p:nvSpPr>
        <p:spPr/>
        <p:txBody>
          <a:bodyPr/>
          <a:lstStyle/>
          <a:p>
            <a:pPr>
              <a:defRPr/>
            </a:pPr>
            <a:fld id="{62EB0AC8-263E-4BC2-8316-EF38483797F6}" type="slidenum">
              <a:rPr lang="en-US" smtClean="0"/>
              <a:pPr>
                <a:defRPr/>
              </a:pPr>
              <a:t>65</a:t>
            </a:fld>
            <a:endParaRPr lang="en-US"/>
          </a:p>
        </p:txBody>
      </p:sp>
      <p:sp>
        <p:nvSpPr>
          <p:cNvPr id="5" name="Date Placeholder 4">
            <a:extLst>
              <a:ext uri="{FF2B5EF4-FFF2-40B4-BE49-F238E27FC236}">
                <a16:creationId xmlns:a16="http://schemas.microsoft.com/office/drawing/2014/main" id="{D6FA68B7-91AB-43A1-A55A-B3BAA85B95D8}"/>
              </a:ext>
            </a:extLst>
          </p:cNvPr>
          <p:cNvSpPr>
            <a:spLocks noGrp="1"/>
          </p:cNvSpPr>
          <p:nvPr>
            <p:ph type="dt" sz="half" idx="10"/>
          </p:nvPr>
        </p:nvSpPr>
        <p:spPr/>
        <p:txBody>
          <a:bodyPr/>
          <a:lstStyle/>
          <a:p>
            <a:pPr>
              <a:defRPr/>
            </a:pPr>
            <a:r>
              <a:rPr lang="en-US"/>
              <a:t>Automated Test Generation</a:t>
            </a:r>
            <a:endParaRPr lang="en-US" dirty="0"/>
          </a:p>
        </p:txBody>
      </p:sp>
      <p:sp>
        <p:nvSpPr>
          <p:cNvPr id="6" name="Footer Placeholder 5">
            <a:extLst>
              <a:ext uri="{FF2B5EF4-FFF2-40B4-BE49-F238E27FC236}">
                <a16:creationId xmlns:a16="http://schemas.microsoft.com/office/drawing/2014/main" id="{C6818321-2BE7-4551-BF7E-94DBE5DD05FC}"/>
              </a:ext>
            </a:extLst>
          </p:cNvPr>
          <p:cNvSpPr>
            <a:spLocks noGrp="1"/>
          </p:cNvSpPr>
          <p:nvPr>
            <p:ph type="ftr" sz="quarter" idx="11"/>
          </p:nvPr>
        </p:nvSpPr>
        <p:spPr/>
        <p:txBody>
          <a:bodyPr/>
          <a:lstStyle/>
          <a:p>
            <a:pPr>
              <a:defRPr/>
            </a:pPr>
            <a:r>
              <a:rPr lang="en-US"/>
              <a:t>© Zakeri</a:t>
            </a:r>
            <a:endParaRPr lang="en-US" dirty="0"/>
          </a:p>
        </p:txBody>
      </p:sp>
    </p:spTree>
    <p:extLst>
      <p:ext uri="{BB962C8B-B14F-4D97-AF65-F5344CB8AC3E}">
        <p14:creationId xmlns:p14="http://schemas.microsoft.com/office/powerpoint/2010/main" val="1366540145"/>
      </p:ext>
    </p:extLst>
  </p:cSld>
  <p:clrMapOvr>
    <a:masterClrMapping/>
  </p:clrMapOvr>
  <p:transition spd="me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78DCD3-066D-4890-8015-DA974C54E5F2}"/>
              </a:ext>
            </a:extLst>
          </p:cNvPr>
          <p:cNvSpPr>
            <a:spLocks noGrp="1"/>
          </p:cNvSpPr>
          <p:nvPr>
            <p:ph type="title"/>
          </p:nvPr>
        </p:nvSpPr>
        <p:spPr/>
        <p:txBody>
          <a:bodyPr/>
          <a:lstStyle/>
          <a:p>
            <a:r>
              <a:rPr lang="en-US" b="1" dirty="0"/>
              <a:t>Code Obfuscation</a:t>
            </a:r>
            <a:endParaRPr lang="en-US" dirty="0"/>
          </a:p>
        </p:txBody>
      </p:sp>
      <p:sp>
        <p:nvSpPr>
          <p:cNvPr id="3" name="Content Placeholder 2">
            <a:extLst>
              <a:ext uri="{FF2B5EF4-FFF2-40B4-BE49-F238E27FC236}">
                <a16:creationId xmlns:a16="http://schemas.microsoft.com/office/drawing/2014/main" id="{6871552C-DB6A-416A-B907-C7C130C755F5}"/>
              </a:ext>
            </a:extLst>
          </p:cNvPr>
          <p:cNvSpPr>
            <a:spLocks noGrp="1"/>
          </p:cNvSpPr>
          <p:nvPr>
            <p:ph idx="1"/>
          </p:nvPr>
        </p:nvSpPr>
        <p:spPr/>
        <p:txBody>
          <a:bodyPr/>
          <a:lstStyle/>
          <a:p>
            <a:r>
              <a:rPr lang="en-US" sz="2000" b="1" dirty="0"/>
              <a:t>Challenges for Analysis: </a:t>
            </a:r>
          </a:p>
          <a:p>
            <a:pPr lvl="1"/>
            <a:r>
              <a:rPr lang="en-US" dirty="0"/>
              <a:t>Obfuscated code poses significant challenges for symbolic/concolic execution in program analysis due to the introduction of complexities that lead to imprecision or excessive resource usage.</a:t>
            </a:r>
          </a:p>
          <a:p>
            <a:r>
              <a:rPr lang="en-US" sz="2000" b="1" dirty="0"/>
              <a:t>Techniques:</a:t>
            </a:r>
          </a:p>
          <a:p>
            <a:pPr lvl="1"/>
            <a:r>
              <a:rPr lang="en-US" dirty="0"/>
              <a:t>Conditional Branch Transformation: Obfuscation tools may convert conditional branches into indirect jumps, complicating symbolic analysis.</a:t>
            </a:r>
          </a:p>
          <a:p>
            <a:pPr lvl="1"/>
            <a:r>
              <a:rPr lang="en-US" dirty="0"/>
              <a:t>Runtime Code Self-Modification: This technique can hide conditional jumps based on symbolic values, making them difficult to detect during analysis.</a:t>
            </a:r>
          </a:p>
          <a:p>
            <a:pPr lvl="1"/>
            <a:r>
              <a:rPr lang="en-US" dirty="0"/>
              <a:t>Use of Mathematical Conjectures: Some obfuscation techniques involve inserting loops based on unsolved mathematical conjectures, which eventually converge to a known value and are combined with the original branch condition.</a:t>
            </a:r>
          </a:p>
        </p:txBody>
      </p:sp>
      <p:sp>
        <p:nvSpPr>
          <p:cNvPr id="4" name="Slide Number Placeholder 3">
            <a:extLst>
              <a:ext uri="{FF2B5EF4-FFF2-40B4-BE49-F238E27FC236}">
                <a16:creationId xmlns:a16="http://schemas.microsoft.com/office/drawing/2014/main" id="{AFC54A25-7F85-4E13-A9F8-09E5C69A3E38}"/>
              </a:ext>
            </a:extLst>
          </p:cNvPr>
          <p:cNvSpPr>
            <a:spLocks noGrp="1"/>
          </p:cNvSpPr>
          <p:nvPr>
            <p:ph type="sldNum" sz="quarter" idx="12"/>
          </p:nvPr>
        </p:nvSpPr>
        <p:spPr/>
        <p:txBody>
          <a:bodyPr/>
          <a:lstStyle/>
          <a:p>
            <a:pPr>
              <a:defRPr/>
            </a:pPr>
            <a:fld id="{62EB0AC8-263E-4BC2-8316-EF38483797F6}" type="slidenum">
              <a:rPr lang="en-US" smtClean="0"/>
              <a:pPr>
                <a:defRPr/>
              </a:pPr>
              <a:t>66</a:t>
            </a:fld>
            <a:endParaRPr lang="en-US"/>
          </a:p>
        </p:txBody>
      </p:sp>
      <p:sp>
        <p:nvSpPr>
          <p:cNvPr id="5" name="Date Placeholder 4">
            <a:extLst>
              <a:ext uri="{FF2B5EF4-FFF2-40B4-BE49-F238E27FC236}">
                <a16:creationId xmlns:a16="http://schemas.microsoft.com/office/drawing/2014/main" id="{D6FA68B7-91AB-43A1-A55A-B3BAA85B95D8}"/>
              </a:ext>
            </a:extLst>
          </p:cNvPr>
          <p:cNvSpPr>
            <a:spLocks noGrp="1"/>
          </p:cNvSpPr>
          <p:nvPr>
            <p:ph type="dt" sz="half" idx="10"/>
          </p:nvPr>
        </p:nvSpPr>
        <p:spPr/>
        <p:txBody>
          <a:bodyPr/>
          <a:lstStyle/>
          <a:p>
            <a:pPr>
              <a:defRPr/>
            </a:pPr>
            <a:r>
              <a:rPr lang="en-US"/>
              <a:t>Automated Test Generation</a:t>
            </a:r>
            <a:endParaRPr lang="en-US" dirty="0"/>
          </a:p>
        </p:txBody>
      </p:sp>
      <p:sp>
        <p:nvSpPr>
          <p:cNvPr id="6" name="Footer Placeholder 5">
            <a:extLst>
              <a:ext uri="{FF2B5EF4-FFF2-40B4-BE49-F238E27FC236}">
                <a16:creationId xmlns:a16="http://schemas.microsoft.com/office/drawing/2014/main" id="{C6818321-2BE7-4551-BF7E-94DBE5DD05FC}"/>
              </a:ext>
            </a:extLst>
          </p:cNvPr>
          <p:cNvSpPr>
            <a:spLocks noGrp="1"/>
          </p:cNvSpPr>
          <p:nvPr>
            <p:ph type="ftr" sz="quarter" idx="11"/>
          </p:nvPr>
        </p:nvSpPr>
        <p:spPr/>
        <p:txBody>
          <a:bodyPr/>
          <a:lstStyle/>
          <a:p>
            <a:pPr>
              <a:defRPr/>
            </a:pPr>
            <a:r>
              <a:rPr lang="en-US"/>
              <a:t>© Zakeri</a:t>
            </a:r>
            <a:endParaRPr lang="en-US" dirty="0"/>
          </a:p>
        </p:txBody>
      </p:sp>
    </p:spTree>
    <p:extLst>
      <p:ext uri="{BB962C8B-B14F-4D97-AF65-F5344CB8AC3E}">
        <p14:creationId xmlns:p14="http://schemas.microsoft.com/office/powerpoint/2010/main" val="3537857201"/>
      </p:ext>
    </p:extLst>
  </p:cSld>
  <p:clrMapOvr>
    <a:masterClrMapping/>
  </p:clrMapOvr>
  <p:transition spd="me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78DCD3-066D-4890-8015-DA974C54E5F2}"/>
              </a:ext>
            </a:extLst>
          </p:cNvPr>
          <p:cNvSpPr>
            <a:spLocks noGrp="1"/>
          </p:cNvSpPr>
          <p:nvPr>
            <p:ph type="title"/>
          </p:nvPr>
        </p:nvSpPr>
        <p:spPr/>
        <p:txBody>
          <a:bodyPr/>
          <a:lstStyle/>
          <a:p>
            <a:r>
              <a:rPr lang="en-US" b="1" dirty="0"/>
              <a:t>Questions</a:t>
            </a:r>
            <a:endParaRPr lang="en-US" dirty="0"/>
          </a:p>
        </p:txBody>
      </p:sp>
      <p:sp>
        <p:nvSpPr>
          <p:cNvPr id="3" name="Content Placeholder 2">
            <a:extLst>
              <a:ext uri="{FF2B5EF4-FFF2-40B4-BE49-F238E27FC236}">
                <a16:creationId xmlns:a16="http://schemas.microsoft.com/office/drawing/2014/main" id="{6871552C-DB6A-416A-B907-C7C130C755F5}"/>
              </a:ext>
            </a:extLst>
          </p:cNvPr>
          <p:cNvSpPr>
            <a:spLocks noGrp="1"/>
          </p:cNvSpPr>
          <p:nvPr>
            <p:ph idx="1"/>
          </p:nvPr>
        </p:nvSpPr>
        <p:spPr/>
        <p:txBody>
          <a:bodyPr/>
          <a:lstStyle/>
          <a:p>
            <a:pPr marL="514350" indent="-514350" algn="just">
              <a:buFont typeface="+mj-lt"/>
              <a:buAutoNum type="arabicPeriod"/>
            </a:pPr>
            <a:r>
              <a:rPr lang="en-US" sz="3200" b="1" dirty="0"/>
              <a:t>What is Concolic execution? briefly explain each part of it.</a:t>
            </a:r>
          </a:p>
          <a:p>
            <a:pPr marL="0" indent="0" algn="just">
              <a:buNone/>
            </a:pPr>
            <a:r>
              <a:rPr lang="en-US" dirty="0">
                <a:solidFill>
                  <a:schemeClr val="accent2"/>
                </a:solidFill>
              </a:rPr>
              <a:t>Concolic execution is a type of execution that uses both Concrete and Symbolic execution methods</a:t>
            </a:r>
          </a:p>
          <a:p>
            <a:pPr marL="0" indent="0" algn="just">
              <a:buNone/>
            </a:pPr>
            <a:r>
              <a:rPr lang="en-US" dirty="0">
                <a:solidFill>
                  <a:schemeClr val="accent2"/>
                </a:solidFill>
              </a:rPr>
              <a:t>-Concrete execution is the normal method of executing a program  with actual input values</a:t>
            </a:r>
          </a:p>
          <a:p>
            <a:pPr marL="0" indent="0" algn="just">
              <a:buNone/>
            </a:pPr>
            <a:r>
              <a:rPr lang="en-US" dirty="0">
                <a:solidFill>
                  <a:schemeClr val="accent2"/>
                </a:solidFill>
              </a:rPr>
              <a:t>-In computer science, symbolic execution is a means of analyzing a program using symbolic values to determine what inputs cause each part of a program to execute</a:t>
            </a:r>
          </a:p>
          <a:p>
            <a:pPr marL="0" indent="0" algn="just">
              <a:buNone/>
            </a:pPr>
            <a:r>
              <a:rPr lang="en-US" dirty="0">
                <a:solidFill>
                  <a:schemeClr val="accent2"/>
                </a:solidFill>
              </a:rPr>
              <a:t>Symbolic execution explores multiple execution paths at the same time. </a:t>
            </a:r>
          </a:p>
        </p:txBody>
      </p:sp>
      <p:sp>
        <p:nvSpPr>
          <p:cNvPr id="4" name="Slide Number Placeholder 3">
            <a:extLst>
              <a:ext uri="{FF2B5EF4-FFF2-40B4-BE49-F238E27FC236}">
                <a16:creationId xmlns:a16="http://schemas.microsoft.com/office/drawing/2014/main" id="{AFC54A25-7F85-4E13-A9F8-09E5C69A3E38}"/>
              </a:ext>
            </a:extLst>
          </p:cNvPr>
          <p:cNvSpPr>
            <a:spLocks noGrp="1"/>
          </p:cNvSpPr>
          <p:nvPr>
            <p:ph type="sldNum" sz="quarter" idx="12"/>
          </p:nvPr>
        </p:nvSpPr>
        <p:spPr/>
        <p:txBody>
          <a:bodyPr/>
          <a:lstStyle/>
          <a:p>
            <a:pPr>
              <a:defRPr/>
            </a:pPr>
            <a:fld id="{62EB0AC8-263E-4BC2-8316-EF38483797F6}" type="slidenum">
              <a:rPr lang="en-US" smtClean="0"/>
              <a:pPr>
                <a:defRPr/>
              </a:pPr>
              <a:t>67</a:t>
            </a:fld>
            <a:endParaRPr lang="en-US"/>
          </a:p>
        </p:txBody>
      </p:sp>
      <p:sp>
        <p:nvSpPr>
          <p:cNvPr id="5" name="Date Placeholder 4">
            <a:extLst>
              <a:ext uri="{FF2B5EF4-FFF2-40B4-BE49-F238E27FC236}">
                <a16:creationId xmlns:a16="http://schemas.microsoft.com/office/drawing/2014/main" id="{D6FA68B7-91AB-43A1-A55A-B3BAA85B95D8}"/>
              </a:ext>
            </a:extLst>
          </p:cNvPr>
          <p:cNvSpPr>
            <a:spLocks noGrp="1"/>
          </p:cNvSpPr>
          <p:nvPr>
            <p:ph type="dt" sz="half" idx="10"/>
          </p:nvPr>
        </p:nvSpPr>
        <p:spPr/>
        <p:txBody>
          <a:bodyPr/>
          <a:lstStyle/>
          <a:p>
            <a:pPr>
              <a:defRPr/>
            </a:pPr>
            <a:r>
              <a:rPr lang="en-US"/>
              <a:t>Automated Test Generation</a:t>
            </a:r>
            <a:endParaRPr lang="en-US" dirty="0"/>
          </a:p>
        </p:txBody>
      </p:sp>
      <p:sp>
        <p:nvSpPr>
          <p:cNvPr id="6" name="Footer Placeholder 5">
            <a:extLst>
              <a:ext uri="{FF2B5EF4-FFF2-40B4-BE49-F238E27FC236}">
                <a16:creationId xmlns:a16="http://schemas.microsoft.com/office/drawing/2014/main" id="{C6818321-2BE7-4551-BF7E-94DBE5DD05FC}"/>
              </a:ext>
            </a:extLst>
          </p:cNvPr>
          <p:cNvSpPr>
            <a:spLocks noGrp="1"/>
          </p:cNvSpPr>
          <p:nvPr>
            <p:ph type="ftr" sz="quarter" idx="11"/>
          </p:nvPr>
        </p:nvSpPr>
        <p:spPr/>
        <p:txBody>
          <a:bodyPr/>
          <a:lstStyle/>
          <a:p>
            <a:pPr>
              <a:defRPr/>
            </a:pPr>
            <a:r>
              <a:rPr lang="en-US"/>
              <a:t>© Zakeri</a:t>
            </a:r>
            <a:endParaRPr lang="en-US" dirty="0"/>
          </a:p>
        </p:txBody>
      </p:sp>
    </p:spTree>
    <p:extLst>
      <p:ext uri="{BB962C8B-B14F-4D97-AF65-F5344CB8AC3E}">
        <p14:creationId xmlns:p14="http://schemas.microsoft.com/office/powerpoint/2010/main" val="305856292"/>
      </p:ext>
    </p:extLst>
  </p:cSld>
  <p:clrMapOvr>
    <a:masterClrMapping/>
  </p:clrMapOvr>
  <p:transition spd="me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78DCD3-066D-4890-8015-DA974C54E5F2}"/>
              </a:ext>
            </a:extLst>
          </p:cNvPr>
          <p:cNvSpPr>
            <a:spLocks noGrp="1"/>
          </p:cNvSpPr>
          <p:nvPr>
            <p:ph type="title"/>
          </p:nvPr>
        </p:nvSpPr>
        <p:spPr/>
        <p:txBody>
          <a:bodyPr/>
          <a:lstStyle/>
          <a:p>
            <a:r>
              <a:rPr lang="en-US" b="1" dirty="0"/>
              <a:t>Questions</a:t>
            </a:r>
            <a:endParaRPr lang="en-US" dirty="0"/>
          </a:p>
        </p:txBody>
      </p:sp>
      <p:sp>
        <p:nvSpPr>
          <p:cNvPr id="3" name="Content Placeholder 2">
            <a:extLst>
              <a:ext uri="{FF2B5EF4-FFF2-40B4-BE49-F238E27FC236}">
                <a16:creationId xmlns:a16="http://schemas.microsoft.com/office/drawing/2014/main" id="{6871552C-DB6A-416A-B907-C7C130C755F5}"/>
              </a:ext>
            </a:extLst>
          </p:cNvPr>
          <p:cNvSpPr>
            <a:spLocks noGrp="1"/>
          </p:cNvSpPr>
          <p:nvPr>
            <p:ph idx="1"/>
          </p:nvPr>
        </p:nvSpPr>
        <p:spPr/>
        <p:txBody>
          <a:bodyPr/>
          <a:lstStyle/>
          <a:p>
            <a:pPr marL="0" indent="0" algn="just">
              <a:buNone/>
            </a:pPr>
            <a:r>
              <a:rPr lang="en-US" b="1" dirty="0"/>
              <a:t>2. </a:t>
            </a:r>
            <a:r>
              <a:rPr lang="en-US" sz="3200" b="1" dirty="0"/>
              <a:t> In which cases should we avoid using symbolic execution?</a:t>
            </a:r>
          </a:p>
          <a:p>
            <a:pPr marL="0" indent="0" algn="just">
              <a:buNone/>
            </a:pPr>
            <a:r>
              <a:rPr lang="en-US" dirty="0">
                <a:solidFill>
                  <a:schemeClr val="accent2"/>
                </a:solidFill>
              </a:rPr>
              <a:t>- When you have many merge points – conditional where the test-expression itself is symbolic – You end up with the usual </a:t>
            </a:r>
            <a:r>
              <a:rPr lang="en-US" dirty="0" err="1">
                <a:solidFill>
                  <a:schemeClr val="accent2"/>
                </a:solidFill>
              </a:rPr>
              <a:t>combinatiorial</a:t>
            </a:r>
            <a:r>
              <a:rPr lang="en-US" dirty="0">
                <a:solidFill>
                  <a:schemeClr val="accent2"/>
                </a:solidFill>
              </a:rPr>
              <a:t> explosion and your SAT/SMT solver will struggle to handle all the combinations</a:t>
            </a:r>
          </a:p>
          <a:p>
            <a:pPr marL="0" indent="0" algn="just">
              <a:buNone/>
            </a:pPr>
            <a:r>
              <a:rPr lang="en-US" dirty="0">
                <a:solidFill>
                  <a:schemeClr val="accent2"/>
                </a:solidFill>
              </a:rPr>
              <a:t>- Performing symbolic execution on looping programs may result in an infinite execution tree</a:t>
            </a:r>
          </a:p>
        </p:txBody>
      </p:sp>
      <p:sp>
        <p:nvSpPr>
          <p:cNvPr id="4" name="Slide Number Placeholder 3">
            <a:extLst>
              <a:ext uri="{FF2B5EF4-FFF2-40B4-BE49-F238E27FC236}">
                <a16:creationId xmlns:a16="http://schemas.microsoft.com/office/drawing/2014/main" id="{AFC54A25-7F85-4E13-A9F8-09E5C69A3E38}"/>
              </a:ext>
            </a:extLst>
          </p:cNvPr>
          <p:cNvSpPr>
            <a:spLocks noGrp="1"/>
          </p:cNvSpPr>
          <p:nvPr>
            <p:ph type="sldNum" sz="quarter" idx="12"/>
          </p:nvPr>
        </p:nvSpPr>
        <p:spPr/>
        <p:txBody>
          <a:bodyPr/>
          <a:lstStyle/>
          <a:p>
            <a:pPr>
              <a:defRPr/>
            </a:pPr>
            <a:fld id="{62EB0AC8-263E-4BC2-8316-EF38483797F6}" type="slidenum">
              <a:rPr lang="en-US" smtClean="0"/>
              <a:pPr>
                <a:defRPr/>
              </a:pPr>
              <a:t>68</a:t>
            </a:fld>
            <a:endParaRPr lang="en-US"/>
          </a:p>
        </p:txBody>
      </p:sp>
      <p:sp>
        <p:nvSpPr>
          <p:cNvPr id="5" name="Date Placeholder 4">
            <a:extLst>
              <a:ext uri="{FF2B5EF4-FFF2-40B4-BE49-F238E27FC236}">
                <a16:creationId xmlns:a16="http://schemas.microsoft.com/office/drawing/2014/main" id="{D6FA68B7-91AB-43A1-A55A-B3BAA85B95D8}"/>
              </a:ext>
            </a:extLst>
          </p:cNvPr>
          <p:cNvSpPr>
            <a:spLocks noGrp="1"/>
          </p:cNvSpPr>
          <p:nvPr>
            <p:ph type="dt" sz="half" idx="10"/>
          </p:nvPr>
        </p:nvSpPr>
        <p:spPr/>
        <p:txBody>
          <a:bodyPr/>
          <a:lstStyle/>
          <a:p>
            <a:pPr>
              <a:defRPr/>
            </a:pPr>
            <a:r>
              <a:rPr lang="en-US"/>
              <a:t>Automated Test Generation</a:t>
            </a:r>
            <a:endParaRPr lang="en-US" dirty="0"/>
          </a:p>
        </p:txBody>
      </p:sp>
      <p:sp>
        <p:nvSpPr>
          <p:cNvPr id="6" name="Footer Placeholder 5">
            <a:extLst>
              <a:ext uri="{FF2B5EF4-FFF2-40B4-BE49-F238E27FC236}">
                <a16:creationId xmlns:a16="http://schemas.microsoft.com/office/drawing/2014/main" id="{C6818321-2BE7-4551-BF7E-94DBE5DD05FC}"/>
              </a:ext>
            </a:extLst>
          </p:cNvPr>
          <p:cNvSpPr>
            <a:spLocks noGrp="1"/>
          </p:cNvSpPr>
          <p:nvPr>
            <p:ph type="ftr" sz="quarter" idx="11"/>
          </p:nvPr>
        </p:nvSpPr>
        <p:spPr/>
        <p:txBody>
          <a:bodyPr/>
          <a:lstStyle/>
          <a:p>
            <a:pPr>
              <a:defRPr/>
            </a:pPr>
            <a:r>
              <a:rPr lang="en-US"/>
              <a:t>© Zakeri</a:t>
            </a:r>
            <a:endParaRPr lang="en-US" dirty="0"/>
          </a:p>
        </p:txBody>
      </p:sp>
    </p:spTree>
    <p:extLst>
      <p:ext uri="{BB962C8B-B14F-4D97-AF65-F5344CB8AC3E}">
        <p14:creationId xmlns:p14="http://schemas.microsoft.com/office/powerpoint/2010/main" val="1102276484"/>
      </p:ext>
    </p:extLst>
  </p:cSld>
  <p:clrMapOvr>
    <a:masterClrMapping/>
  </p:clrMapOvr>
  <p:transition spd="me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78DCD3-066D-4890-8015-DA974C54E5F2}"/>
              </a:ext>
            </a:extLst>
          </p:cNvPr>
          <p:cNvSpPr>
            <a:spLocks noGrp="1"/>
          </p:cNvSpPr>
          <p:nvPr>
            <p:ph type="title"/>
          </p:nvPr>
        </p:nvSpPr>
        <p:spPr/>
        <p:txBody>
          <a:bodyPr/>
          <a:lstStyle/>
          <a:p>
            <a:r>
              <a:rPr lang="en-US" b="1" dirty="0"/>
              <a:t>Questions</a:t>
            </a:r>
            <a:endParaRPr lang="en-US" dirty="0"/>
          </a:p>
        </p:txBody>
      </p:sp>
      <p:sp>
        <p:nvSpPr>
          <p:cNvPr id="3" name="Content Placeholder 2">
            <a:extLst>
              <a:ext uri="{FF2B5EF4-FFF2-40B4-BE49-F238E27FC236}">
                <a16:creationId xmlns:a16="http://schemas.microsoft.com/office/drawing/2014/main" id="{6871552C-DB6A-416A-B907-C7C130C755F5}"/>
              </a:ext>
            </a:extLst>
          </p:cNvPr>
          <p:cNvSpPr>
            <a:spLocks noGrp="1"/>
          </p:cNvSpPr>
          <p:nvPr>
            <p:ph idx="1"/>
          </p:nvPr>
        </p:nvSpPr>
        <p:spPr/>
        <p:txBody>
          <a:bodyPr/>
          <a:lstStyle/>
          <a:p>
            <a:pPr marL="514350" indent="-514350">
              <a:buAutoNum type="arabicPeriod" startAt="3"/>
            </a:pPr>
            <a:r>
              <a:rPr lang="en-US" sz="3200" b="1" dirty="0"/>
              <a:t>What are the difference of CFG and SET?</a:t>
            </a:r>
          </a:p>
          <a:p>
            <a:pPr algn="just"/>
            <a:r>
              <a:rPr lang="en-US" b="0" dirty="0">
                <a:solidFill>
                  <a:schemeClr val="accent2"/>
                </a:solidFill>
                <a:effectLst/>
                <a:latin typeface="Gill Sans MT" panose="020B0502020104020203" pitchFamily="34" charset="0"/>
                <a:ea typeface="+mn-ea"/>
                <a:cs typeface="+mn-cs"/>
              </a:rPr>
              <a:t>Control Flow Graph (CFG) represents a program's structure with nodes as basic blocks of code and edges as control flows between them. It analyzes and optimizes program flow by evaluating conditions within each block, independent of specific input values.</a:t>
            </a:r>
          </a:p>
          <a:p>
            <a:pPr algn="just"/>
            <a:r>
              <a:rPr lang="en-US" dirty="0">
                <a:solidFill>
                  <a:schemeClr val="accent2"/>
                </a:solidFill>
              </a:rPr>
              <a:t>A Symbolic Execution Tree (SET) represents execution paths with nodes for program states and edges for symbolic conditions. It explores all possible paths, finds bugs, and generates test cases, determining constraint paths from the start to the current block. The tree may fork on dangerous operations to analyze different outcomes.</a:t>
            </a:r>
            <a:endParaRPr lang="en-US" b="0" dirty="0">
              <a:solidFill>
                <a:schemeClr val="accent2"/>
              </a:solidFill>
              <a:effectLst/>
              <a:latin typeface="Gill Sans MT" panose="020B0502020104020203" pitchFamily="34" charset="0"/>
              <a:ea typeface="+mn-ea"/>
              <a:cs typeface="+mn-cs"/>
            </a:endParaRPr>
          </a:p>
        </p:txBody>
      </p:sp>
      <p:sp>
        <p:nvSpPr>
          <p:cNvPr id="4" name="Slide Number Placeholder 3">
            <a:extLst>
              <a:ext uri="{FF2B5EF4-FFF2-40B4-BE49-F238E27FC236}">
                <a16:creationId xmlns:a16="http://schemas.microsoft.com/office/drawing/2014/main" id="{AFC54A25-7F85-4E13-A9F8-09E5C69A3E38}"/>
              </a:ext>
            </a:extLst>
          </p:cNvPr>
          <p:cNvSpPr>
            <a:spLocks noGrp="1"/>
          </p:cNvSpPr>
          <p:nvPr>
            <p:ph type="sldNum" sz="quarter" idx="12"/>
          </p:nvPr>
        </p:nvSpPr>
        <p:spPr/>
        <p:txBody>
          <a:bodyPr/>
          <a:lstStyle/>
          <a:p>
            <a:pPr>
              <a:defRPr/>
            </a:pPr>
            <a:fld id="{62EB0AC8-263E-4BC2-8316-EF38483797F6}" type="slidenum">
              <a:rPr lang="en-US" smtClean="0"/>
              <a:pPr>
                <a:defRPr/>
              </a:pPr>
              <a:t>69</a:t>
            </a:fld>
            <a:endParaRPr lang="en-US"/>
          </a:p>
        </p:txBody>
      </p:sp>
      <p:sp>
        <p:nvSpPr>
          <p:cNvPr id="5" name="Date Placeholder 4">
            <a:extLst>
              <a:ext uri="{FF2B5EF4-FFF2-40B4-BE49-F238E27FC236}">
                <a16:creationId xmlns:a16="http://schemas.microsoft.com/office/drawing/2014/main" id="{D6FA68B7-91AB-43A1-A55A-B3BAA85B95D8}"/>
              </a:ext>
            </a:extLst>
          </p:cNvPr>
          <p:cNvSpPr>
            <a:spLocks noGrp="1"/>
          </p:cNvSpPr>
          <p:nvPr>
            <p:ph type="dt" sz="half" idx="10"/>
          </p:nvPr>
        </p:nvSpPr>
        <p:spPr/>
        <p:txBody>
          <a:bodyPr/>
          <a:lstStyle/>
          <a:p>
            <a:pPr>
              <a:defRPr/>
            </a:pPr>
            <a:r>
              <a:rPr lang="en-US"/>
              <a:t>Automated Test Generation</a:t>
            </a:r>
            <a:endParaRPr lang="en-US" dirty="0"/>
          </a:p>
        </p:txBody>
      </p:sp>
      <p:sp>
        <p:nvSpPr>
          <p:cNvPr id="6" name="Footer Placeholder 5">
            <a:extLst>
              <a:ext uri="{FF2B5EF4-FFF2-40B4-BE49-F238E27FC236}">
                <a16:creationId xmlns:a16="http://schemas.microsoft.com/office/drawing/2014/main" id="{C6818321-2BE7-4551-BF7E-94DBE5DD05FC}"/>
              </a:ext>
            </a:extLst>
          </p:cNvPr>
          <p:cNvSpPr>
            <a:spLocks noGrp="1"/>
          </p:cNvSpPr>
          <p:nvPr>
            <p:ph type="ftr" sz="quarter" idx="11"/>
          </p:nvPr>
        </p:nvSpPr>
        <p:spPr/>
        <p:txBody>
          <a:bodyPr/>
          <a:lstStyle/>
          <a:p>
            <a:pPr>
              <a:defRPr/>
            </a:pPr>
            <a:r>
              <a:rPr lang="en-US"/>
              <a:t>© Zakeri</a:t>
            </a:r>
            <a:endParaRPr lang="en-US" dirty="0"/>
          </a:p>
        </p:txBody>
      </p:sp>
    </p:spTree>
    <p:extLst>
      <p:ext uri="{BB962C8B-B14F-4D97-AF65-F5344CB8AC3E}">
        <p14:creationId xmlns:p14="http://schemas.microsoft.com/office/powerpoint/2010/main" val="1294755835"/>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46468-24ED-E539-0D9E-2A5AFFC49936}"/>
              </a:ext>
            </a:extLst>
          </p:cNvPr>
          <p:cNvSpPr>
            <a:spLocks noGrp="1"/>
          </p:cNvSpPr>
          <p:nvPr>
            <p:ph type="ctrTitle"/>
          </p:nvPr>
        </p:nvSpPr>
        <p:spPr>
          <a:xfrm>
            <a:off x="452761" y="1917774"/>
            <a:ext cx="8273989" cy="2388412"/>
          </a:xfrm>
        </p:spPr>
        <p:txBody>
          <a:bodyPr/>
          <a:lstStyle/>
          <a:p>
            <a:pPr algn="ctr"/>
            <a:r>
              <a:rPr lang="en-US" sz="6000" dirty="0">
                <a:latin typeface="+mj-lt"/>
              </a:rPr>
              <a:t>Adaptive random testing</a:t>
            </a:r>
          </a:p>
        </p:txBody>
      </p:sp>
      <p:sp>
        <p:nvSpPr>
          <p:cNvPr id="3" name="Subtitle 2">
            <a:extLst>
              <a:ext uri="{FF2B5EF4-FFF2-40B4-BE49-F238E27FC236}">
                <a16:creationId xmlns:a16="http://schemas.microsoft.com/office/drawing/2014/main" id="{36B224FA-41F2-A36A-6DF3-977FCE941FAF}"/>
              </a:ext>
            </a:extLst>
          </p:cNvPr>
          <p:cNvSpPr>
            <a:spLocks noGrp="1"/>
          </p:cNvSpPr>
          <p:nvPr>
            <p:ph type="subTitle" idx="1"/>
          </p:nvPr>
        </p:nvSpPr>
        <p:spPr/>
        <p:txBody>
          <a:bodyPr/>
          <a:lstStyle/>
          <a:p>
            <a:r>
              <a:rPr lang="en-US" dirty="0"/>
              <a:t>  </a:t>
            </a:r>
          </a:p>
        </p:txBody>
      </p:sp>
    </p:spTree>
    <p:extLst>
      <p:ext uri="{BB962C8B-B14F-4D97-AF65-F5344CB8AC3E}">
        <p14:creationId xmlns:p14="http://schemas.microsoft.com/office/powerpoint/2010/main" val="3428179585"/>
      </p:ext>
    </p:extLst>
  </p:cSld>
  <p:clrMapOvr>
    <a:masterClrMapping/>
  </p:clrMapOvr>
  <p:transition spd="me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78DCD3-066D-4890-8015-DA974C54E5F2}"/>
              </a:ext>
            </a:extLst>
          </p:cNvPr>
          <p:cNvSpPr>
            <a:spLocks noGrp="1"/>
          </p:cNvSpPr>
          <p:nvPr>
            <p:ph type="title"/>
          </p:nvPr>
        </p:nvSpPr>
        <p:spPr/>
        <p:txBody>
          <a:bodyPr/>
          <a:lstStyle/>
          <a:p>
            <a:r>
              <a:rPr lang="en-US" dirty="0" err="1"/>
              <a:t>Refrences</a:t>
            </a:r>
            <a:endParaRPr lang="en-US" dirty="0"/>
          </a:p>
        </p:txBody>
      </p:sp>
      <p:sp>
        <p:nvSpPr>
          <p:cNvPr id="3" name="Content Placeholder 2">
            <a:extLst>
              <a:ext uri="{FF2B5EF4-FFF2-40B4-BE49-F238E27FC236}">
                <a16:creationId xmlns:a16="http://schemas.microsoft.com/office/drawing/2014/main" id="{6871552C-DB6A-416A-B907-C7C130C755F5}"/>
              </a:ext>
            </a:extLst>
          </p:cNvPr>
          <p:cNvSpPr>
            <a:spLocks noGrp="1"/>
          </p:cNvSpPr>
          <p:nvPr>
            <p:ph idx="1"/>
          </p:nvPr>
        </p:nvSpPr>
        <p:spPr/>
        <p:txBody>
          <a:bodyPr/>
          <a:lstStyle/>
          <a:p>
            <a:pPr marR="457200"/>
            <a:r>
              <a:rPr lang="en-CA" sz="2400" b="0" i="0" dirty="0">
                <a:solidFill>
                  <a:srgbClr val="000000"/>
                </a:solidFill>
                <a:effectLst/>
                <a:latin typeface="Calibri" panose="020F0502020204030204" pitchFamily="34" charset="0"/>
              </a:rPr>
              <a:t>[1]    R. Baldoni, E. Coppa, D. C. </a:t>
            </a:r>
            <a:r>
              <a:rPr lang="en-CA" sz="2400" b="0" i="0" dirty="0" err="1">
                <a:solidFill>
                  <a:srgbClr val="000000"/>
                </a:solidFill>
                <a:effectLst/>
                <a:latin typeface="Calibri" panose="020F0502020204030204" pitchFamily="34" charset="0"/>
              </a:rPr>
              <a:t>D’elia</a:t>
            </a:r>
            <a:r>
              <a:rPr lang="en-CA" sz="2400" b="0" i="0" dirty="0">
                <a:solidFill>
                  <a:srgbClr val="000000"/>
                </a:solidFill>
                <a:effectLst/>
                <a:latin typeface="Calibri" panose="020F0502020204030204" pitchFamily="34" charset="0"/>
              </a:rPr>
              <a:t>, C. </a:t>
            </a:r>
            <a:r>
              <a:rPr lang="en-CA" sz="2400" b="0" i="0" dirty="0" err="1">
                <a:solidFill>
                  <a:srgbClr val="000000"/>
                </a:solidFill>
                <a:effectLst/>
                <a:latin typeface="Calibri" panose="020F0502020204030204" pitchFamily="34" charset="0"/>
              </a:rPr>
              <a:t>Demetrescu</a:t>
            </a:r>
            <a:r>
              <a:rPr lang="en-CA" sz="2400" b="0" i="0" dirty="0">
                <a:solidFill>
                  <a:srgbClr val="000000"/>
                </a:solidFill>
                <a:effectLst/>
                <a:latin typeface="Calibri" panose="020F0502020204030204" pitchFamily="34" charset="0"/>
              </a:rPr>
              <a:t>, and I. Finocchi, “A Survey of Symbolic Execution Techniques,” </a:t>
            </a:r>
            <a:r>
              <a:rPr lang="en-CA" sz="2400" b="0" i="1" dirty="0">
                <a:solidFill>
                  <a:srgbClr val="000000"/>
                </a:solidFill>
                <a:effectLst/>
                <a:latin typeface="Calibri" panose="020F0502020204030204" pitchFamily="34" charset="0"/>
              </a:rPr>
              <a:t>ACM Computing Surveys</a:t>
            </a:r>
            <a:r>
              <a:rPr lang="en-CA" sz="2400" b="0" i="0" dirty="0">
                <a:solidFill>
                  <a:srgbClr val="000000"/>
                </a:solidFill>
                <a:effectLst/>
                <a:latin typeface="Calibri" panose="020F0502020204030204" pitchFamily="34" charset="0"/>
              </a:rPr>
              <a:t>, vol. 51, no. 3, pp. 1–39, Jul. 2018</a:t>
            </a:r>
            <a:endParaRPr lang="en-US" sz="2400" b="0" i="0" dirty="0">
              <a:solidFill>
                <a:srgbClr val="000000"/>
              </a:solidFill>
              <a:effectLst/>
              <a:latin typeface="Calibri" panose="020F0502020204030204" pitchFamily="34" charset="0"/>
            </a:endParaRPr>
          </a:p>
          <a:p>
            <a:pPr marR="457200"/>
            <a:r>
              <a:rPr lang="en-US" sz="2400" dirty="0">
                <a:solidFill>
                  <a:srgbClr val="000000"/>
                </a:solidFill>
                <a:latin typeface="Calibri" panose="020F0502020204030204" pitchFamily="34" charset="0"/>
              </a:rPr>
              <a:t>[2]    </a:t>
            </a:r>
            <a:r>
              <a:rPr lang="en-CA" sz="2400" b="0" i="0" dirty="0">
                <a:solidFill>
                  <a:srgbClr val="000000"/>
                </a:solidFill>
                <a:effectLst/>
                <a:latin typeface="Calibri" panose="020F0502020204030204" pitchFamily="34" charset="0"/>
              </a:rPr>
              <a:t>Khurshid, Sarfraz and </a:t>
            </a:r>
            <a:r>
              <a:rPr lang="en-CA" sz="2400" b="0" i="0" dirty="0" err="1">
                <a:solidFill>
                  <a:srgbClr val="000000"/>
                </a:solidFill>
                <a:effectLst/>
                <a:latin typeface="Calibri" panose="020F0502020204030204" pitchFamily="34" charset="0"/>
              </a:rPr>
              <a:t>Pasareanu</a:t>
            </a:r>
            <a:r>
              <a:rPr lang="en-CA" sz="2400" b="0" i="0" dirty="0">
                <a:solidFill>
                  <a:srgbClr val="000000"/>
                </a:solidFill>
                <a:effectLst/>
                <a:latin typeface="Calibri" panose="020F0502020204030204" pitchFamily="34" charset="0"/>
              </a:rPr>
              <a:t>, Corina and Visser, Willem, “Generalized Symbolic Execution for Model Checking and Testing”, Jul.2003</a:t>
            </a:r>
            <a:endParaRPr lang="en-US" sz="2400" dirty="0">
              <a:solidFill>
                <a:srgbClr val="000000"/>
              </a:solidFill>
              <a:latin typeface="Calibri" panose="020F0502020204030204" pitchFamily="34" charset="0"/>
            </a:endParaRPr>
          </a:p>
          <a:p>
            <a:pPr marR="457200" algn="l"/>
            <a:r>
              <a:rPr lang="en-US" sz="2400" dirty="0">
                <a:solidFill>
                  <a:srgbClr val="000000"/>
                </a:solidFill>
                <a:latin typeface="Calibri" panose="020F0502020204030204" pitchFamily="34" charset="0"/>
              </a:rPr>
              <a:t>[3] </a:t>
            </a:r>
            <a:r>
              <a:rPr lang="en-US" sz="2400" b="0" i="0" dirty="0">
                <a:solidFill>
                  <a:srgbClr val="000000"/>
                </a:solidFill>
                <a:effectLst/>
                <a:latin typeface="Calibri" panose="020F0502020204030204" pitchFamily="34" charset="0"/>
              </a:rPr>
              <a:t>Cristian </a:t>
            </a:r>
            <a:r>
              <a:rPr lang="en-US" sz="2400" b="0" i="0" dirty="0" err="1">
                <a:solidFill>
                  <a:srgbClr val="000000"/>
                </a:solidFill>
                <a:effectLst/>
                <a:latin typeface="Calibri" panose="020F0502020204030204" pitchFamily="34" charset="0"/>
              </a:rPr>
              <a:t>Cadar</a:t>
            </a:r>
            <a:r>
              <a:rPr lang="en-US" sz="2400" b="0" i="0" dirty="0">
                <a:solidFill>
                  <a:srgbClr val="000000"/>
                </a:solidFill>
                <a:effectLst/>
                <a:latin typeface="Calibri" panose="020F0502020204030204" pitchFamily="34" charset="0"/>
              </a:rPr>
              <a:t>, D. Dunbar, and D. Engler, “KLEE: unassisted and automatic generation of high-coverage tests for complex systems programs,” pp. 209–224, Dec. 2008</a:t>
            </a:r>
          </a:p>
          <a:p>
            <a:pPr marR="457200"/>
            <a:endParaRPr lang="en-US" sz="2400" dirty="0">
              <a:solidFill>
                <a:srgbClr val="000000"/>
              </a:solidFill>
              <a:latin typeface="Calibri" panose="020F0502020204030204" pitchFamily="34" charset="0"/>
            </a:endParaRPr>
          </a:p>
        </p:txBody>
      </p:sp>
      <p:sp>
        <p:nvSpPr>
          <p:cNvPr id="4" name="Slide Number Placeholder 3">
            <a:extLst>
              <a:ext uri="{FF2B5EF4-FFF2-40B4-BE49-F238E27FC236}">
                <a16:creationId xmlns:a16="http://schemas.microsoft.com/office/drawing/2014/main" id="{AFC54A25-7F85-4E13-A9F8-09E5C69A3E38}"/>
              </a:ext>
            </a:extLst>
          </p:cNvPr>
          <p:cNvSpPr>
            <a:spLocks noGrp="1"/>
          </p:cNvSpPr>
          <p:nvPr>
            <p:ph type="sldNum" sz="quarter" idx="12"/>
          </p:nvPr>
        </p:nvSpPr>
        <p:spPr/>
        <p:txBody>
          <a:bodyPr/>
          <a:lstStyle/>
          <a:p>
            <a:pPr>
              <a:defRPr/>
            </a:pPr>
            <a:fld id="{62EB0AC8-263E-4BC2-8316-EF38483797F6}" type="slidenum">
              <a:rPr lang="en-US" smtClean="0"/>
              <a:pPr>
                <a:defRPr/>
              </a:pPr>
              <a:t>70</a:t>
            </a:fld>
            <a:endParaRPr lang="en-US"/>
          </a:p>
        </p:txBody>
      </p:sp>
      <p:sp>
        <p:nvSpPr>
          <p:cNvPr id="5" name="Date Placeholder 4">
            <a:extLst>
              <a:ext uri="{FF2B5EF4-FFF2-40B4-BE49-F238E27FC236}">
                <a16:creationId xmlns:a16="http://schemas.microsoft.com/office/drawing/2014/main" id="{D6FA68B7-91AB-43A1-A55A-B3BAA85B95D8}"/>
              </a:ext>
            </a:extLst>
          </p:cNvPr>
          <p:cNvSpPr>
            <a:spLocks noGrp="1"/>
          </p:cNvSpPr>
          <p:nvPr>
            <p:ph type="dt" sz="half" idx="10"/>
          </p:nvPr>
        </p:nvSpPr>
        <p:spPr/>
        <p:txBody>
          <a:bodyPr/>
          <a:lstStyle/>
          <a:p>
            <a:pPr>
              <a:defRPr/>
            </a:pPr>
            <a:r>
              <a:rPr lang="en-US"/>
              <a:t>Automated Test Generation</a:t>
            </a:r>
            <a:endParaRPr lang="en-US" dirty="0"/>
          </a:p>
        </p:txBody>
      </p:sp>
      <p:sp>
        <p:nvSpPr>
          <p:cNvPr id="6" name="Footer Placeholder 5">
            <a:extLst>
              <a:ext uri="{FF2B5EF4-FFF2-40B4-BE49-F238E27FC236}">
                <a16:creationId xmlns:a16="http://schemas.microsoft.com/office/drawing/2014/main" id="{C6818321-2BE7-4551-BF7E-94DBE5DD05FC}"/>
              </a:ext>
            </a:extLst>
          </p:cNvPr>
          <p:cNvSpPr>
            <a:spLocks noGrp="1"/>
          </p:cNvSpPr>
          <p:nvPr>
            <p:ph type="ftr" sz="quarter" idx="11"/>
          </p:nvPr>
        </p:nvSpPr>
        <p:spPr/>
        <p:txBody>
          <a:bodyPr/>
          <a:lstStyle/>
          <a:p>
            <a:pPr>
              <a:defRPr/>
            </a:pPr>
            <a:r>
              <a:rPr lang="en-US"/>
              <a:t>© Zakeri</a:t>
            </a:r>
            <a:endParaRPr lang="en-US" dirty="0"/>
          </a:p>
        </p:txBody>
      </p:sp>
    </p:spTree>
    <p:extLst>
      <p:ext uri="{BB962C8B-B14F-4D97-AF65-F5344CB8AC3E}">
        <p14:creationId xmlns:p14="http://schemas.microsoft.com/office/powerpoint/2010/main" val="4083750662"/>
      </p:ext>
    </p:extLst>
  </p:cSld>
  <p:clrMapOvr>
    <a:masterClrMapping/>
  </p:clrMapOvr>
  <p:transition spd="me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46468-24ED-E539-0D9E-2A5AFFC49936}"/>
              </a:ext>
            </a:extLst>
          </p:cNvPr>
          <p:cNvSpPr>
            <a:spLocks noGrp="1"/>
          </p:cNvSpPr>
          <p:nvPr>
            <p:ph type="ctrTitle"/>
          </p:nvPr>
        </p:nvSpPr>
        <p:spPr>
          <a:xfrm>
            <a:off x="452761" y="1917774"/>
            <a:ext cx="8273989" cy="2388412"/>
          </a:xfrm>
        </p:spPr>
        <p:txBody>
          <a:bodyPr/>
          <a:lstStyle/>
          <a:p>
            <a:pPr algn="ctr"/>
            <a:r>
              <a:rPr lang="en-US" sz="6000" dirty="0">
                <a:latin typeface="+mj-lt"/>
              </a:rPr>
              <a:t>Search-based software testing (SBST)</a:t>
            </a:r>
          </a:p>
        </p:txBody>
      </p:sp>
      <p:sp>
        <p:nvSpPr>
          <p:cNvPr id="3" name="Subtitle 2">
            <a:extLst>
              <a:ext uri="{FF2B5EF4-FFF2-40B4-BE49-F238E27FC236}">
                <a16:creationId xmlns:a16="http://schemas.microsoft.com/office/drawing/2014/main" id="{36B224FA-41F2-A36A-6DF3-977FCE941FAF}"/>
              </a:ext>
            </a:extLst>
          </p:cNvPr>
          <p:cNvSpPr>
            <a:spLocks noGrp="1"/>
          </p:cNvSpPr>
          <p:nvPr>
            <p:ph type="subTitle" idx="1"/>
          </p:nvPr>
        </p:nvSpPr>
        <p:spPr/>
        <p:txBody>
          <a:bodyPr/>
          <a:lstStyle/>
          <a:p>
            <a:r>
              <a:rPr lang="en-US" dirty="0"/>
              <a:t>  </a:t>
            </a:r>
          </a:p>
        </p:txBody>
      </p:sp>
    </p:spTree>
    <p:extLst>
      <p:ext uri="{BB962C8B-B14F-4D97-AF65-F5344CB8AC3E}">
        <p14:creationId xmlns:p14="http://schemas.microsoft.com/office/powerpoint/2010/main" val="3164316605"/>
      </p:ext>
    </p:extLst>
  </p:cSld>
  <p:clrMapOvr>
    <a:masterClrMapping/>
  </p:clrMapOvr>
  <p:transition spd="med"/>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78DCD3-066D-4890-8015-DA974C54E5F2}"/>
              </a:ext>
            </a:extLst>
          </p:cNvPr>
          <p:cNvSpPr>
            <a:spLocks noGrp="1"/>
          </p:cNvSpPr>
          <p:nvPr>
            <p:ph type="title"/>
          </p:nvPr>
        </p:nvSpPr>
        <p:spPr/>
        <p:txBody>
          <a:bodyPr/>
          <a:lstStyle/>
          <a:p>
            <a:r>
              <a:rPr lang="en-US" sz="3600">
                <a:latin typeface="+mj-lt"/>
              </a:rPr>
              <a:t>Search-Based Software Testing (SBST)</a:t>
            </a:r>
            <a:endParaRPr lang="en-US" dirty="0"/>
          </a:p>
        </p:txBody>
      </p:sp>
      <p:sp>
        <p:nvSpPr>
          <p:cNvPr id="3" name="Content Placeholder 2">
            <a:extLst>
              <a:ext uri="{FF2B5EF4-FFF2-40B4-BE49-F238E27FC236}">
                <a16:creationId xmlns:a16="http://schemas.microsoft.com/office/drawing/2014/main" id="{6871552C-DB6A-416A-B907-C7C130C755F5}"/>
              </a:ext>
            </a:extLst>
          </p:cNvPr>
          <p:cNvSpPr>
            <a:spLocks noGrp="1"/>
          </p:cNvSpPr>
          <p:nvPr>
            <p:ph idx="1"/>
          </p:nvPr>
        </p:nvSpPr>
        <p:spPr/>
        <p:txBody>
          <a:bodyPr/>
          <a:lstStyle/>
          <a:p>
            <a:r>
              <a:rPr lang="en-US"/>
              <a:t>Search-Based Software Testing is the use of a</a:t>
            </a:r>
            <a:r>
              <a:rPr lang="fa-IR"/>
              <a:t> </a:t>
            </a:r>
            <a:r>
              <a:rPr lang="en-US"/>
              <a:t>meta-heuristic optimizing search technique, such as a Genetic</a:t>
            </a:r>
            <a:r>
              <a:rPr lang="fa-IR"/>
              <a:t> </a:t>
            </a:r>
            <a:r>
              <a:rPr lang="en-US"/>
              <a:t>Algorithm, to automate or partially automate a testing task</a:t>
            </a:r>
            <a:endParaRPr lang="fa-IR"/>
          </a:p>
          <a:p>
            <a:pPr lvl="1"/>
            <a:r>
              <a:rPr lang="en-US"/>
              <a:t>for example the automatic generation of test data</a:t>
            </a:r>
            <a:endParaRPr lang="fa-IR"/>
          </a:p>
          <a:p>
            <a:r>
              <a:rPr lang="en-US"/>
              <a:t>Key to the</a:t>
            </a:r>
            <a:r>
              <a:rPr lang="fa-IR"/>
              <a:t> </a:t>
            </a:r>
            <a:r>
              <a:rPr lang="en-US"/>
              <a:t>optimization process is a </a:t>
            </a:r>
            <a:r>
              <a:rPr lang="en-US">
                <a:solidFill>
                  <a:srgbClr val="FF0000"/>
                </a:solidFill>
              </a:rPr>
              <a:t>problem-specific</a:t>
            </a:r>
            <a:r>
              <a:rPr lang="en-US"/>
              <a:t> fitness function</a:t>
            </a:r>
            <a:endParaRPr lang="fa-IR"/>
          </a:p>
          <a:p>
            <a:r>
              <a:rPr lang="en-US"/>
              <a:t>The</a:t>
            </a:r>
            <a:r>
              <a:rPr lang="fa-IR"/>
              <a:t> </a:t>
            </a:r>
            <a:r>
              <a:rPr lang="en-US"/>
              <a:t>role of the fitness function is to guide the search to good</a:t>
            </a:r>
            <a:r>
              <a:rPr lang="fa-IR"/>
              <a:t> </a:t>
            </a:r>
            <a:r>
              <a:rPr lang="en-US"/>
              <a:t>solutions from a potentially infinite search space, within a</a:t>
            </a:r>
            <a:r>
              <a:rPr lang="fa-IR"/>
              <a:t> </a:t>
            </a:r>
            <a:r>
              <a:rPr lang="en-US"/>
              <a:t>practical time limit</a:t>
            </a:r>
            <a:endParaRPr lang="en-US" dirty="0"/>
          </a:p>
        </p:txBody>
      </p:sp>
      <p:sp>
        <p:nvSpPr>
          <p:cNvPr id="4" name="Slide Number Placeholder 3">
            <a:extLst>
              <a:ext uri="{FF2B5EF4-FFF2-40B4-BE49-F238E27FC236}">
                <a16:creationId xmlns:a16="http://schemas.microsoft.com/office/drawing/2014/main" id="{AFC54A25-7F85-4E13-A9F8-09E5C69A3E38}"/>
              </a:ext>
            </a:extLst>
          </p:cNvPr>
          <p:cNvSpPr>
            <a:spLocks noGrp="1"/>
          </p:cNvSpPr>
          <p:nvPr>
            <p:ph type="sldNum" sz="quarter" idx="12"/>
          </p:nvPr>
        </p:nvSpPr>
        <p:spPr/>
        <p:txBody>
          <a:bodyPr/>
          <a:lstStyle/>
          <a:p>
            <a:pPr>
              <a:defRPr/>
            </a:pPr>
            <a:fld id="{62EB0AC8-263E-4BC2-8316-EF38483797F6}" type="slidenum">
              <a:rPr lang="en-US" smtClean="0"/>
              <a:pPr>
                <a:defRPr/>
              </a:pPr>
              <a:t>72</a:t>
            </a:fld>
            <a:endParaRPr lang="en-US"/>
          </a:p>
        </p:txBody>
      </p:sp>
      <p:sp>
        <p:nvSpPr>
          <p:cNvPr id="6" name="Footer Placeholder 5">
            <a:extLst>
              <a:ext uri="{FF2B5EF4-FFF2-40B4-BE49-F238E27FC236}">
                <a16:creationId xmlns:a16="http://schemas.microsoft.com/office/drawing/2014/main" id="{C6818321-2BE7-4551-BF7E-94DBE5DD05FC}"/>
              </a:ext>
            </a:extLst>
          </p:cNvPr>
          <p:cNvSpPr>
            <a:spLocks noGrp="1"/>
          </p:cNvSpPr>
          <p:nvPr>
            <p:ph type="ftr" sz="quarter" idx="11"/>
          </p:nvPr>
        </p:nvSpPr>
        <p:spPr/>
        <p:txBody>
          <a:bodyPr/>
          <a:lstStyle/>
          <a:p>
            <a:pPr>
              <a:defRPr/>
            </a:pPr>
            <a:r>
              <a:rPr lang="en-US"/>
              <a:t>© Afshin Pourjani Nasiri</a:t>
            </a:r>
            <a:endParaRPr lang="en-US" dirty="0"/>
          </a:p>
        </p:txBody>
      </p:sp>
    </p:spTree>
    <p:extLst>
      <p:ext uri="{BB962C8B-B14F-4D97-AF65-F5344CB8AC3E}">
        <p14:creationId xmlns:p14="http://schemas.microsoft.com/office/powerpoint/2010/main" val="1264569692"/>
      </p:ext>
    </p:extLst>
  </p:cSld>
  <p:clrMapOvr>
    <a:masterClrMapping/>
  </p:clrMapOvr>
  <p:transition spd="med"/>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78DCD3-066D-4890-8015-DA974C54E5F2}"/>
              </a:ext>
            </a:extLst>
          </p:cNvPr>
          <p:cNvSpPr>
            <a:spLocks noGrp="1"/>
          </p:cNvSpPr>
          <p:nvPr>
            <p:ph type="title"/>
          </p:nvPr>
        </p:nvSpPr>
        <p:spPr/>
        <p:txBody>
          <a:bodyPr/>
          <a:lstStyle/>
          <a:p>
            <a:r>
              <a:rPr lang="en-US" sz="3600">
                <a:latin typeface="+mj-lt"/>
              </a:rPr>
              <a:t>Search-Based Software Testing (SBST)</a:t>
            </a:r>
            <a:endParaRPr lang="en-US" dirty="0"/>
          </a:p>
        </p:txBody>
      </p:sp>
      <p:sp>
        <p:nvSpPr>
          <p:cNvPr id="3" name="Content Placeholder 2">
            <a:extLst>
              <a:ext uri="{FF2B5EF4-FFF2-40B4-BE49-F238E27FC236}">
                <a16:creationId xmlns:a16="http://schemas.microsoft.com/office/drawing/2014/main" id="{6871552C-DB6A-416A-B907-C7C130C755F5}"/>
              </a:ext>
            </a:extLst>
          </p:cNvPr>
          <p:cNvSpPr>
            <a:spLocks noGrp="1"/>
          </p:cNvSpPr>
          <p:nvPr>
            <p:ph idx="1"/>
          </p:nvPr>
        </p:nvSpPr>
        <p:spPr/>
        <p:txBody>
          <a:bodyPr/>
          <a:lstStyle/>
          <a:p>
            <a:r>
              <a:rPr lang="en-US">
                <a:solidFill>
                  <a:srgbClr val="FF0000"/>
                </a:solidFill>
              </a:rPr>
              <a:t>The most important part: </a:t>
            </a:r>
            <a:r>
              <a:rPr lang="en-US"/>
              <a:t>The conversion of test criteria to objective functions is required for test data generation</a:t>
            </a:r>
          </a:p>
          <a:p>
            <a:r>
              <a:rPr lang="en-US"/>
              <a:t>Objective tasks compare and contrast results of the search with respect to the all search goal lines</a:t>
            </a:r>
            <a:endParaRPr lang="en-US" dirty="0"/>
          </a:p>
        </p:txBody>
      </p:sp>
      <p:sp>
        <p:nvSpPr>
          <p:cNvPr id="4" name="Slide Number Placeholder 3">
            <a:extLst>
              <a:ext uri="{FF2B5EF4-FFF2-40B4-BE49-F238E27FC236}">
                <a16:creationId xmlns:a16="http://schemas.microsoft.com/office/drawing/2014/main" id="{AFC54A25-7F85-4E13-A9F8-09E5C69A3E38}"/>
              </a:ext>
            </a:extLst>
          </p:cNvPr>
          <p:cNvSpPr>
            <a:spLocks noGrp="1"/>
          </p:cNvSpPr>
          <p:nvPr>
            <p:ph type="sldNum" sz="quarter" idx="12"/>
          </p:nvPr>
        </p:nvSpPr>
        <p:spPr/>
        <p:txBody>
          <a:bodyPr/>
          <a:lstStyle/>
          <a:p>
            <a:pPr>
              <a:defRPr/>
            </a:pPr>
            <a:fld id="{62EB0AC8-263E-4BC2-8316-EF38483797F6}" type="slidenum">
              <a:rPr lang="en-US" smtClean="0"/>
              <a:pPr>
                <a:defRPr/>
              </a:pPr>
              <a:t>73</a:t>
            </a:fld>
            <a:endParaRPr lang="en-US"/>
          </a:p>
        </p:txBody>
      </p:sp>
      <p:sp>
        <p:nvSpPr>
          <p:cNvPr id="6" name="Footer Placeholder 5">
            <a:extLst>
              <a:ext uri="{FF2B5EF4-FFF2-40B4-BE49-F238E27FC236}">
                <a16:creationId xmlns:a16="http://schemas.microsoft.com/office/drawing/2014/main" id="{C6818321-2BE7-4551-BF7E-94DBE5DD05FC}"/>
              </a:ext>
            </a:extLst>
          </p:cNvPr>
          <p:cNvSpPr>
            <a:spLocks noGrp="1"/>
          </p:cNvSpPr>
          <p:nvPr>
            <p:ph type="ftr" sz="quarter" idx="11"/>
          </p:nvPr>
        </p:nvSpPr>
        <p:spPr/>
        <p:txBody>
          <a:bodyPr/>
          <a:lstStyle/>
          <a:p>
            <a:pPr>
              <a:defRPr/>
            </a:pPr>
            <a:r>
              <a:rPr lang="en-US"/>
              <a:t>© Afshin Pourjani Nasiri</a:t>
            </a:r>
            <a:endParaRPr lang="en-US" dirty="0"/>
          </a:p>
        </p:txBody>
      </p:sp>
    </p:spTree>
    <p:extLst>
      <p:ext uri="{BB962C8B-B14F-4D97-AF65-F5344CB8AC3E}">
        <p14:creationId xmlns:p14="http://schemas.microsoft.com/office/powerpoint/2010/main" val="535207018"/>
      </p:ext>
    </p:extLst>
  </p:cSld>
  <p:clrMapOvr>
    <a:masterClrMapping/>
  </p:clrMapOvr>
  <p:transition spd="med"/>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78DCD3-066D-4890-8015-DA974C54E5F2}"/>
              </a:ext>
            </a:extLst>
          </p:cNvPr>
          <p:cNvSpPr>
            <a:spLocks noGrp="1"/>
          </p:cNvSpPr>
          <p:nvPr>
            <p:ph type="title"/>
          </p:nvPr>
        </p:nvSpPr>
        <p:spPr/>
        <p:txBody>
          <a:bodyPr/>
          <a:lstStyle/>
          <a:p>
            <a:r>
              <a:rPr lang="en-US"/>
              <a:t>Genetic Algorithm</a:t>
            </a:r>
            <a:endParaRPr lang="en-US" dirty="0"/>
          </a:p>
        </p:txBody>
      </p:sp>
      <p:sp>
        <p:nvSpPr>
          <p:cNvPr id="3" name="Content Placeholder 2">
            <a:extLst>
              <a:ext uri="{FF2B5EF4-FFF2-40B4-BE49-F238E27FC236}">
                <a16:creationId xmlns:a16="http://schemas.microsoft.com/office/drawing/2014/main" id="{6871552C-DB6A-416A-B907-C7C130C755F5}"/>
              </a:ext>
            </a:extLst>
          </p:cNvPr>
          <p:cNvSpPr>
            <a:spLocks noGrp="1"/>
          </p:cNvSpPr>
          <p:nvPr>
            <p:ph idx="1"/>
          </p:nvPr>
        </p:nvSpPr>
        <p:spPr/>
        <p:txBody>
          <a:bodyPr/>
          <a:lstStyle/>
          <a:p>
            <a:r>
              <a:rPr lang="en-US"/>
              <a:t>Genetic algorithm is a heuristic method, one of the types of the evolutionary algorithms</a:t>
            </a:r>
          </a:p>
          <a:p>
            <a:r>
              <a:rPr lang="en-US"/>
              <a:t>Its goal is not to find the optimal and best solution, but to find one that is close enough to it</a:t>
            </a:r>
          </a:p>
          <a:p>
            <a:r>
              <a:rPr lang="en-US"/>
              <a:t>A genetic algorithm is considered completed if a certain number of iterations are, or if the satisfactory value of the fitness function was obtained</a:t>
            </a:r>
          </a:p>
          <a:p>
            <a:r>
              <a:rPr lang="en-US"/>
              <a:t>Generally, the genetic algorithm solves the problem of maximizing or minimizing, and the adequacy of each decision (chromosome) is assessed using the fitness function</a:t>
            </a:r>
            <a:endParaRPr lang="en-US" dirty="0"/>
          </a:p>
        </p:txBody>
      </p:sp>
      <p:sp>
        <p:nvSpPr>
          <p:cNvPr id="4" name="Slide Number Placeholder 3">
            <a:extLst>
              <a:ext uri="{FF2B5EF4-FFF2-40B4-BE49-F238E27FC236}">
                <a16:creationId xmlns:a16="http://schemas.microsoft.com/office/drawing/2014/main" id="{AFC54A25-7F85-4E13-A9F8-09E5C69A3E38}"/>
              </a:ext>
            </a:extLst>
          </p:cNvPr>
          <p:cNvSpPr>
            <a:spLocks noGrp="1"/>
          </p:cNvSpPr>
          <p:nvPr>
            <p:ph type="sldNum" sz="quarter" idx="12"/>
          </p:nvPr>
        </p:nvSpPr>
        <p:spPr/>
        <p:txBody>
          <a:bodyPr/>
          <a:lstStyle/>
          <a:p>
            <a:pPr>
              <a:defRPr/>
            </a:pPr>
            <a:fld id="{62EB0AC8-263E-4BC2-8316-EF38483797F6}" type="slidenum">
              <a:rPr lang="en-US" smtClean="0"/>
              <a:pPr>
                <a:defRPr/>
              </a:pPr>
              <a:t>74</a:t>
            </a:fld>
            <a:endParaRPr lang="en-US"/>
          </a:p>
        </p:txBody>
      </p:sp>
      <p:sp>
        <p:nvSpPr>
          <p:cNvPr id="6" name="Footer Placeholder 5">
            <a:extLst>
              <a:ext uri="{FF2B5EF4-FFF2-40B4-BE49-F238E27FC236}">
                <a16:creationId xmlns:a16="http://schemas.microsoft.com/office/drawing/2014/main" id="{C6818321-2BE7-4551-BF7E-94DBE5DD05FC}"/>
              </a:ext>
            </a:extLst>
          </p:cNvPr>
          <p:cNvSpPr>
            <a:spLocks noGrp="1"/>
          </p:cNvSpPr>
          <p:nvPr>
            <p:ph type="ftr" sz="quarter" idx="11"/>
          </p:nvPr>
        </p:nvSpPr>
        <p:spPr/>
        <p:txBody>
          <a:bodyPr/>
          <a:lstStyle/>
          <a:p>
            <a:pPr>
              <a:defRPr/>
            </a:pPr>
            <a:r>
              <a:rPr lang="en-US"/>
              <a:t>© Afshin Pourjani Nasiri</a:t>
            </a:r>
            <a:endParaRPr lang="en-US" dirty="0"/>
          </a:p>
        </p:txBody>
      </p:sp>
    </p:spTree>
    <p:extLst>
      <p:ext uri="{BB962C8B-B14F-4D97-AF65-F5344CB8AC3E}">
        <p14:creationId xmlns:p14="http://schemas.microsoft.com/office/powerpoint/2010/main" val="2223006522"/>
      </p:ext>
    </p:extLst>
  </p:cSld>
  <p:clrMapOvr>
    <a:masterClrMapping/>
  </p:clrMapOvr>
  <p:transition spd="med"/>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78DCD3-066D-4890-8015-DA974C54E5F2}"/>
              </a:ext>
            </a:extLst>
          </p:cNvPr>
          <p:cNvSpPr>
            <a:spLocks noGrp="1"/>
          </p:cNvSpPr>
          <p:nvPr>
            <p:ph type="title"/>
          </p:nvPr>
        </p:nvSpPr>
        <p:spPr/>
        <p:txBody>
          <a:bodyPr/>
          <a:lstStyle/>
          <a:p>
            <a:r>
              <a:rPr lang="en-US"/>
              <a:t>Genetic Algorithm</a:t>
            </a:r>
            <a:endParaRPr lang="en-US" dirty="0"/>
          </a:p>
        </p:txBody>
      </p:sp>
      <p:sp>
        <p:nvSpPr>
          <p:cNvPr id="3" name="Content Placeholder 2">
            <a:extLst>
              <a:ext uri="{FF2B5EF4-FFF2-40B4-BE49-F238E27FC236}">
                <a16:creationId xmlns:a16="http://schemas.microsoft.com/office/drawing/2014/main" id="{6871552C-DB6A-416A-B907-C7C130C755F5}"/>
              </a:ext>
            </a:extLst>
          </p:cNvPr>
          <p:cNvSpPr>
            <a:spLocks noGrp="1"/>
          </p:cNvSpPr>
          <p:nvPr>
            <p:ph idx="1"/>
          </p:nvPr>
        </p:nvSpPr>
        <p:spPr/>
        <p:txBody>
          <a:bodyPr/>
          <a:lstStyle/>
          <a:p>
            <a:r>
              <a:rPr lang="en-US"/>
              <a:t>GA works according by the following principle:</a:t>
            </a:r>
          </a:p>
          <a:p>
            <a:pPr algn="just"/>
            <a:r>
              <a:rPr lang="en-US" sz="2400" b="1"/>
              <a:t>Initializing: </a:t>
            </a:r>
            <a:r>
              <a:rPr lang="en-US" sz="2400"/>
              <a:t>Establishing fitness function. Forming the initial population. The initial population is created by random filling of genes in the chromosomes</a:t>
            </a:r>
          </a:p>
          <a:p>
            <a:pPr algn="just"/>
            <a:r>
              <a:rPr lang="en-US" sz="2400" b="1"/>
              <a:t>Evaluation of population:</a:t>
            </a:r>
            <a:r>
              <a:rPr lang="en-US" sz="2400"/>
              <a:t> Each of the chromosomes is evaluated by the fitness function</a:t>
            </a:r>
          </a:p>
          <a:p>
            <a:pPr algn="just"/>
            <a:r>
              <a:rPr lang="en-US" sz="2400" b="1"/>
              <a:t>Selection:</a:t>
            </a:r>
            <a:r>
              <a:rPr lang="en-US" sz="2400"/>
              <a:t> After each chromosome obtain its own value, the selection of the best chromosomes takes place. Selection can be done by different methods</a:t>
            </a:r>
          </a:p>
          <a:p>
            <a:pPr lvl="1" algn="just"/>
            <a:r>
              <a:rPr lang="en-US" sz="2000"/>
              <a:t>For example, take the first n chromosomes sorted by value of the fitness function, or only chromosomes with maximum value of the fitness function, etc</a:t>
            </a:r>
          </a:p>
        </p:txBody>
      </p:sp>
      <p:sp>
        <p:nvSpPr>
          <p:cNvPr id="4" name="Slide Number Placeholder 3">
            <a:extLst>
              <a:ext uri="{FF2B5EF4-FFF2-40B4-BE49-F238E27FC236}">
                <a16:creationId xmlns:a16="http://schemas.microsoft.com/office/drawing/2014/main" id="{AFC54A25-7F85-4E13-A9F8-09E5C69A3E38}"/>
              </a:ext>
            </a:extLst>
          </p:cNvPr>
          <p:cNvSpPr>
            <a:spLocks noGrp="1"/>
          </p:cNvSpPr>
          <p:nvPr>
            <p:ph type="sldNum" sz="quarter" idx="12"/>
          </p:nvPr>
        </p:nvSpPr>
        <p:spPr/>
        <p:txBody>
          <a:bodyPr/>
          <a:lstStyle/>
          <a:p>
            <a:pPr>
              <a:defRPr/>
            </a:pPr>
            <a:fld id="{62EB0AC8-263E-4BC2-8316-EF38483797F6}" type="slidenum">
              <a:rPr lang="en-US" smtClean="0"/>
              <a:pPr>
                <a:defRPr/>
              </a:pPr>
              <a:t>75</a:t>
            </a:fld>
            <a:endParaRPr lang="en-US"/>
          </a:p>
        </p:txBody>
      </p:sp>
      <p:sp>
        <p:nvSpPr>
          <p:cNvPr id="6" name="Footer Placeholder 5">
            <a:extLst>
              <a:ext uri="{FF2B5EF4-FFF2-40B4-BE49-F238E27FC236}">
                <a16:creationId xmlns:a16="http://schemas.microsoft.com/office/drawing/2014/main" id="{C6818321-2BE7-4551-BF7E-94DBE5DD05FC}"/>
              </a:ext>
            </a:extLst>
          </p:cNvPr>
          <p:cNvSpPr>
            <a:spLocks noGrp="1"/>
          </p:cNvSpPr>
          <p:nvPr>
            <p:ph type="ftr" sz="quarter" idx="11"/>
          </p:nvPr>
        </p:nvSpPr>
        <p:spPr/>
        <p:txBody>
          <a:bodyPr/>
          <a:lstStyle/>
          <a:p>
            <a:pPr>
              <a:defRPr/>
            </a:pPr>
            <a:r>
              <a:rPr lang="en-US"/>
              <a:t>© Afshin Pourjani Nasiri</a:t>
            </a:r>
            <a:endParaRPr lang="en-US" dirty="0"/>
          </a:p>
        </p:txBody>
      </p:sp>
    </p:spTree>
    <p:extLst>
      <p:ext uri="{BB962C8B-B14F-4D97-AF65-F5344CB8AC3E}">
        <p14:creationId xmlns:p14="http://schemas.microsoft.com/office/powerpoint/2010/main" val="829763484"/>
      </p:ext>
    </p:extLst>
  </p:cSld>
  <p:clrMapOvr>
    <a:masterClrMapping/>
  </p:clrMapOvr>
  <p:transition spd="med"/>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78DCD3-066D-4890-8015-DA974C54E5F2}"/>
              </a:ext>
            </a:extLst>
          </p:cNvPr>
          <p:cNvSpPr>
            <a:spLocks noGrp="1"/>
          </p:cNvSpPr>
          <p:nvPr>
            <p:ph type="title"/>
          </p:nvPr>
        </p:nvSpPr>
        <p:spPr/>
        <p:txBody>
          <a:bodyPr/>
          <a:lstStyle/>
          <a:p>
            <a:r>
              <a:rPr lang="en-US"/>
              <a:t>Genetic Algorithm</a:t>
            </a:r>
            <a:endParaRPr lang="en-US" dirty="0"/>
          </a:p>
        </p:txBody>
      </p:sp>
      <p:sp>
        <p:nvSpPr>
          <p:cNvPr id="3" name="Content Placeholder 2">
            <a:extLst>
              <a:ext uri="{FF2B5EF4-FFF2-40B4-BE49-F238E27FC236}">
                <a16:creationId xmlns:a16="http://schemas.microsoft.com/office/drawing/2014/main" id="{6871552C-DB6A-416A-B907-C7C130C755F5}"/>
              </a:ext>
            </a:extLst>
          </p:cNvPr>
          <p:cNvSpPr>
            <a:spLocks noGrp="1"/>
          </p:cNvSpPr>
          <p:nvPr>
            <p:ph idx="1"/>
          </p:nvPr>
        </p:nvSpPr>
        <p:spPr/>
        <p:txBody>
          <a:bodyPr/>
          <a:lstStyle/>
          <a:p>
            <a:pPr algn="just"/>
            <a:r>
              <a:rPr lang="en-US" sz="2400" b="1"/>
              <a:t>Crossover:</a:t>
            </a:r>
            <a:r>
              <a:rPr lang="en-US" sz="2400"/>
              <a:t> After selection and retrieving the suitable chromosomes to solve the problem, they crossover with each other. Crossover occurs based on the selection of a specific position in the two chromosomes (</a:t>
            </a:r>
            <a:r>
              <a:rPr lang="en-US" sz="2400" i="0">
                <a:effectLst/>
                <a:latin typeface="Arial" panose="020B0604020202020204" pitchFamily="34" charset="0"/>
              </a:rPr>
              <a:t>crossover point)</a:t>
            </a:r>
            <a:r>
              <a:rPr lang="en-US" sz="2400"/>
              <a:t> and mutual replacement of parts. </a:t>
            </a:r>
          </a:p>
          <a:p>
            <a:pPr algn="just"/>
            <a:r>
              <a:rPr lang="en-US" sz="2400" b="1"/>
              <a:t>Mutation:</a:t>
            </a:r>
            <a:r>
              <a:rPr lang="en-US" sz="2400"/>
              <a:t> In random order, a random gene can change values to a random one</a:t>
            </a:r>
          </a:p>
          <a:p>
            <a:pPr lvl="1" algn="just"/>
            <a:r>
              <a:rPr lang="en-US" sz="2000"/>
              <a:t>The main goal of mutation is to obtain solutions that could not be produced with existing genes. This will allow, firstly, to avoid falling into local extremes, since the mutation may allow the algorithm to go a completely different path, and secondly, to “dilute” the population in order to avoid a situation where there are only identical chromosomes in the entire population that will not move towards a global solution</a:t>
            </a:r>
          </a:p>
        </p:txBody>
      </p:sp>
      <p:sp>
        <p:nvSpPr>
          <p:cNvPr id="4" name="Slide Number Placeholder 3">
            <a:extLst>
              <a:ext uri="{FF2B5EF4-FFF2-40B4-BE49-F238E27FC236}">
                <a16:creationId xmlns:a16="http://schemas.microsoft.com/office/drawing/2014/main" id="{AFC54A25-7F85-4E13-A9F8-09E5C69A3E38}"/>
              </a:ext>
            </a:extLst>
          </p:cNvPr>
          <p:cNvSpPr>
            <a:spLocks noGrp="1"/>
          </p:cNvSpPr>
          <p:nvPr>
            <p:ph type="sldNum" sz="quarter" idx="12"/>
          </p:nvPr>
        </p:nvSpPr>
        <p:spPr/>
        <p:txBody>
          <a:bodyPr/>
          <a:lstStyle/>
          <a:p>
            <a:pPr>
              <a:defRPr/>
            </a:pPr>
            <a:fld id="{62EB0AC8-263E-4BC2-8316-EF38483797F6}" type="slidenum">
              <a:rPr lang="en-US" smtClean="0"/>
              <a:pPr>
                <a:defRPr/>
              </a:pPr>
              <a:t>76</a:t>
            </a:fld>
            <a:endParaRPr lang="en-US"/>
          </a:p>
        </p:txBody>
      </p:sp>
      <p:sp>
        <p:nvSpPr>
          <p:cNvPr id="6" name="Footer Placeholder 5">
            <a:extLst>
              <a:ext uri="{FF2B5EF4-FFF2-40B4-BE49-F238E27FC236}">
                <a16:creationId xmlns:a16="http://schemas.microsoft.com/office/drawing/2014/main" id="{C6818321-2BE7-4551-BF7E-94DBE5DD05FC}"/>
              </a:ext>
            </a:extLst>
          </p:cNvPr>
          <p:cNvSpPr>
            <a:spLocks noGrp="1"/>
          </p:cNvSpPr>
          <p:nvPr>
            <p:ph type="ftr" sz="quarter" idx="11"/>
          </p:nvPr>
        </p:nvSpPr>
        <p:spPr/>
        <p:txBody>
          <a:bodyPr/>
          <a:lstStyle/>
          <a:p>
            <a:pPr>
              <a:defRPr/>
            </a:pPr>
            <a:r>
              <a:rPr lang="en-US"/>
              <a:t>© Afshin Pourjani Nasiri</a:t>
            </a:r>
            <a:endParaRPr lang="en-US" dirty="0"/>
          </a:p>
        </p:txBody>
      </p:sp>
    </p:spTree>
    <p:extLst>
      <p:ext uri="{BB962C8B-B14F-4D97-AF65-F5344CB8AC3E}">
        <p14:creationId xmlns:p14="http://schemas.microsoft.com/office/powerpoint/2010/main" val="180467073"/>
      </p:ext>
    </p:extLst>
  </p:cSld>
  <p:clrMapOvr>
    <a:masterClrMapping/>
  </p:clrMapOvr>
  <p:transition spd="med"/>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78DCD3-066D-4890-8015-DA974C54E5F2}"/>
              </a:ext>
            </a:extLst>
          </p:cNvPr>
          <p:cNvSpPr>
            <a:spLocks noGrp="1"/>
          </p:cNvSpPr>
          <p:nvPr>
            <p:ph type="title"/>
          </p:nvPr>
        </p:nvSpPr>
        <p:spPr/>
        <p:txBody>
          <a:bodyPr/>
          <a:lstStyle/>
          <a:p>
            <a:r>
              <a:rPr lang="en-US"/>
              <a:t>Genetic Algorithm</a:t>
            </a:r>
            <a:endParaRPr lang="en-US" dirty="0"/>
          </a:p>
        </p:txBody>
      </p:sp>
      <p:sp>
        <p:nvSpPr>
          <p:cNvPr id="3" name="Content Placeholder 2">
            <a:extLst>
              <a:ext uri="{FF2B5EF4-FFF2-40B4-BE49-F238E27FC236}">
                <a16:creationId xmlns:a16="http://schemas.microsoft.com/office/drawing/2014/main" id="{6871552C-DB6A-416A-B907-C7C130C755F5}"/>
              </a:ext>
            </a:extLst>
          </p:cNvPr>
          <p:cNvSpPr>
            <a:spLocks noGrp="1"/>
          </p:cNvSpPr>
          <p:nvPr>
            <p:ph idx="1"/>
          </p:nvPr>
        </p:nvSpPr>
        <p:spPr/>
        <p:txBody>
          <a:bodyPr/>
          <a:lstStyle/>
          <a:p>
            <a:pPr algn="just"/>
            <a:r>
              <a:rPr lang="en-US" sz="2400"/>
              <a:t>After all stages of the genetic algorithm have been completed, it is estimated whether the population has reached the desired accuracy of the solutions, or whether a certain number of populations have been reached. If these conditions have been met, the algorithm stops working. Otherwise, the cycle is repeated with the new population until the conditions are reached</a:t>
            </a:r>
          </a:p>
        </p:txBody>
      </p:sp>
      <p:sp>
        <p:nvSpPr>
          <p:cNvPr id="4" name="Slide Number Placeholder 3">
            <a:extLst>
              <a:ext uri="{FF2B5EF4-FFF2-40B4-BE49-F238E27FC236}">
                <a16:creationId xmlns:a16="http://schemas.microsoft.com/office/drawing/2014/main" id="{AFC54A25-7F85-4E13-A9F8-09E5C69A3E38}"/>
              </a:ext>
            </a:extLst>
          </p:cNvPr>
          <p:cNvSpPr>
            <a:spLocks noGrp="1"/>
          </p:cNvSpPr>
          <p:nvPr>
            <p:ph type="sldNum" sz="quarter" idx="12"/>
          </p:nvPr>
        </p:nvSpPr>
        <p:spPr/>
        <p:txBody>
          <a:bodyPr/>
          <a:lstStyle/>
          <a:p>
            <a:pPr>
              <a:defRPr/>
            </a:pPr>
            <a:fld id="{62EB0AC8-263E-4BC2-8316-EF38483797F6}" type="slidenum">
              <a:rPr lang="en-US" smtClean="0"/>
              <a:pPr>
                <a:defRPr/>
              </a:pPr>
              <a:t>77</a:t>
            </a:fld>
            <a:endParaRPr lang="en-US"/>
          </a:p>
        </p:txBody>
      </p:sp>
      <p:sp>
        <p:nvSpPr>
          <p:cNvPr id="6" name="Footer Placeholder 5">
            <a:extLst>
              <a:ext uri="{FF2B5EF4-FFF2-40B4-BE49-F238E27FC236}">
                <a16:creationId xmlns:a16="http://schemas.microsoft.com/office/drawing/2014/main" id="{C6818321-2BE7-4551-BF7E-94DBE5DD05FC}"/>
              </a:ext>
            </a:extLst>
          </p:cNvPr>
          <p:cNvSpPr>
            <a:spLocks noGrp="1"/>
          </p:cNvSpPr>
          <p:nvPr>
            <p:ph type="ftr" sz="quarter" idx="11"/>
          </p:nvPr>
        </p:nvSpPr>
        <p:spPr/>
        <p:txBody>
          <a:bodyPr/>
          <a:lstStyle/>
          <a:p>
            <a:pPr>
              <a:defRPr/>
            </a:pPr>
            <a:r>
              <a:rPr lang="en-US"/>
              <a:t>© Afshin Pourjani Nasiri</a:t>
            </a:r>
            <a:endParaRPr lang="en-US" dirty="0"/>
          </a:p>
        </p:txBody>
      </p:sp>
    </p:spTree>
    <p:extLst>
      <p:ext uri="{BB962C8B-B14F-4D97-AF65-F5344CB8AC3E}">
        <p14:creationId xmlns:p14="http://schemas.microsoft.com/office/powerpoint/2010/main" val="746513814"/>
      </p:ext>
    </p:extLst>
  </p:cSld>
  <p:clrMapOvr>
    <a:masterClrMapping/>
  </p:clrMapOvr>
  <p:transition spd="med"/>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78DCD3-066D-4890-8015-DA974C54E5F2}"/>
              </a:ext>
            </a:extLst>
          </p:cNvPr>
          <p:cNvSpPr>
            <a:spLocks noGrp="1"/>
          </p:cNvSpPr>
          <p:nvPr>
            <p:ph type="title"/>
          </p:nvPr>
        </p:nvSpPr>
        <p:spPr/>
        <p:txBody>
          <a:bodyPr/>
          <a:lstStyle/>
          <a:p>
            <a:r>
              <a:rPr lang="en-US"/>
              <a:t>Assigning Weights</a:t>
            </a:r>
            <a:endParaRPr lang="en-US" dirty="0"/>
          </a:p>
        </p:txBody>
      </p:sp>
      <p:sp>
        <p:nvSpPr>
          <p:cNvPr id="3" name="Content Placeholder 2">
            <a:extLst>
              <a:ext uri="{FF2B5EF4-FFF2-40B4-BE49-F238E27FC236}">
                <a16:creationId xmlns:a16="http://schemas.microsoft.com/office/drawing/2014/main" id="{6871552C-DB6A-416A-B907-C7C130C755F5}"/>
              </a:ext>
            </a:extLst>
          </p:cNvPr>
          <p:cNvSpPr>
            <a:spLocks noGrp="1"/>
          </p:cNvSpPr>
          <p:nvPr>
            <p:ph idx="1"/>
          </p:nvPr>
        </p:nvSpPr>
        <p:spPr/>
        <p:txBody>
          <a:bodyPr/>
          <a:lstStyle/>
          <a:p>
            <a:r>
              <a:rPr lang="en-US"/>
              <a:t>Search for a single path in the program code works as follows: </a:t>
            </a:r>
          </a:p>
          <a:p>
            <a:pPr algn="just"/>
            <a:r>
              <a:rPr lang="en-US" sz="2400"/>
              <a:t>The first operation is assigned a weight, for example, 100.</a:t>
            </a:r>
          </a:p>
          <a:p>
            <a:pPr algn="just"/>
            <a:r>
              <a:rPr lang="en-US" sz="2400"/>
              <a:t>Each subsequent operation is also assigned a weight – if there are no conditions or cycles, the weight is equal to the weight of the previous operation</a:t>
            </a:r>
          </a:p>
          <a:p>
            <a:pPr algn="just"/>
            <a:r>
              <a:rPr lang="en-US" sz="2400"/>
              <a:t>Weight of the condition is assigned in accordance with the following rule. If the condition contains only one branch (only if ...), then the weight of each operation is reduced on 0.8. If the condition is divided into several branches (if ... else ...), then the weight is divided into equivalent parts - for two branches 50 / 50, for three 33 / 33 / 33, etc</a:t>
            </a:r>
          </a:p>
          <a:p>
            <a:pPr algn="just"/>
            <a:r>
              <a:rPr lang="en-US" sz="2400"/>
              <a:t>Weights of operations in the cycle remain the same, but can also be multiplied by a certain weight, if it is necessary to increase the significance of the cycles during testing</a:t>
            </a:r>
          </a:p>
        </p:txBody>
      </p:sp>
      <p:sp>
        <p:nvSpPr>
          <p:cNvPr id="4" name="Slide Number Placeholder 3">
            <a:extLst>
              <a:ext uri="{FF2B5EF4-FFF2-40B4-BE49-F238E27FC236}">
                <a16:creationId xmlns:a16="http://schemas.microsoft.com/office/drawing/2014/main" id="{AFC54A25-7F85-4E13-A9F8-09E5C69A3E38}"/>
              </a:ext>
            </a:extLst>
          </p:cNvPr>
          <p:cNvSpPr>
            <a:spLocks noGrp="1"/>
          </p:cNvSpPr>
          <p:nvPr>
            <p:ph type="sldNum" sz="quarter" idx="12"/>
          </p:nvPr>
        </p:nvSpPr>
        <p:spPr/>
        <p:txBody>
          <a:bodyPr/>
          <a:lstStyle/>
          <a:p>
            <a:pPr>
              <a:defRPr/>
            </a:pPr>
            <a:fld id="{62EB0AC8-263E-4BC2-8316-EF38483797F6}" type="slidenum">
              <a:rPr lang="en-US" smtClean="0"/>
              <a:pPr>
                <a:defRPr/>
              </a:pPr>
              <a:t>78</a:t>
            </a:fld>
            <a:endParaRPr lang="en-US"/>
          </a:p>
        </p:txBody>
      </p:sp>
      <p:sp>
        <p:nvSpPr>
          <p:cNvPr id="6" name="Footer Placeholder 5">
            <a:extLst>
              <a:ext uri="{FF2B5EF4-FFF2-40B4-BE49-F238E27FC236}">
                <a16:creationId xmlns:a16="http://schemas.microsoft.com/office/drawing/2014/main" id="{C6818321-2BE7-4551-BF7E-94DBE5DD05FC}"/>
              </a:ext>
            </a:extLst>
          </p:cNvPr>
          <p:cNvSpPr>
            <a:spLocks noGrp="1"/>
          </p:cNvSpPr>
          <p:nvPr>
            <p:ph type="ftr" sz="quarter" idx="11"/>
          </p:nvPr>
        </p:nvSpPr>
        <p:spPr/>
        <p:txBody>
          <a:bodyPr/>
          <a:lstStyle/>
          <a:p>
            <a:pPr>
              <a:defRPr/>
            </a:pPr>
            <a:r>
              <a:rPr lang="en-US"/>
              <a:t>© Afshin Pourjani Nasiri</a:t>
            </a:r>
            <a:endParaRPr lang="en-US" dirty="0"/>
          </a:p>
        </p:txBody>
      </p:sp>
    </p:spTree>
    <p:extLst>
      <p:ext uri="{BB962C8B-B14F-4D97-AF65-F5344CB8AC3E}">
        <p14:creationId xmlns:p14="http://schemas.microsoft.com/office/powerpoint/2010/main" val="2107067512"/>
      </p:ext>
    </p:extLst>
  </p:cSld>
  <p:clrMapOvr>
    <a:masterClrMapping/>
  </p:clrMapOvr>
  <p:transition spd="med"/>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78DCD3-066D-4890-8015-DA974C54E5F2}"/>
              </a:ext>
            </a:extLst>
          </p:cNvPr>
          <p:cNvSpPr>
            <a:spLocks noGrp="1"/>
          </p:cNvSpPr>
          <p:nvPr>
            <p:ph type="title"/>
          </p:nvPr>
        </p:nvSpPr>
        <p:spPr/>
        <p:txBody>
          <a:bodyPr/>
          <a:lstStyle/>
          <a:p>
            <a:r>
              <a:rPr lang="en-US"/>
              <a:t>Assigning Weights</a:t>
            </a:r>
            <a:endParaRPr lang="en-US" dirty="0"/>
          </a:p>
        </p:txBody>
      </p:sp>
      <p:sp>
        <p:nvSpPr>
          <p:cNvPr id="3" name="Content Placeholder 2">
            <a:extLst>
              <a:ext uri="{FF2B5EF4-FFF2-40B4-BE49-F238E27FC236}">
                <a16:creationId xmlns:a16="http://schemas.microsoft.com/office/drawing/2014/main" id="{6871552C-DB6A-416A-B907-C7C130C755F5}"/>
              </a:ext>
            </a:extLst>
          </p:cNvPr>
          <p:cNvSpPr>
            <a:spLocks noGrp="1"/>
          </p:cNvSpPr>
          <p:nvPr>
            <p:ph idx="1"/>
          </p:nvPr>
        </p:nvSpPr>
        <p:spPr/>
        <p:txBody>
          <a:bodyPr/>
          <a:lstStyle/>
          <a:p>
            <a:pPr algn="just"/>
            <a:r>
              <a:rPr lang="en-US" sz="2400"/>
              <a:t>All nested restrictions are taken into account, for example, for two nested conditions, the weight of operations will be equal to 80 * 80 = 64 percent</a:t>
            </a:r>
          </a:p>
          <a:p>
            <a:endParaRPr lang="en-US" sz="2400"/>
          </a:p>
        </p:txBody>
      </p:sp>
      <p:sp>
        <p:nvSpPr>
          <p:cNvPr id="4" name="Slide Number Placeholder 3">
            <a:extLst>
              <a:ext uri="{FF2B5EF4-FFF2-40B4-BE49-F238E27FC236}">
                <a16:creationId xmlns:a16="http://schemas.microsoft.com/office/drawing/2014/main" id="{AFC54A25-7F85-4E13-A9F8-09E5C69A3E38}"/>
              </a:ext>
            </a:extLst>
          </p:cNvPr>
          <p:cNvSpPr>
            <a:spLocks noGrp="1"/>
          </p:cNvSpPr>
          <p:nvPr>
            <p:ph type="sldNum" sz="quarter" idx="12"/>
          </p:nvPr>
        </p:nvSpPr>
        <p:spPr/>
        <p:txBody>
          <a:bodyPr/>
          <a:lstStyle/>
          <a:p>
            <a:pPr>
              <a:defRPr/>
            </a:pPr>
            <a:fld id="{62EB0AC8-263E-4BC2-8316-EF38483797F6}" type="slidenum">
              <a:rPr lang="en-US" smtClean="0"/>
              <a:pPr>
                <a:defRPr/>
              </a:pPr>
              <a:t>79</a:t>
            </a:fld>
            <a:endParaRPr lang="en-US"/>
          </a:p>
        </p:txBody>
      </p:sp>
      <p:sp>
        <p:nvSpPr>
          <p:cNvPr id="6" name="Footer Placeholder 5">
            <a:extLst>
              <a:ext uri="{FF2B5EF4-FFF2-40B4-BE49-F238E27FC236}">
                <a16:creationId xmlns:a16="http://schemas.microsoft.com/office/drawing/2014/main" id="{C6818321-2BE7-4551-BF7E-94DBE5DD05FC}"/>
              </a:ext>
            </a:extLst>
          </p:cNvPr>
          <p:cNvSpPr>
            <a:spLocks noGrp="1"/>
          </p:cNvSpPr>
          <p:nvPr>
            <p:ph type="ftr" sz="quarter" idx="11"/>
          </p:nvPr>
        </p:nvSpPr>
        <p:spPr/>
        <p:txBody>
          <a:bodyPr/>
          <a:lstStyle/>
          <a:p>
            <a:pPr>
              <a:defRPr/>
            </a:pPr>
            <a:r>
              <a:rPr lang="en-US"/>
              <a:t>© Afshin Pourjani Nasiri</a:t>
            </a:r>
            <a:endParaRPr lang="en-US" dirty="0"/>
          </a:p>
        </p:txBody>
      </p:sp>
    </p:spTree>
    <p:extLst>
      <p:ext uri="{BB962C8B-B14F-4D97-AF65-F5344CB8AC3E}">
        <p14:creationId xmlns:p14="http://schemas.microsoft.com/office/powerpoint/2010/main" val="3872416510"/>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78DCD3-066D-4890-8015-DA974C54E5F2}"/>
              </a:ext>
            </a:extLst>
          </p:cNvPr>
          <p:cNvSpPr>
            <a:spLocks noGrp="1"/>
          </p:cNvSpPr>
          <p:nvPr>
            <p:ph type="title"/>
          </p:nvPr>
        </p:nvSpPr>
        <p:spPr/>
        <p:txBody>
          <a:bodyPr/>
          <a:lstStyle/>
          <a:p>
            <a:r>
              <a:rPr lang="en-US" dirty="0"/>
              <a:t>About ART</a:t>
            </a:r>
          </a:p>
        </p:txBody>
      </p:sp>
      <p:sp>
        <p:nvSpPr>
          <p:cNvPr id="3" name="Content Placeholder 2">
            <a:extLst>
              <a:ext uri="{FF2B5EF4-FFF2-40B4-BE49-F238E27FC236}">
                <a16:creationId xmlns:a16="http://schemas.microsoft.com/office/drawing/2014/main" id="{6871552C-DB6A-416A-B907-C7C130C755F5}"/>
              </a:ext>
            </a:extLst>
          </p:cNvPr>
          <p:cNvSpPr>
            <a:spLocks noGrp="1"/>
          </p:cNvSpPr>
          <p:nvPr>
            <p:ph idx="1"/>
          </p:nvPr>
        </p:nvSpPr>
        <p:spPr/>
        <p:txBody>
          <a:bodyPr/>
          <a:lstStyle/>
          <a:p>
            <a:pPr marL="0" indent="0">
              <a:buNone/>
            </a:pPr>
            <a:r>
              <a:rPr lang="en-US" dirty="0"/>
              <a:t>Adaptive Random Testing (ART) is a software testing method that improves upon traditional random testing by increasing efficiency and coverage. The primary goal of ART is to reduce the number of tests required to find defects compared to conventional random testing. This method uses various algorithms and strategies to select tests in a way that uniformly covers the test space, thereby increasing the likelihood of detecting faults.</a:t>
            </a:r>
          </a:p>
          <a:p>
            <a:pPr marL="0" indent="0">
              <a:buNone/>
            </a:pPr>
            <a:endParaRPr lang="en-US" dirty="0"/>
          </a:p>
          <a:p>
            <a:pPr marL="0" indent="0">
              <a:buNone/>
            </a:pPr>
            <a:r>
              <a:rPr lang="en-US" dirty="0"/>
              <a:t>In traditional random testing methods, tests are selected completely randomly without considering the positions of previous tests. </a:t>
            </a:r>
          </a:p>
        </p:txBody>
      </p:sp>
      <p:sp>
        <p:nvSpPr>
          <p:cNvPr id="4" name="Slide Number Placeholder 3">
            <a:extLst>
              <a:ext uri="{FF2B5EF4-FFF2-40B4-BE49-F238E27FC236}">
                <a16:creationId xmlns:a16="http://schemas.microsoft.com/office/drawing/2014/main" id="{AFC54A25-7F85-4E13-A9F8-09E5C69A3E38}"/>
              </a:ext>
            </a:extLst>
          </p:cNvPr>
          <p:cNvSpPr>
            <a:spLocks noGrp="1"/>
          </p:cNvSpPr>
          <p:nvPr>
            <p:ph type="sldNum" sz="quarter" idx="12"/>
          </p:nvPr>
        </p:nvSpPr>
        <p:spPr/>
        <p:txBody>
          <a:bodyPr/>
          <a:lstStyle/>
          <a:p>
            <a:pPr>
              <a:defRPr/>
            </a:pPr>
            <a:fld id="{62EB0AC8-263E-4BC2-8316-EF38483797F6}" type="slidenum">
              <a:rPr lang="en-US" smtClean="0"/>
              <a:pPr>
                <a:defRPr/>
              </a:pPr>
              <a:t>8</a:t>
            </a:fld>
            <a:endParaRPr lang="en-US"/>
          </a:p>
        </p:txBody>
      </p:sp>
      <p:sp>
        <p:nvSpPr>
          <p:cNvPr id="5" name="Date Placeholder 4">
            <a:extLst>
              <a:ext uri="{FF2B5EF4-FFF2-40B4-BE49-F238E27FC236}">
                <a16:creationId xmlns:a16="http://schemas.microsoft.com/office/drawing/2014/main" id="{D6FA68B7-91AB-43A1-A55A-B3BAA85B95D8}"/>
              </a:ext>
            </a:extLst>
          </p:cNvPr>
          <p:cNvSpPr>
            <a:spLocks noGrp="1"/>
          </p:cNvSpPr>
          <p:nvPr>
            <p:ph type="dt" sz="half" idx="10"/>
          </p:nvPr>
        </p:nvSpPr>
        <p:spPr/>
        <p:txBody>
          <a:bodyPr/>
          <a:lstStyle/>
          <a:p>
            <a:pPr>
              <a:defRPr/>
            </a:pPr>
            <a:r>
              <a:rPr lang="en-US"/>
              <a:t>Automated Test Generation</a:t>
            </a:r>
            <a:endParaRPr lang="en-US" dirty="0"/>
          </a:p>
        </p:txBody>
      </p:sp>
      <p:sp>
        <p:nvSpPr>
          <p:cNvPr id="6" name="Footer Placeholder 5">
            <a:extLst>
              <a:ext uri="{FF2B5EF4-FFF2-40B4-BE49-F238E27FC236}">
                <a16:creationId xmlns:a16="http://schemas.microsoft.com/office/drawing/2014/main" id="{C6818321-2BE7-4551-BF7E-94DBE5DD05FC}"/>
              </a:ext>
            </a:extLst>
          </p:cNvPr>
          <p:cNvSpPr>
            <a:spLocks noGrp="1"/>
          </p:cNvSpPr>
          <p:nvPr>
            <p:ph type="ftr" sz="quarter" idx="11"/>
          </p:nvPr>
        </p:nvSpPr>
        <p:spPr/>
        <p:txBody>
          <a:bodyPr/>
          <a:lstStyle/>
          <a:p>
            <a:pPr>
              <a:defRPr/>
            </a:pPr>
            <a:r>
              <a:rPr lang="en-US"/>
              <a:t>© Zakeri</a:t>
            </a:r>
            <a:endParaRPr lang="en-US" dirty="0"/>
          </a:p>
        </p:txBody>
      </p:sp>
    </p:spTree>
    <p:extLst>
      <p:ext uri="{BB962C8B-B14F-4D97-AF65-F5344CB8AC3E}">
        <p14:creationId xmlns:p14="http://schemas.microsoft.com/office/powerpoint/2010/main" val="483044843"/>
      </p:ext>
    </p:extLst>
  </p:cSld>
  <p:clrMapOvr>
    <a:masterClrMapping/>
  </p:clrMapOvr>
  <p:transition spd="med"/>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78DCD3-066D-4890-8015-DA974C54E5F2}"/>
              </a:ext>
            </a:extLst>
          </p:cNvPr>
          <p:cNvSpPr>
            <a:spLocks noGrp="1"/>
          </p:cNvSpPr>
          <p:nvPr>
            <p:ph type="title"/>
          </p:nvPr>
        </p:nvSpPr>
        <p:spPr/>
        <p:txBody>
          <a:bodyPr/>
          <a:lstStyle/>
          <a:p>
            <a:r>
              <a:rPr lang="en-US"/>
              <a:t>Test data generation with GA</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871552C-DB6A-416A-B907-C7C130C755F5}"/>
                  </a:ext>
                </a:extLst>
              </p:cNvPr>
              <p:cNvSpPr>
                <a:spLocks noGrp="1"/>
              </p:cNvSpPr>
              <p:nvPr>
                <p:ph idx="1"/>
              </p:nvPr>
            </p:nvSpPr>
            <p:spPr/>
            <p:txBody>
              <a:bodyPr/>
              <a:lstStyle/>
              <a:p>
                <a:r>
                  <a:rPr lang="en-US"/>
                  <a:t>We introduce the following notation: </a:t>
                </a:r>
                <a:endParaRPr lang="en-US" sz="2400"/>
              </a:p>
              <a:p>
                <a:pPr lvl="1" algn="just"/>
                <a:r>
                  <a:rPr lang="en-US"/>
                  <a:t>X – data sets; m – population size, i.e. the number of different variants of input data values; r(i) – </a:t>
                </a:r>
                <a:r>
                  <a:rPr lang="en-US" sz="2400"/>
                  <a:t>the weight of a single operation i; F (X) – the value of the fitness function for each data set depending on the calculated weights</a:t>
                </a:r>
              </a:p>
              <a:p>
                <a:r>
                  <a:rPr lang="en-US"/>
                  <a:t>The problem is to select the maximum of the objective function</a:t>
                </a:r>
                <a:r>
                  <a:rPr lang="en-US" sz="2400"/>
                  <a:t>: </a:t>
                </a:r>
                <a14:m>
                  <m:oMath xmlns:m="http://schemas.openxmlformats.org/officeDocument/2006/math">
                    <m:r>
                      <a:rPr lang="en-US" i="1" smtClean="0">
                        <a:latin typeface="Cambria Math" panose="02040503050406030204" pitchFamily="18" charset="0"/>
                      </a:rPr>
                      <m:t>𝐹</m:t>
                    </m:r>
                    <m:d>
                      <m:dPr>
                        <m:ctrlPr>
                          <a:rPr lang="en-US" i="1" smtClean="0">
                            <a:solidFill>
                              <a:schemeClr val="tx1"/>
                            </a:solidFill>
                            <a:latin typeface="Cambria Math" panose="02040503050406030204" pitchFamily="18" charset="0"/>
                          </a:rPr>
                        </m:ctrlPr>
                      </m:dPr>
                      <m:e>
                        <m:r>
                          <a:rPr lang="en-US" b="0" i="1" smtClean="0">
                            <a:solidFill>
                              <a:schemeClr val="tx1"/>
                            </a:solidFill>
                            <a:latin typeface="Cambria Math" panose="02040503050406030204" pitchFamily="18" charset="0"/>
                          </a:rPr>
                          <m:t>𝑋</m:t>
                        </m:r>
                      </m:e>
                    </m:d>
                    <m:r>
                      <a:rPr lang="en-US" b="0" i="1" smtClean="0">
                        <a:latin typeface="Cambria Math" panose="02040503050406030204" pitchFamily="18" charset="0"/>
                      </a:rPr>
                      <m:t>=</m:t>
                    </m:r>
                    <m:nary>
                      <m:naryPr>
                        <m:chr m:val="∑"/>
                        <m:limLoc m:val="undOvr"/>
                        <m:grow m:val="on"/>
                        <m:ctrlPr>
                          <a:rPr lang="en-US" i="1" smtClean="0">
                            <a:latin typeface="Cambria Math" panose="02040503050406030204" pitchFamily="18" charset="0"/>
                          </a:rPr>
                        </m:ctrlPr>
                      </m:naryPr>
                      <m:sub>
                        <m:r>
                          <a:rPr lang="en-US" b="0" i="1" smtClean="0">
                            <a:latin typeface="Cambria Math" panose="02040503050406030204" pitchFamily="18" charset="0"/>
                          </a:rPr>
                          <m:t>𝑖</m:t>
                        </m:r>
                        <m:r>
                          <a:rPr lang="en-US" i="1" smtClean="0">
                            <a:latin typeface="Cambria Math" panose="02040503050406030204" pitchFamily="18" charset="0"/>
                          </a:rPr>
                          <m:t>=</m:t>
                        </m:r>
                        <m:r>
                          <a:rPr lang="en-US" i="1" smtClean="0">
                            <a:latin typeface="Cambria Math" panose="02040503050406030204" pitchFamily="18" charset="0"/>
                          </a:rPr>
                          <m:t>0</m:t>
                        </m:r>
                      </m:sub>
                      <m:sup>
                        <m:r>
                          <a:rPr lang="en-US" i="1" smtClean="0">
                            <a:latin typeface="Cambria Math" panose="02040503050406030204" pitchFamily="18" charset="0"/>
                          </a:rPr>
                          <m:t>𝑚</m:t>
                        </m:r>
                      </m:sup>
                      <m:e>
                        <m:r>
                          <a:rPr lang="en-US" i="1" smtClean="0">
                            <a:latin typeface="Cambria Math" panose="02040503050406030204" pitchFamily="18" charset="0"/>
                          </a:rPr>
                          <m:t>𝑟</m:t>
                        </m:r>
                        <m:d>
                          <m:dPr>
                            <m:ctrlPr>
                              <a:rPr lang="en-US" i="1" smtClean="0">
                                <a:solidFill>
                                  <a:schemeClr val="tx1"/>
                                </a:solidFill>
                                <a:latin typeface="Cambria Math" panose="02040503050406030204" pitchFamily="18" charset="0"/>
                              </a:rPr>
                            </m:ctrlPr>
                          </m:dPr>
                          <m:e>
                            <m:r>
                              <a:rPr lang="en-US" i="1" smtClean="0">
                                <a:solidFill>
                                  <a:schemeClr val="tx1"/>
                                </a:solidFill>
                                <a:latin typeface="Cambria Math" panose="02040503050406030204" pitchFamily="18" charset="0"/>
                              </a:rPr>
                              <m:t>ⅈ</m:t>
                            </m:r>
                          </m:e>
                        </m:d>
                      </m:e>
                    </m:nary>
                    <m:r>
                      <a:rPr lang="en-US" i="1" smtClean="0">
                        <a:latin typeface="Cambria Math" panose="02040503050406030204" pitchFamily="18" charset="0"/>
                      </a:rPr>
                      <m:t>→</m:t>
                    </m:r>
                    <m:r>
                      <m:rPr>
                        <m:sty m:val="p"/>
                      </m:rPr>
                      <a:rPr lang="en-US" i="1" smtClean="0">
                        <a:latin typeface="Cambria Math" panose="02040503050406030204" pitchFamily="18" charset="0"/>
                      </a:rPr>
                      <m:t>max</m:t>
                    </m:r>
                  </m:oMath>
                </a14:m>
                <a:endParaRPr lang="en-US" sz="2400"/>
              </a:p>
            </p:txBody>
          </p:sp>
        </mc:Choice>
        <mc:Fallback xmlns="">
          <p:sp>
            <p:nvSpPr>
              <p:cNvPr id="3" name="Content Placeholder 2">
                <a:extLst>
                  <a:ext uri="{FF2B5EF4-FFF2-40B4-BE49-F238E27FC236}">
                    <a16:creationId xmlns:a16="http://schemas.microsoft.com/office/drawing/2014/main" id="{6871552C-DB6A-416A-B907-C7C130C755F5}"/>
                  </a:ext>
                </a:extLst>
              </p:cNvPr>
              <p:cNvSpPr>
                <a:spLocks noGrp="1" noRot="1" noChangeAspect="1" noMove="1" noResize="1" noEditPoints="1" noAdjustHandles="1" noChangeArrowheads="1" noChangeShapeType="1" noTextEdit="1"/>
              </p:cNvSpPr>
              <p:nvPr>
                <p:ph idx="1"/>
              </p:nvPr>
            </p:nvSpPr>
            <p:spPr>
              <a:blipFill>
                <a:blip r:embed="rId2"/>
                <a:stretch>
                  <a:fillRect l="-952" t="-1824" r="-1020"/>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AFC54A25-7F85-4E13-A9F8-09E5C69A3E38}"/>
              </a:ext>
            </a:extLst>
          </p:cNvPr>
          <p:cNvSpPr>
            <a:spLocks noGrp="1"/>
          </p:cNvSpPr>
          <p:nvPr>
            <p:ph type="sldNum" sz="quarter" idx="12"/>
          </p:nvPr>
        </p:nvSpPr>
        <p:spPr/>
        <p:txBody>
          <a:bodyPr/>
          <a:lstStyle/>
          <a:p>
            <a:pPr>
              <a:defRPr/>
            </a:pPr>
            <a:fld id="{62EB0AC8-263E-4BC2-8316-EF38483797F6}" type="slidenum">
              <a:rPr lang="en-US" smtClean="0"/>
              <a:pPr>
                <a:defRPr/>
              </a:pPr>
              <a:t>80</a:t>
            </a:fld>
            <a:endParaRPr lang="en-US"/>
          </a:p>
        </p:txBody>
      </p:sp>
      <p:sp>
        <p:nvSpPr>
          <p:cNvPr id="6" name="Footer Placeholder 5">
            <a:extLst>
              <a:ext uri="{FF2B5EF4-FFF2-40B4-BE49-F238E27FC236}">
                <a16:creationId xmlns:a16="http://schemas.microsoft.com/office/drawing/2014/main" id="{C6818321-2BE7-4551-BF7E-94DBE5DD05FC}"/>
              </a:ext>
            </a:extLst>
          </p:cNvPr>
          <p:cNvSpPr>
            <a:spLocks noGrp="1"/>
          </p:cNvSpPr>
          <p:nvPr>
            <p:ph type="ftr" sz="quarter" idx="11"/>
          </p:nvPr>
        </p:nvSpPr>
        <p:spPr/>
        <p:txBody>
          <a:bodyPr/>
          <a:lstStyle/>
          <a:p>
            <a:pPr>
              <a:defRPr/>
            </a:pPr>
            <a:r>
              <a:rPr lang="en-US"/>
              <a:t>© Afshin Pourjani Nasiri</a:t>
            </a:r>
            <a:endParaRPr lang="en-US" dirty="0"/>
          </a:p>
        </p:txBody>
      </p:sp>
    </p:spTree>
    <p:extLst>
      <p:ext uri="{BB962C8B-B14F-4D97-AF65-F5344CB8AC3E}">
        <p14:creationId xmlns:p14="http://schemas.microsoft.com/office/powerpoint/2010/main" val="2891292736"/>
      </p:ext>
    </p:extLst>
  </p:cSld>
  <p:clrMapOvr>
    <a:masterClrMapping/>
  </p:clrMapOvr>
  <p:transition spd="med"/>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78DCD3-066D-4890-8015-DA974C54E5F2}"/>
              </a:ext>
            </a:extLst>
          </p:cNvPr>
          <p:cNvSpPr>
            <a:spLocks noGrp="1"/>
          </p:cNvSpPr>
          <p:nvPr>
            <p:ph type="title"/>
          </p:nvPr>
        </p:nvSpPr>
        <p:spPr/>
        <p:txBody>
          <a:bodyPr/>
          <a:lstStyle/>
          <a:p>
            <a:r>
              <a:rPr lang="en-US"/>
              <a:t>Test data generation with GA</a:t>
            </a:r>
            <a:endParaRPr lang="en-US" dirty="0"/>
          </a:p>
        </p:txBody>
      </p:sp>
      <p:pic>
        <p:nvPicPr>
          <p:cNvPr id="8" name="Content Placeholder 7">
            <a:extLst>
              <a:ext uri="{FF2B5EF4-FFF2-40B4-BE49-F238E27FC236}">
                <a16:creationId xmlns:a16="http://schemas.microsoft.com/office/drawing/2014/main" id="{DD302EB3-8CCA-66FA-E138-4A46D755C5C8}"/>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098"/>
          <a:stretch/>
        </p:blipFill>
        <p:spPr>
          <a:xfrm>
            <a:off x="1450911" y="764258"/>
            <a:ext cx="6242179" cy="5746578"/>
          </a:xfrm>
        </p:spPr>
      </p:pic>
      <p:sp>
        <p:nvSpPr>
          <p:cNvPr id="4" name="Slide Number Placeholder 3">
            <a:extLst>
              <a:ext uri="{FF2B5EF4-FFF2-40B4-BE49-F238E27FC236}">
                <a16:creationId xmlns:a16="http://schemas.microsoft.com/office/drawing/2014/main" id="{AFC54A25-7F85-4E13-A9F8-09E5C69A3E38}"/>
              </a:ext>
            </a:extLst>
          </p:cNvPr>
          <p:cNvSpPr>
            <a:spLocks noGrp="1"/>
          </p:cNvSpPr>
          <p:nvPr>
            <p:ph type="sldNum" sz="quarter" idx="12"/>
          </p:nvPr>
        </p:nvSpPr>
        <p:spPr/>
        <p:txBody>
          <a:bodyPr/>
          <a:lstStyle/>
          <a:p>
            <a:pPr>
              <a:defRPr/>
            </a:pPr>
            <a:fld id="{62EB0AC8-263E-4BC2-8316-EF38483797F6}" type="slidenum">
              <a:rPr lang="en-US" smtClean="0"/>
              <a:pPr>
                <a:defRPr/>
              </a:pPr>
              <a:t>81</a:t>
            </a:fld>
            <a:endParaRPr lang="en-US"/>
          </a:p>
        </p:txBody>
      </p:sp>
      <p:sp>
        <p:nvSpPr>
          <p:cNvPr id="6" name="Footer Placeholder 5">
            <a:extLst>
              <a:ext uri="{FF2B5EF4-FFF2-40B4-BE49-F238E27FC236}">
                <a16:creationId xmlns:a16="http://schemas.microsoft.com/office/drawing/2014/main" id="{C6818321-2BE7-4551-BF7E-94DBE5DD05FC}"/>
              </a:ext>
            </a:extLst>
          </p:cNvPr>
          <p:cNvSpPr>
            <a:spLocks noGrp="1"/>
          </p:cNvSpPr>
          <p:nvPr>
            <p:ph type="ftr" sz="quarter" idx="11"/>
          </p:nvPr>
        </p:nvSpPr>
        <p:spPr/>
        <p:txBody>
          <a:bodyPr/>
          <a:lstStyle/>
          <a:p>
            <a:pPr>
              <a:defRPr/>
            </a:pPr>
            <a:r>
              <a:rPr lang="en-US"/>
              <a:t>© Afshin Pourjani Nasiri</a:t>
            </a:r>
            <a:endParaRPr lang="en-US" dirty="0"/>
          </a:p>
        </p:txBody>
      </p:sp>
    </p:spTree>
    <p:extLst>
      <p:ext uri="{BB962C8B-B14F-4D97-AF65-F5344CB8AC3E}">
        <p14:creationId xmlns:p14="http://schemas.microsoft.com/office/powerpoint/2010/main" val="3910886942"/>
      </p:ext>
    </p:extLst>
  </p:cSld>
  <p:clrMapOvr>
    <a:masterClrMapping/>
  </p:clrMapOvr>
  <p:transition spd="med"/>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78DCD3-066D-4890-8015-DA974C54E5F2}"/>
              </a:ext>
            </a:extLst>
          </p:cNvPr>
          <p:cNvSpPr>
            <a:spLocks noGrp="1"/>
          </p:cNvSpPr>
          <p:nvPr>
            <p:ph type="title"/>
          </p:nvPr>
        </p:nvSpPr>
        <p:spPr/>
        <p:txBody>
          <a:bodyPr/>
          <a:lstStyle/>
          <a:p>
            <a:r>
              <a:rPr lang="en-US"/>
              <a:t>Test data generation with GA</a:t>
            </a:r>
            <a:endParaRPr lang="en-US" dirty="0"/>
          </a:p>
        </p:txBody>
      </p:sp>
      <p:sp>
        <p:nvSpPr>
          <p:cNvPr id="3" name="Content Placeholder 2">
            <a:extLst>
              <a:ext uri="{FF2B5EF4-FFF2-40B4-BE49-F238E27FC236}">
                <a16:creationId xmlns:a16="http://schemas.microsoft.com/office/drawing/2014/main" id="{6871552C-DB6A-416A-B907-C7C130C755F5}"/>
              </a:ext>
            </a:extLst>
          </p:cNvPr>
          <p:cNvSpPr>
            <a:spLocks noGrp="1"/>
          </p:cNvSpPr>
          <p:nvPr>
            <p:ph idx="1"/>
          </p:nvPr>
        </p:nvSpPr>
        <p:spPr/>
        <p:txBody>
          <a:bodyPr/>
          <a:lstStyle/>
          <a:p>
            <a:r>
              <a:rPr lang="en-US" sz="2400"/>
              <a:t>At the initialization stage we will generate the</a:t>
            </a:r>
            <a:r>
              <a:rPr lang="fa-IR" sz="2400"/>
              <a:t> </a:t>
            </a:r>
            <a:r>
              <a:rPr lang="en-US" sz="2400"/>
              <a:t>following data sets – (10,5,12); (3,4,10); (25,30,11); (5,3,17).</a:t>
            </a:r>
            <a:endParaRPr lang="fa-IR" sz="2400"/>
          </a:p>
          <a:p>
            <a:endParaRPr lang="fa-IR" sz="2400"/>
          </a:p>
          <a:p>
            <a:endParaRPr lang="fa-IR" sz="2400"/>
          </a:p>
          <a:p>
            <a:endParaRPr lang="fa-IR" sz="2400"/>
          </a:p>
          <a:p>
            <a:endParaRPr lang="fa-IR" sz="2400"/>
          </a:p>
          <a:p>
            <a:endParaRPr lang="fa-IR" sz="2400"/>
          </a:p>
          <a:p>
            <a:endParaRPr lang="fa-IR" sz="2400"/>
          </a:p>
          <a:p>
            <a:r>
              <a:rPr lang="en-US" sz="2400"/>
              <a:t>Table 1 presents these sets, the calculated target value of the fitness function and the rank corresponding to the best set</a:t>
            </a:r>
            <a:endParaRPr lang="fa-IR" sz="2400"/>
          </a:p>
          <a:p>
            <a:r>
              <a:rPr lang="en-US" sz="2400"/>
              <a:t>From the table we can see that the better options for the selection are 2nd and 3rd options. In order to obtain additional two new variants, their values will be mixed with a certain probability of mutation</a:t>
            </a:r>
          </a:p>
          <a:p>
            <a:endParaRPr lang="en-US" sz="2400"/>
          </a:p>
        </p:txBody>
      </p:sp>
      <p:sp>
        <p:nvSpPr>
          <p:cNvPr id="4" name="Slide Number Placeholder 3">
            <a:extLst>
              <a:ext uri="{FF2B5EF4-FFF2-40B4-BE49-F238E27FC236}">
                <a16:creationId xmlns:a16="http://schemas.microsoft.com/office/drawing/2014/main" id="{AFC54A25-7F85-4E13-A9F8-09E5C69A3E38}"/>
              </a:ext>
            </a:extLst>
          </p:cNvPr>
          <p:cNvSpPr>
            <a:spLocks noGrp="1"/>
          </p:cNvSpPr>
          <p:nvPr>
            <p:ph type="sldNum" sz="quarter" idx="12"/>
          </p:nvPr>
        </p:nvSpPr>
        <p:spPr/>
        <p:txBody>
          <a:bodyPr/>
          <a:lstStyle/>
          <a:p>
            <a:pPr>
              <a:defRPr/>
            </a:pPr>
            <a:fld id="{62EB0AC8-263E-4BC2-8316-EF38483797F6}" type="slidenum">
              <a:rPr lang="en-US" smtClean="0"/>
              <a:pPr>
                <a:defRPr/>
              </a:pPr>
              <a:t>82</a:t>
            </a:fld>
            <a:endParaRPr lang="en-US"/>
          </a:p>
        </p:txBody>
      </p:sp>
      <p:sp>
        <p:nvSpPr>
          <p:cNvPr id="6" name="Footer Placeholder 5">
            <a:extLst>
              <a:ext uri="{FF2B5EF4-FFF2-40B4-BE49-F238E27FC236}">
                <a16:creationId xmlns:a16="http://schemas.microsoft.com/office/drawing/2014/main" id="{C6818321-2BE7-4551-BF7E-94DBE5DD05FC}"/>
              </a:ext>
            </a:extLst>
          </p:cNvPr>
          <p:cNvSpPr>
            <a:spLocks noGrp="1"/>
          </p:cNvSpPr>
          <p:nvPr>
            <p:ph type="ftr" sz="quarter" idx="11"/>
          </p:nvPr>
        </p:nvSpPr>
        <p:spPr/>
        <p:txBody>
          <a:bodyPr/>
          <a:lstStyle/>
          <a:p>
            <a:pPr>
              <a:defRPr/>
            </a:pPr>
            <a:r>
              <a:rPr lang="en-US"/>
              <a:t>© Afshin Pourjani Nasiri</a:t>
            </a:r>
            <a:endParaRPr lang="en-US" dirty="0"/>
          </a:p>
        </p:txBody>
      </p:sp>
      <p:pic>
        <p:nvPicPr>
          <p:cNvPr id="10" name="Picture 9">
            <a:extLst>
              <a:ext uri="{FF2B5EF4-FFF2-40B4-BE49-F238E27FC236}">
                <a16:creationId xmlns:a16="http://schemas.microsoft.com/office/drawing/2014/main" id="{D34702DA-01FD-5D99-0EC6-DAFC2349A12A}"/>
              </a:ext>
            </a:extLst>
          </p:cNvPr>
          <p:cNvPicPr>
            <a:picLocks noChangeAspect="1"/>
          </p:cNvPicPr>
          <p:nvPr/>
        </p:nvPicPr>
        <p:blipFill>
          <a:blip r:embed="rId2"/>
          <a:stretch>
            <a:fillRect/>
          </a:stretch>
        </p:blipFill>
        <p:spPr>
          <a:xfrm>
            <a:off x="2109444" y="1895330"/>
            <a:ext cx="4925112" cy="2076740"/>
          </a:xfrm>
          <a:prstGeom prst="rect">
            <a:avLst/>
          </a:prstGeom>
          <a:ln>
            <a:solidFill>
              <a:schemeClr val="tx1"/>
            </a:solidFill>
          </a:ln>
        </p:spPr>
      </p:pic>
    </p:spTree>
    <p:extLst>
      <p:ext uri="{BB962C8B-B14F-4D97-AF65-F5344CB8AC3E}">
        <p14:creationId xmlns:p14="http://schemas.microsoft.com/office/powerpoint/2010/main" val="393882750"/>
      </p:ext>
    </p:extLst>
  </p:cSld>
  <p:clrMapOvr>
    <a:masterClrMapping/>
  </p:clrMapOvr>
  <p:transition spd="med"/>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78DCD3-066D-4890-8015-DA974C54E5F2}"/>
              </a:ext>
            </a:extLst>
          </p:cNvPr>
          <p:cNvSpPr>
            <a:spLocks noGrp="1"/>
          </p:cNvSpPr>
          <p:nvPr>
            <p:ph type="title"/>
          </p:nvPr>
        </p:nvSpPr>
        <p:spPr/>
        <p:txBody>
          <a:bodyPr/>
          <a:lstStyle/>
          <a:p>
            <a:r>
              <a:rPr lang="en-US"/>
              <a:t>Test data generation with GA</a:t>
            </a:r>
            <a:endParaRPr lang="en-US" dirty="0"/>
          </a:p>
        </p:txBody>
      </p:sp>
      <p:sp>
        <p:nvSpPr>
          <p:cNvPr id="3" name="Content Placeholder 2">
            <a:extLst>
              <a:ext uri="{FF2B5EF4-FFF2-40B4-BE49-F238E27FC236}">
                <a16:creationId xmlns:a16="http://schemas.microsoft.com/office/drawing/2014/main" id="{6871552C-DB6A-416A-B907-C7C130C755F5}"/>
              </a:ext>
            </a:extLst>
          </p:cNvPr>
          <p:cNvSpPr>
            <a:spLocks noGrp="1"/>
          </p:cNvSpPr>
          <p:nvPr>
            <p:ph idx="1"/>
          </p:nvPr>
        </p:nvSpPr>
        <p:spPr/>
        <p:txBody>
          <a:bodyPr/>
          <a:lstStyle/>
          <a:p>
            <a:pPr algn="l"/>
            <a:r>
              <a:rPr lang="en-US" i="0">
                <a:effectLst/>
                <a:latin typeface="Arial" panose="020B0604020202020204" pitchFamily="34" charset="0"/>
              </a:rPr>
              <a:t>One-point crossover</a:t>
            </a:r>
          </a:p>
          <a:p>
            <a:pPr lvl="1" algn="just"/>
            <a:r>
              <a:rPr lang="en-US" i="0">
                <a:effectLst/>
                <a:latin typeface="Arial" panose="020B0604020202020204" pitchFamily="34" charset="0"/>
              </a:rPr>
              <a:t>A point on both parents' chromosomes is picked, and designated a 'crossover point’. Genes to the right of that point are swapped between the two parent chromosomes. This results in two offspring, each carrying some genetic information from both parents.</a:t>
            </a:r>
          </a:p>
        </p:txBody>
      </p:sp>
      <p:sp>
        <p:nvSpPr>
          <p:cNvPr id="4" name="Slide Number Placeholder 3">
            <a:extLst>
              <a:ext uri="{FF2B5EF4-FFF2-40B4-BE49-F238E27FC236}">
                <a16:creationId xmlns:a16="http://schemas.microsoft.com/office/drawing/2014/main" id="{AFC54A25-7F85-4E13-A9F8-09E5C69A3E38}"/>
              </a:ext>
            </a:extLst>
          </p:cNvPr>
          <p:cNvSpPr>
            <a:spLocks noGrp="1"/>
          </p:cNvSpPr>
          <p:nvPr>
            <p:ph type="sldNum" sz="quarter" idx="12"/>
          </p:nvPr>
        </p:nvSpPr>
        <p:spPr/>
        <p:txBody>
          <a:bodyPr/>
          <a:lstStyle/>
          <a:p>
            <a:pPr>
              <a:defRPr/>
            </a:pPr>
            <a:fld id="{62EB0AC8-263E-4BC2-8316-EF38483797F6}" type="slidenum">
              <a:rPr lang="en-US" smtClean="0"/>
              <a:pPr>
                <a:defRPr/>
              </a:pPr>
              <a:t>83</a:t>
            </a:fld>
            <a:endParaRPr lang="en-US"/>
          </a:p>
        </p:txBody>
      </p:sp>
      <p:sp>
        <p:nvSpPr>
          <p:cNvPr id="6" name="Footer Placeholder 5">
            <a:extLst>
              <a:ext uri="{FF2B5EF4-FFF2-40B4-BE49-F238E27FC236}">
                <a16:creationId xmlns:a16="http://schemas.microsoft.com/office/drawing/2014/main" id="{C6818321-2BE7-4551-BF7E-94DBE5DD05FC}"/>
              </a:ext>
            </a:extLst>
          </p:cNvPr>
          <p:cNvSpPr>
            <a:spLocks noGrp="1"/>
          </p:cNvSpPr>
          <p:nvPr>
            <p:ph type="ftr" sz="quarter" idx="11"/>
          </p:nvPr>
        </p:nvSpPr>
        <p:spPr/>
        <p:txBody>
          <a:bodyPr/>
          <a:lstStyle/>
          <a:p>
            <a:pPr>
              <a:defRPr/>
            </a:pPr>
            <a:r>
              <a:rPr lang="en-US"/>
              <a:t>© Afshin Pourjani Nasiri</a:t>
            </a:r>
            <a:endParaRPr lang="en-US" dirty="0"/>
          </a:p>
        </p:txBody>
      </p:sp>
      <p:pic>
        <p:nvPicPr>
          <p:cNvPr id="9" name="Picture 8">
            <a:extLst>
              <a:ext uri="{FF2B5EF4-FFF2-40B4-BE49-F238E27FC236}">
                <a16:creationId xmlns:a16="http://schemas.microsoft.com/office/drawing/2014/main" id="{035CC998-5386-9686-CECD-DA66E5B44DBF}"/>
              </a:ext>
            </a:extLst>
          </p:cNvPr>
          <p:cNvPicPr>
            <a:picLocks noChangeAspect="1"/>
          </p:cNvPicPr>
          <p:nvPr/>
        </p:nvPicPr>
        <p:blipFill>
          <a:blip r:embed="rId2"/>
          <a:stretch>
            <a:fillRect/>
          </a:stretch>
        </p:blipFill>
        <p:spPr>
          <a:xfrm>
            <a:off x="1293812" y="3636963"/>
            <a:ext cx="4502383" cy="1946275"/>
          </a:xfrm>
          <a:prstGeom prst="rect">
            <a:avLst/>
          </a:prstGeom>
        </p:spPr>
      </p:pic>
    </p:spTree>
    <p:extLst>
      <p:ext uri="{BB962C8B-B14F-4D97-AF65-F5344CB8AC3E}">
        <p14:creationId xmlns:p14="http://schemas.microsoft.com/office/powerpoint/2010/main" val="491074066"/>
      </p:ext>
    </p:extLst>
  </p:cSld>
  <p:clrMapOvr>
    <a:masterClrMapping/>
  </p:clrMapOvr>
  <p:transition spd="med"/>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78DCD3-066D-4890-8015-DA974C54E5F2}"/>
              </a:ext>
            </a:extLst>
          </p:cNvPr>
          <p:cNvSpPr>
            <a:spLocks noGrp="1"/>
          </p:cNvSpPr>
          <p:nvPr>
            <p:ph type="title"/>
          </p:nvPr>
        </p:nvSpPr>
        <p:spPr/>
        <p:txBody>
          <a:bodyPr/>
          <a:lstStyle/>
          <a:p>
            <a:r>
              <a:rPr lang="en-US"/>
              <a:t>Test data generation with GA</a:t>
            </a:r>
            <a:endParaRPr lang="en-US" dirty="0"/>
          </a:p>
        </p:txBody>
      </p:sp>
      <p:sp>
        <p:nvSpPr>
          <p:cNvPr id="3" name="Content Placeholder 2">
            <a:extLst>
              <a:ext uri="{FF2B5EF4-FFF2-40B4-BE49-F238E27FC236}">
                <a16:creationId xmlns:a16="http://schemas.microsoft.com/office/drawing/2014/main" id="{6871552C-DB6A-416A-B907-C7C130C755F5}"/>
              </a:ext>
            </a:extLst>
          </p:cNvPr>
          <p:cNvSpPr>
            <a:spLocks noGrp="1"/>
          </p:cNvSpPr>
          <p:nvPr>
            <p:ph idx="1"/>
          </p:nvPr>
        </p:nvSpPr>
        <p:spPr/>
        <p:txBody>
          <a:bodyPr/>
          <a:lstStyle/>
          <a:p>
            <a:pPr algn="just"/>
            <a:r>
              <a:rPr lang="en-US" sz="2400" i="0">
                <a:effectLst/>
                <a:latin typeface="Arial" panose="020B0604020202020204" pitchFamily="34" charset="0"/>
              </a:rPr>
              <a:t>In the crossover stage the division of data sets occur after the first and second positions. For example, when crossing (R1, R2, R3) and (G1, G2, G3), the variables obtained are - (R1, R2, G3), (R1, G2, G3), (G1, G2, R3) and (G1, R2, R3)</a:t>
            </a:r>
          </a:p>
          <a:p>
            <a:pPr algn="l"/>
            <a:endParaRPr lang="en-US" i="0">
              <a:effectLst/>
              <a:latin typeface="Arial" panose="020B0604020202020204" pitchFamily="34" charset="0"/>
            </a:endParaRPr>
          </a:p>
          <a:p>
            <a:pPr algn="l"/>
            <a:endParaRPr lang="en-US">
              <a:latin typeface="Arial" panose="020B0604020202020204" pitchFamily="34" charset="0"/>
            </a:endParaRPr>
          </a:p>
          <a:p>
            <a:pPr algn="l"/>
            <a:endParaRPr lang="en-US" i="0">
              <a:effectLst/>
              <a:latin typeface="Arial" panose="020B0604020202020204" pitchFamily="34" charset="0"/>
            </a:endParaRPr>
          </a:p>
          <a:p>
            <a:pPr algn="l"/>
            <a:endParaRPr lang="en-US">
              <a:latin typeface="Arial" panose="020B0604020202020204" pitchFamily="34" charset="0"/>
            </a:endParaRPr>
          </a:p>
          <a:p>
            <a:pPr algn="just"/>
            <a:endParaRPr lang="en-US" sz="2400" i="0">
              <a:effectLst/>
              <a:latin typeface="Arial" panose="020B0604020202020204" pitchFamily="34" charset="0"/>
            </a:endParaRPr>
          </a:p>
          <a:p>
            <a:pPr algn="just"/>
            <a:r>
              <a:rPr lang="en-US" sz="2400" i="0">
                <a:effectLst/>
                <a:latin typeface="Arial" panose="020B0604020202020204" pitchFamily="34" charset="0"/>
              </a:rPr>
              <a:t>Depending on the settings of the genetic algorithm, the parental chromosomes can be excluded from consideration</a:t>
            </a:r>
          </a:p>
        </p:txBody>
      </p:sp>
      <p:sp>
        <p:nvSpPr>
          <p:cNvPr id="4" name="Slide Number Placeholder 3">
            <a:extLst>
              <a:ext uri="{FF2B5EF4-FFF2-40B4-BE49-F238E27FC236}">
                <a16:creationId xmlns:a16="http://schemas.microsoft.com/office/drawing/2014/main" id="{AFC54A25-7F85-4E13-A9F8-09E5C69A3E38}"/>
              </a:ext>
            </a:extLst>
          </p:cNvPr>
          <p:cNvSpPr>
            <a:spLocks noGrp="1"/>
          </p:cNvSpPr>
          <p:nvPr>
            <p:ph type="sldNum" sz="quarter" idx="12"/>
          </p:nvPr>
        </p:nvSpPr>
        <p:spPr/>
        <p:txBody>
          <a:bodyPr/>
          <a:lstStyle/>
          <a:p>
            <a:pPr>
              <a:defRPr/>
            </a:pPr>
            <a:fld id="{62EB0AC8-263E-4BC2-8316-EF38483797F6}" type="slidenum">
              <a:rPr lang="en-US" smtClean="0"/>
              <a:pPr>
                <a:defRPr/>
              </a:pPr>
              <a:t>84</a:t>
            </a:fld>
            <a:endParaRPr lang="en-US"/>
          </a:p>
        </p:txBody>
      </p:sp>
      <p:sp>
        <p:nvSpPr>
          <p:cNvPr id="6" name="Footer Placeholder 5">
            <a:extLst>
              <a:ext uri="{FF2B5EF4-FFF2-40B4-BE49-F238E27FC236}">
                <a16:creationId xmlns:a16="http://schemas.microsoft.com/office/drawing/2014/main" id="{C6818321-2BE7-4551-BF7E-94DBE5DD05FC}"/>
              </a:ext>
            </a:extLst>
          </p:cNvPr>
          <p:cNvSpPr>
            <a:spLocks noGrp="1"/>
          </p:cNvSpPr>
          <p:nvPr>
            <p:ph type="ftr" sz="quarter" idx="11"/>
          </p:nvPr>
        </p:nvSpPr>
        <p:spPr/>
        <p:txBody>
          <a:bodyPr/>
          <a:lstStyle/>
          <a:p>
            <a:pPr>
              <a:defRPr/>
            </a:pPr>
            <a:r>
              <a:rPr lang="en-US"/>
              <a:t>© Afshin Pourjani Nasiri</a:t>
            </a:r>
            <a:endParaRPr lang="en-US" dirty="0"/>
          </a:p>
        </p:txBody>
      </p:sp>
      <p:pic>
        <p:nvPicPr>
          <p:cNvPr id="8" name="Picture 7">
            <a:extLst>
              <a:ext uri="{FF2B5EF4-FFF2-40B4-BE49-F238E27FC236}">
                <a16:creationId xmlns:a16="http://schemas.microsoft.com/office/drawing/2014/main" id="{2BC90CCB-58CC-F04C-08CC-8AC077404FEA}"/>
              </a:ext>
            </a:extLst>
          </p:cNvPr>
          <p:cNvPicPr>
            <a:picLocks noChangeAspect="1"/>
          </p:cNvPicPr>
          <p:nvPr/>
        </p:nvPicPr>
        <p:blipFill>
          <a:blip r:embed="rId2"/>
          <a:stretch>
            <a:fillRect/>
          </a:stretch>
        </p:blipFill>
        <p:spPr>
          <a:xfrm>
            <a:off x="942468" y="2501757"/>
            <a:ext cx="7259063" cy="2057687"/>
          </a:xfrm>
          <a:prstGeom prst="rect">
            <a:avLst/>
          </a:prstGeom>
          <a:ln>
            <a:solidFill>
              <a:schemeClr val="tx1"/>
            </a:solidFill>
          </a:ln>
        </p:spPr>
      </p:pic>
    </p:spTree>
    <p:extLst>
      <p:ext uri="{BB962C8B-B14F-4D97-AF65-F5344CB8AC3E}">
        <p14:creationId xmlns:p14="http://schemas.microsoft.com/office/powerpoint/2010/main" val="3021290531"/>
      </p:ext>
    </p:extLst>
  </p:cSld>
  <p:clrMapOvr>
    <a:masterClrMapping/>
  </p:clrMapOvr>
  <p:transition spd="med"/>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78DCD3-066D-4890-8015-DA974C54E5F2}"/>
              </a:ext>
            </a:extLst>
          </p:cNvPr>
          <p:cNvSpPr>
            <a:spLocks noGrp="1"/>
          </p:cNvSpPr>
          <p:nvPr>
            <p:ph type="title"/>
          </p:nvPr>
        </p:nvSpPr>
        <p:spPr/>
        <p:txBody>
          <a:bodyPr/>
          <a:lstStyle/>
          <a:p>
            <a:r>
              <a:rPr lang="en-US"/>
              <a:t>Test data generation with GA</a:t>
            </a:r>
            <a:endParaRPr lang="en-US" dirty="0"/>
          </a:p>
        </p:txBody>
      </p:sp>
      <p:sp>
        <p:nvSpPr>
          <p:cNvPr id="3" name="Content Placeholder 2">
            <a:extLst>
              <a:ext uri="{FF2B5EF4-FFF2-40B4-BE49-F238E27FC236}">
                <a16:creationId xmlns:a16="http://schemas.microsoft.com/office/drawing/2014/main" id="{6871552C-DB6A-416A-B907-C7C130C755F5}"/>
              </a:ext>
            </a:extLst>
          </p:cNvPr>
          <p:cNvSpPr>
            <a:spLocks noGrp="1"/>
          </p:cNvSpPr>
          <p:nvPr>
            <p:ph idx="1"/>
          </p:nvPr>
        </p:nvSpPr>
        <p:spPr/>
        <p:txBody>
          <a:bodyPr/>
          <a:lstStyle/>
          <a:p>
            <a:pPr algn="just"/>
            <a:r>
              <a:rPr lang="en-US" sz="2400" i="0">
                <a:effectLst/>
                <a:latin typeface="Arial" panose="020B0604020202020204" pitchFamily="34" charset="0"/>
              </a:rPr>
              <a:t>Mutation will occur with a probability of 0.1 for the chance of changing the value from 1 to the specified value in both directions. Under these conditions, the maximum possible value added during a mutation is 5</a:t>
            </a:r>
            <a:endParaRPr lang="en-US" i="0">
              <a:effectLst/>
              <a:latin typeface="Arial" panose="020B0604020202020204" pitchFamily="34" charset="0"/>
            </a:endParaRPr>
          </a:p>
          <a:p>
            <a:pPr algn="l"/>
            <a:endParaRPr lang="en-US">
              <a:latin typeface="Arial" panose="020B0604020202020204" pitchFamily="34" charset="0"/>
            </a:endParaRPr>
          </a:p>
          <a:p>
            <a:pPr algn="l"/>
            <a:endParaRPr lang="en-US" i="0">
              <a:effectLst/>
              <a:latin typeface="Arial" panose="020B0604020202020204" pitchFamily="34" charset="0"/>
            </a:endParaRPr>
          </a:p>
          <a:p>
            <a:pPr algn="l"/>
            <a:endParaRPr lang="en-US">
              <a:latin typeface="Arial" panose="020B0604020202020204" pitchFamily="34" charset="0"/>
            </a:endParaRPr>
          </a:p>
        </p:txBody>
      </p:sp>
      <p:sp>
        <p:nvSpPr>
          <p:cNvPr id="4" name="Slide Number Placeholder 3">
            <a:extLst>
              <a:ext uri="{FF2B5EF4-FFF2-40B4-BE49-F238E27FC236}">
                <a16:creationId xmlns:a16="http://schemas.microsoft.com/office/drawing/2014/main" id="{AFC54A25-7F85-4E13-A9F8-09E5C69A3E38}"/>
              </a:ext>
            </a:extLst>
          </p:cNvPr>
          <p:cNvSpPr>
            <a:spLocks noGrp="1"/>
          </p:cNvSpPr>
          <p:nvPr>
            <p:ph type="sldNum" sz="quarter" idx="12"/>
          </p:nvPr>
        </p:nvSpPr>
        <p:spPr/>
        <p:txBody>
          <a:bodyPr/>
          <a:lstStyle/>
          <a:p>
            <a:pPr>
              <a:defRPr/>
            </a:pPr>
            <a:fld id="{62EB0AC8-263E-4BC2-8316-EF38483797F6}" type="slidenum">
              <a:rPr lang="en-US" smtClean="0"/>
              <a:pPr>
                <a:defRPr/>
              </a:pPr>
              <a:t>85</a:t>
            </a:fld>
            <a:endParaRPr lang="en-US"/>
          </a:p>
        </p:txBody>
      </p:sp>
      <p:sp>
        <p:nvSpPr>
          <p:cNvPr id="6" name="Footer Placeholder 5">
            <a:extLst>
              <a:ext uri="{FF2B5EF4-FFF2-40B4-BE49-F238E27FC236}">
                <a16:creationId xmlns:a16="http://schemas.microsoft.com/office/drawing/2014/main" id="{C6818321-2BE7-4551-BF7E-94DBE5DD05FC}"/>
              </a:ext>
            </a:extLst>
          </p:cNvPr>
          <p:cNvSpPr>
            <a:spLocks noGrp="1"/>
          </p:cNvSpPr>
          <p:nvPr>
            <p:ph type="ftr" sz="quarter" idx="11"/>
          </p:nvPr>
        </p:nvSpPr>
        <p:spPr/>
        <p:txBody>
          <a:bodyPr/>
          <a:lstStyle/>
          <a:p>
            <a:pPr>
              <a:defRPr/>
            </a:pPr>
            <a:r>
              <a:rPr lang="en-US"/>
              <a:t>© Afshin Pourjani Nasiri</a:t>
            </a:r>
            <a:endParaRPr lang="en-US" dirty="0"/>
          </a:p>
        </p:txBody>
      </p:sp>
      <p:pic>
        <p:nvPicPr>
          <p:cNvPr id="8" name="Picture 7">
            <a:extLst>
              <a:ext uri="{FF2B5EF4-FFF2-40B4-BE49-F238E27FC236}">
                <a16:creationId xmlns:a16="http://schemas.microsoft.com/office/drawing/2014/main" id="{2BC90CCB-58CC-F04C-08CC-8AC077404FEA}"/>
              </a:ext>
            </a:extLst>
          </p:cNvPr>
          <p:cNvPicPr>
            <a:picLocks noChangeAspect="1"/>
          </p:cNvPicPr>
          <p:nvPr/>
        </p:nvPicPr>
        <p:blipFill>
          <a:blip r:embed="rId2"/>
          <a:stretch>
            <a:fillRect/>
          </a:stretch>
        </p:blipFill>
        <p:spPr>
          <a:xfrm>
            <a:off x="942468" y="2552557"/>
            <a:ext cx="7259063" cy="2057687"/>
          </a:xfrm>
          <a:prstGeom prst="rect">
            <a:avLst/>
          </a:prstGeom>
          <a:ln>
            <a:solidFill>
              <a:schemeClr val="tx1"/>
            </a:solidFill>
          </a:ln>
        </p:spPr>
      </p:pic>
    </p:spTree>
    <p:extLst>
      <p:ext uri="{BB962C8B-B14F-4D97-AF65-F5344CB8AC3E}">
        <p14:creationId xmlns:p14="http://schemas.microsoft.com/office/powerpoint/2010/main" val="3019719953"/>
      </p:ext>
    </p:extLst>
  </p:cSld>
  <p:clrMapOvr>
    <a:masterClrMapping/>
  </p:clrMapOvr>
  <p:transition spd="med"/>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78DCD3-066D-4890-8015-DA974C54E5F2}"/>
              </a:ext>
            </a:extLst>
          </p:cNvPr>
          <p:cNvSpPr>
            <a:spLocks noGrp="1"/>
          </p:cNvSpPr>
          <p:nvPr>
            <p:ph type="title"/>
          </p:nvPr>
        </p:nvSpPr>
        <p:spPr/>
        <p:txBody>
          <a:bodyPr/>
          <a:lstStyle/>
          <a:p>
            <a:r>
              <a:rPr lang="en-US"/>
              <a:t>Test data generation with GA</a:t>
            </a:r>
            <a:endParaRPr lang="en-US" dirty="0"/>
          </a:p>
        </p:txBody>
      </p:sp>
      <p:sp>
        <p:nvSpPr>
          <p:cNvPr id="3" name="Content Placeholder 2">
            <a:extLst>
              <a:ext uri="{FF2B5EF4-FFF2-40B4-BE49-F238E27FC236}">
                <a16:creationId xmlns:a16="http://schemas.microsoft.com/office/drawing/2014/main" id="{6871552C-DB6A-416A-B907-C7C130C755F5}"/>
              </a:ext>
            </a:extLst>
          </p:cNvPr>
          <p:cNvSpPr>
            <a:spLocks noGrp="1"/>
          </p:cNvSpPr>
          <p:nvPr>
            <p:ph idx="1"/>
          </p:nvPr>
        </p:nvSpPr>
        <p:spPr/>
        <p:txBody>
          <a:bodyPr/>
          <a:lstStyle/>
          <a:p>
            <a:r>
              <a:rPr lang="en-US" sz="2400"/>
              <a:t>As a result, two more variants will be added to the additional two parent sets - (3,4,13) and (25,30,10)</a:t>
            </a:r>
          </a:p>
          <a:p>
            <a:endParaRPr lang="en-US" sz="2400"/>
          </a:p>
          <a:p>
            <a:endParaRPr lang="en-US" sz="2400"/>
          </a:p>
          <a:p>
            <a:endParaRPr lang="en-US" sz="2400"/>
          </a:p>
          <a:p>
            <a:endParaRPr lang="en-US" sz="2400"/>
          </a:p>
          <a:p>
            <a:endParaRPr lang="en-US" sz="2400"/>
          </a:p>
          <a:p>
            <a:endParaRPr lang="en-US" sz="2400"/>
          </a:p>
          <a:p>
            <a:r>
              <a:rPr lang="en-US" sz="2400"/>
              <a:t>If the two variants have the same rank, priority will be given to the option from the </a:t>
            </a:r>
            <a:r>
              <a:rPr lang="en-US" sz="2400">
                <a:solidFill>
                  <a:srgbClr val="FF0000"/>
                </a:solidFill>
              </a:rPr>
              <a:t>newer</a:t>
            </a:r>
            <a:r>
              <a:rPr lang="en-US" sz="2400"/>
              <a:t> generation</a:t>
            </a:r>
          </a:p>
          <a:p>
            <a:r>
              <a:rPr lang="en-US" sz="2400"/>
              <a:t>The first set was obtained from the first generation, so it will be excluded and there will remain only two options - (3,30,11) and (25,30,10)</a:t>
            </a:r>
          </a:p>
        </p:txBody>
      </p:sp>
      <p:sp>
        <p:nvSpPr>
          <p:cNvPr id="4" name="Slide Number Placeholder 3">
            <a:extLst>
              <a:ext uri="{FF2B5EF4-FFF2-40B4-BE49-F238E27FC236}">
                <a16:creationId xmlns:a16="http://schemas.microsoft.com/office/drawing/2014/main" id="{AFC54A25-7F85-4E13-A9F8-09E5C69A3E38}"/>
              </a:ext>
            </a:extLst>
          </p:cNvPr>
          <p:cNvSpPr>
            <a:spLocks noGrp="1"/>
          </p:cNvSpPr>
          <p:nvPr>
            <p:ph type="sldNum" sz="quarter" idx="12"/>
          </p:nvPr>
        </p:nvSpPr>
        <p:spPr/>
        <p:txBody>
          <a:bodyPr/>
          <a:lstStyle/>
          <a:p>
            <a:pPr>
              <a:defRPr/>
            </a:pPr>
            <a:fld id="{62EB0AC8-263E-4BC2-8316-EF38483797F6}" type="slidenum">
              <a:rPr lang="en-US" smtClean="0"/>
              <a:pPr>
                <a:defRPr/>
              </a:pPr>
              <a:t>86</a:t>
            </a:fld>
            <a:endParaRPr lang="en-US"/>
          </a:p>
        </p:txBody>
      </p:sp>
      <p:sp>
        <p:nvSpPr>
          <p:cNvPr id="6" name="Footer Placeholder 5">
            <a:extLst>
              <a:ext uri="{FF2B5EF4-FFF2-40B4-BE49-F238E27FC236}">
                <a16:creationId xmlns:a16="http://schemas.microsoft.com/office/drawing/2014/main" id="{C6818321-2BE7-4551-BF7E-94DBE5DD05FC}"/>
              </a:ext>
            </a:extLst>
          </p:cNvPr>
          <p:cNvSpPr>
            <a:spLocks noGrp="1"/>
          </p:cNvSpPr>
          <p:nvPr>
            <p:ph type="ftr" sz="quarter" idx="11"/>
          </p:nvPr>
        </p:nvSpPr>
        <p:spPr/>
        <p:txBody>
          <a:bodyPr/>
          <a:lstStyle/>
          <a:p>
            <a:pPr>
              <a:defRPr/>
            </a:pPr>
            <a:r>
              <a:rPr lang="en-US"/>
              <a:t>© Afshin Pourjani Nasiri</a:t>
            </a:r>
            <a:endParaRPr lang="en-US" dirty="0"/>
          </a:p>
        </p:txBody>
      </p:sp>
      <p:pic>
        <p:nvPicPr>
          <p:cNvPr id="8" name="Picture 7">
            <a:extLst>
              <a:ext uri="{FF2B5EF4-FFF2-40B4-BE49-F238E27FC236}">
                <a16:creationId xmlns:a16="http://schemas.microsoft.com/office/drawing/2014/main" id="{2239D596-9EF2-D9A3-3493-33E7045552B1}"/>
              </a:ext>
            </a:extLst>
          </p:cNvPr>
          <p:cNvPicPr>
            <a:picLocks noChangeAspect="1"/>
          </p:cNvPicPr>
          <p:nvPr/>
        </p:nvPicPr>
        <p:blipFill>
          <a:blip r:embed="rId2"/>
          <a:stretch>
            <a:fillRect/>
          </a:stretch>
        </p:blipFill>
        <p:spPr>
          <a:xfrm>
            <a:off x="1152047" y="1649230"/>
            <a:ext cx="6839905" cy="2619741"/>
          </a:xfrm>
          <a:prstGeom prst="rect">
            <a:avLst/>
          </a:prstGeom>
          <a:ln>
            <a:solidFill>
              <a:schemeClr val="tx1"/>
            </a:solidFill>
          </a:ln>
        </p:spPr>
      </p:pic>
    </p:spTree>
    <p:extLst>
      <p:ext uri="{BB962C8B-B14F-4D97-AF65-F5344CB8AC3E}">
        <p14:creationId xmlns:p14="http://schemas.microsoft.com/office/powerpoint/2010/main" val="1821834254"/>
      </p:ext>
    </p:extLst>
  </p:cSld>
  <p:clrMapOvr>
    <a:masterClrMapping/>
  </p:clrMapOvr>
  <p:transition spd="med"/>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78DCD3-066D-4890-8015-DA974C54E5F2}"/>
              </a:ext>
            </a:extLst>
          </p:cNvPr>
          <p:cNvSpPr>
            <a:spLocks noGrp="1"/>
          </p:cNvSpPr>
          <p:nvPr>
            <p:ph type="title"/>
          </p:nvPr>
        </p:nvSpPr>
        <p:spPr/>
        <p:txBody>
          <a:bodyPr/>
          <a:lstStyle/>
          <a:p>
            <a:r>
              <a:rPr lang="en-US" dirty="0"/>
              <a:t>Hill Climbing</a:t>
            </a:r>
          </a:p>
        </p:txBody>
      </p:sp>
      <p:sp>
        <p:nvSpPr>
          <p:cNvPr id="3" name="Content Placeholder 2">
            <a:extLst>
              <a:ext uri="{FF2B5EF4-FFF2-40B4-BE49-F238E27FC236}">
                <a16:creationId xmlns:a16="http://schemas.microsoft.com/office/drawing/2014/main" id="{6871552C-DB6A-416A-B907-C7C130C755F5}"/>
              </a:ext>
            </a:extLst>
          </p:cNvPr>
          <p:cNvSpPr>
            <a:spLocks noGrp="1"/>
          </p:cNvSpPr>
          <p:nvPr>
            <p:ph idx="1"/>
          </p:nvPr>
        </p:nvSpPr>
        <p:spPr/>
        <p:txBody>
          <a:bodyPr/>
          <a:lstStyle/>
          <a:p>
            <a:r>
              <a:rPr lang="en-US" dirty="0"/>
              <a:t>A local search optimization algorithm used in Artificial Intelligence (</a:t>
            </a:r>
            <a:r>
              <a:rPr lang="en-US"/>
              <a:t>AI)</a:t>
            </a:r>
            <a:endParaRPr lang="en-US" dirty="0"/>
          </a:p>
          <a:p>
            <a:endParaRPr lang="en-US" dirty="0"/>
          </a:p>
          <a:p>
            <a:r>
              <a:rPr lang="en-US" dirty="0"/>
              <a:t>Starts with </a:t>
            </a:r>
            <a:r>
              <a:rPr lang="en-US" dirty="0">
                <a:solidFill>
                  <a:srgbClr val="FF0000"/>
                </a:solidFill>
              </a:rPr>
              <a:t>an initial solution </a:t>
            </a:r>
            <a:r>
              <a:rPr lang="en-US" dirty="0"/>
              <a:t>and iteratively makes small changes to </a:t>
            </a:r>
            <a:r>
              <a:rPr lang="en-US"/>
              <a:t>improve it</a:t>
            </a:r>
            <a:endParaRPr lang="en-US" dirty="0"/>
          </a:p>
          <a:p>
            <a:endParaRPr lang="en-US" dirty="0"/>
          </a:p>
          <a:p>
            <a:r>
              <a:rPr lang="en-US" dirty="0"/>
              <a:t>Relies on </a:t>
            </a:r>
            <a:r>
              <a:rPr lang="en-US" dirty="0">
                <a:solidFill>
                  <a:srgbClr val="FF0000"/>
                </a:solidFill>
              </a:rPr>
              <a:t>a heuristic function </a:t>
            </a:r>
            <a:r>
              <a:rPr lang="en-US" dirty="0"/>
              <a:t>to evaluate the quality of </a:t>
            </a:r>
            <a:r>
              <a:rPr lang="en-US"/>
              <a:t>the solution</a:t>
            </a:r>
            <a:endParaRPr lang="en-US" dirty="0"/>
          </a:p>
          <a:p>
            <a:endParaRPr lang="en-US" dirty="0"/>
          </a:p>
          <a:p>
            <a:r>
              <a:rPr lang="en-US" dirty="0"/>
              <a:t>Continues until a </a:t>
            </a:r>
            <a:r>
              <a:rPr lang="en-US" dirty="0">
                <a:solidFill>
                  <a:srgbClr val="FF0000"/>
                </a:solidFill>
              </a:rPr>
              <a:t>local maximum</a:t>
            </a:r>
            <a:r>
              <a:rPr lang="en-US" dirty="0"/>
              <a:t> is reached, where no further improvement is possible</a:t>
            </a:r>
          </a:p>
        </p:txBody>
      </p:sp>
      <p:sp>
        <p:nvSpPr>
          <p:cNvPr id="4" name="Slide Number Placeholder 3">
            <a:extLst>
              <a:ext uri="{FF2B5EF4-FFF2-40B4-BE49-F238E27FC236}">
                <a16:creationId xmlns:a16="http://schemas.microsoft.com/office/drawing/2014/main" id="{AFC54A25-7F85-4E13-A9F8-09E5C69A3E38}"/>
              </a:ext>
            </a:extLst>
          </p:cNvPr>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62EB0AC8-263E-4BC2-8316-EF38483797F6}" type="slidenum">
              <a:rPr kumimoji="0" lang="en-US" sz="1400" b="0" i="0" u="none" strike="noStrike" kern="1200" cap="none" spc="0" normalizeH="0" baseline="0" noProof="0" smtClean="0">
                <a:ln>
                  <a:noFill/>
                </a:ln>
                <a:solidFill>
                  <a:srgbClr val="000000">
                    <a:lumMod val="50000"/>
                  </a:srgbClr>
                </a:solidFill>
                <a:effectLst/>
                <a:uLnTx/>
                <a:uFillTx/>
                <a:latin typeface="Arial" pitchFamily="34" charset="0"/>
                <a:ea typeface="+mn-ea"/>
                <a:cs typeface="Arial" pitchFamily="34" charset="0"/>
              </a:rPr>
              <a:pPr marL="0" marR="0" lvl="0" indent="0" algn="r" defTabSz="914400" rtl="0" eaLnBrk="0" fontAlgn="base" latinLnBrk="0" hangingPunct="0">
                <a:lnSpc>
                  <a:spcPct val="100000"/>
                </a:lnSpc>
                <a:spcBef>
                  <a:spcPct val="0"/>
                </a:spcBef>
                <a:spcAft>
                  <a:spcPct val="0"/>
                </a:spcAft>
                <a:buClrTx/>
                <a:buSzTx/>
                <a:buFontTx/>
                <a:buNone/>
                <a:tabLst/>
                <a:defRPr/>
              </a:pPr>
              <a:t>87</a:t>
            </a:fld>
            <a:endParaRPr kumimoji="0" lang="en-US" sz="1400" b="0" i="0" u="none" strike="noStrike" kern="1200" cap="none" spc="0" normalizeH="0" baseline="0" noProof="0">
              <a:ln>
                <a:noFill/>
              </a:ln>
              <a:solidFill>
                <a:srgbClr val="000000">
                  <a:lumMod val="50000"/>
                </a:srgbClr>
              </a:solidFill>
              <a:effectLst/>
              <a:uLnTx/>
              <a:uFillTx/>
              <a:latin typeface="Arial" pitchFamily="34" charset="0"/>
              <a:ea typeface="+mn-ea"/>
              <a:cs typeface="Arial" pitchFamily="34" charset="0"/>
            </a:endParaRPr>
          </a:p>
        </p:txBody>
      </p:sp>
      <p:sp>
        <p:nvSpPr>
          <p:cNvPr id="6" name="Footer Placeholder 5">
            <a:extLst>
              <a:ext uri="{FF2B5EF4-FFF2-40B4-BE49-F238E27FC236}">
                <a16:creationId xmlns:a16="http://schemas.microsoft.com/office/drawing/2014/main" id="{C6818321-2BE7-4551-BF7E-94DBE5DD05FC}"/>
              </a:ext>
            </a:extLst>
          </p:cNvPr>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900" b="0" i="0" u="none" strike="noStrike" kern="1200" cap="none" spc="0" normalizeH="0" baseline="0" noProof="0">
                <a:ln>
                  <a:noFill/>
                </a:ln>
                <a:solidFill>
                  <a:srgbClr val="FFFFFF">
                    <a:lumMod val="50000"/>
                  </a:srgbClr>
                </a:solidFill>
                <a:effectLst/>
                <a:uLnTx/>
                <a:uFillTx/>
                <a:latin typeface="Arial" pitchFamily="34" charset="0"/>
                <a:ea typeface="+mn-ea"/>
                <a:cs typeface="Arial" pitchFamily="34" charset="0"/>
              </a:rPr>
              <a:t>© Afshin Pourjani Nasiri</a:t>
            </a:r>
            <a:endParaRPr kumimoji="0" lang="en-US" sz="900" b="0" i="0" u="none" strike="noStrike" kern="1200" cap="none" spc="0" normalizeH="0" baseline="0" noProof="0" dirty="0">
              <a:ln>
                <a:noFill/>
              </a:ln>
              <a:solidFill>
                <a:srgbClr val="FFFFFF">
                  <a:lumMod val="50000"/>
                </a:srgbClr>
              </a:solidFill>
              <a:effectLst/>
              <a:uLnTx/>
              <a:uFillTx/>
              <a:latin typeface="Arial" pitchFamily="34" charset="0"/>
              <a:ea typeface="+mn-ea"/>
              <a:cs typeface="Arial" pitchFamily="34" charset="0"/>
            </a:endParaRPr>
          </a:p>
        </p:txBody>
      </p:sp>
    </p:spTree>
    <p:extLst>
      <p:ext uri="{BB962C8B-B14F-4D97-AF65-F5344CB8AC3E}">
        <p14:creationId xmlns:p14="http://schemas.microsoft.com/office/powerpoint/2010/main" val="2314962437"/>
      </p:ext>
    </p:extLst>
  </p:cSld>
  <p:clrMapOvr>
    <a:masterClrMapping/>
  </p:clrMapOvr>
  <p:transition spd="med"/>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Hill Climbing</a:t>
            </a:r>
          </a:p>
        </p:txBody>
      </p:sp>
      <p:sp>
        <p:nvSpPr>
          <p:cNvPr id="3" name="Content Placeholder 2"/>
          <p:cNvSpPr>
            <a:spLocks noGrp="1"/>
          </p:cNvSpPr>
          <p:nvPr>
            <p:ph idx="1"/>
          </p:nvPr>
        </p:nvSpPr>
        <p:spPr/>
        <p:txBody>
          <a:bodyPr/>
          <a:lstStyle/>
          <a:p>
            <a:pPr marL="0" indent="0">
              <a:buNone/>
            </a:pPr>
            <a:r>
              <a:rPr lang="en-US" dirty="0"/>
              <a:t>Variations:</a:t>
            </a:r>
          </a:p>
          <a:p>
            <a:r>
              <a:rPr lang="en-US" dirty="0"/>
              <a:t>Steepest Ascent: Evaluates all possible moves from the current solution and selects the </a:t>
            </a:r>
            <a:r>
              <a:rPr lang="en-US"/>
              <a:t>best improvement</a:t>
            </a:r>
            <a:endParaRPr lang="en-US" dirty="0"/>
          </a:p>
          <a:p>
            <a:endParaRPr lang="en-US" dirty="0"/>
          </a:p>
          <a:p>
            <a:r>
              <a:rPr lang="en-US" dirty="0"/>
              <a:t>First-Choice: Randomly selects a move and accepts it if it leads to </a:t>
            </a:r>
            <a:r>
              <a:rPr lang="en-US"/>
              <a:t>an improvement</a:t>
            </a:r>
            <a:endParaRPr lang="en-US" dirty="0"/>
          </a:p>
          <a:p>
            <a:endParaRPr lang="en-US" dirty="0"/>
          </a:p>
          <a:p>
            <a:r>
              <a:rPr lang="en-US" dirty="0"/>
              <a:t>Simulated Annealing: Accepts </a:t>
            </a:r>
            <a:r>
              <a:rPr lang="en-US" dirty="0">
                <a:solidFill>
                  <a:srgbClr val="FF0000"/>
                </a:solidFill>
              </a:rPr>
              <a:t>worse moves </a:t>
            </a:r>
            <a:r>
              <a:rPr lang="en-US" dirty="0"/>
              <a:t>occasionally to avoid local maxima</a:t>
            </a:r>
          </a:p>
        </p:txBody>
      </p:sp>
      <p:sp>
        <p:nvSpPr>
          <p:cNvPr id="5" name="Footer Placeholder 4"/>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900" b="0" i="0" u="none" strike="noStrike" kern="1200" cap="none" spc="0" normalizeH="0" baseline="0" noProof="0">
                <a:ln>
                  <a:noFill/>
                </a:ln>
                <a:solidFill>
                  <a:srgbClr val="FFFFFF">
                    <a:lumMod val="50000"/>
                  </a:srgbClr>
                </a:solidFill>
                <a:effectLst/>
                <a:uLnTx/>
                <a:uFillTx/>
                <a:latin typeface="Arial" pitchFamily="34" charset="0"/>
                <a:ea typeface="+mn-ea"/>
                <a:cs typeface="Arial" pitchFamily="34" charset="0"/>
              </a:rPr>
              <a:t>© Afshin Pourjani Nasiri</a:t>
            </a:r>
            <a:endParaRPr kumimoji="0" lang="en-US" sz="900" b="0" i="0" u="none" strike="noStrike" kern="1200" cap="none" spc="0" normalizeH="0" baseline="0" noProof="0" dirty="0">
              <a:ln>
                <a:noFill/>
              </a:ln>
              <a:solidFill>
                <a:srgbClr val="FFFFFF">
                  <a:lumMod val="50000"/>
                </a:srgbClr>
              </a:solidFill>
              <a:effectLst/>
              <a:uLnTx/>
              <a:uFillTx/>
              <a:latin typeface="Arial" pitchFamily="34" charset="0"/>
              <a:ea typeface="+mn-ea"/>
              <a:cs typeface="Arial" pitchFamily="34" charset="0"/>
            </a:endParaRPr>
          </a:p>
        </p:txBody>
      </p:sp>
      <p:sp>
        <p:nvSpPr>
          <p:cNvPr id="6" name="Slide Number Placeholder 5"/>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62EB0AC8-263E-4BC2-8316-EF38483797F6}" type="slidenum">
              <a:rPr kumimoji="0" lang="en-US" sz="1400" b="0" i="0" u="none" strike="noStrike" kern="1200" cap="none" spc="0" normalizeH="0" baseline="0" noProof="0" smtClean="0">
                <a:ln>
                  <a:noFill/>
                </a:ln>
                <a:solidFill>
                  <a:srgbClr val="000000">
                    <a:lumMod val="50000"/>
                  </a:srgbClr>
                </a:solidFill>
                <a:effectLst/>
                <a:uLnTx/>
                <a:uFillTx/>
                <a:latin typeface="Arial" pitchFamily="34" charset="0"/>
                <a:ea typeface="+mn-ea"/>
                <a:cs typeface="Arial" pitchFamily="34" charset="0"/>
              </a:rPr>
              <a:pPr marL="0" marR="0" lvl="0" indent="0" algn="r" defTabSz="914400" rtl="0" eaLnBrk="0" fontAlgn="base" latinLnBrk="0" hangingPunct="0">
                <a:lnSpc>
                  <a:spcPct val="100000"/>
                </a:lnSpc>
                <a:spcBef>
                  <a:spcPct val="0"/>
                </a:spcBef>
                <a:spcAft>
                  <a:spcPct val="0"/>
                </a:spcAft>
                <a:buClrTx/>
                <a:buSzTx/>
                <a:buFontTx/>
                <a:buNone/>
                <a:tabLst/>
                <a:defRPr/>
              </a:pPr>
              <a:t>88</a:t>
            </a:fld>
            <a:endParaRPr kumimoji="0" lang="en-US" sz="1400" b="0" i="0" u="none" strike="noStrike" kern="1200" cap="none" spc="0" normalizeH="0" baseline="0" noProof="0">
              <a:ln>
                <a:noFill/>
              </a:ln>
              <a:solidFill>
                <a:srgbClr val="000000">
                  <a:lumMod val="50000"/>
                </a:srgbClr>
              </a:solidFill>
              <a:effectLst/>
              <a:uLnTx/>
              <a:uFillTx/>
              <a:latin typeface="Arial" pitchFamily="34" charset="0"/>
              <a:ea typeface="+mn-ea"/>
              <a:cs typeface="Arial" pitchFamily="34" charset="0"/>
            </a:endParaRPr>
          </a:p>
        </p:txBody>
      </p:sp>
    </p:spTree>
    <p:extLst>
      <p:ext uri="{BB962C8B-B14F-4D97-AF65-F5344CB8AC3E}">
        <p14:creationId xmlns:p14="http://schemas.microsoft.com/office/powerpoint/2010/main" val="64656954"/>
      </p:ext>
    </p:extLst>
  </p:cSld>
  <p:clrMapOvr>
    <a:masterClrMapping/>
  </p:clrMapOvr>
  <p:transition spd="med"/>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Hill Climbing Algorithm</a:t>
            </a:r>
          </a:p>
        </p:txBody>
      </p:sp>
      <p:sp>
        <p:nvSpPr>
          <p:cNvPr id="3" name="Content Placeholder 2"/>
          <p:cNvSpPr>
            <a:spLocks noGrp="1"/>
          </p:cNvSpPr>
          <p:nvPr>
            <p:ph idx="1"/>
          </p:nvPr>
        </p:nvSpPr>
        <p:spPr/>
        <p:txBody>
          <a:bodyPr/>
          <a:lstStyle/>
          <a:p>
            <a:pPr marL="0" indent="0">
              <a:buNone/>
            </a:pPr>
            <a:r>
              <a:rPr lang="en-US" dirty="0"/>
              <a:t>Advantages:</a:t>
            </a:r>
          </a:p>
          <a:p>
            <a:pPr marL="0" indent="0">
              <a:buNone/>
            </a:pPr>
            <a:endParaRPr lang="en-US" dirty="0"/>
          </a:p>
          <a:p>
            <a:r>
              <a:rPr lang="en-US" sz="2400" dirty="0"/>
              <a:t>Simple and intuitive, easy to understand </a:t>
            </a:r>
            <a:r>
              <a:rPr lang="en-US" sz="2400"/>
              <a:t>and implement</a:t>
            </a:r>
            <a:endParaRPr lang="en-US" sz="2400" dirty="0"/>
          </a:p>
          <a:p>
            <a:r>
              <a:rPr lang="en-US" sz="2400" dirty="0"/>
              <a:t>Efficient in finding local </a:t>
            </a:r>
            <a:r>
              <a:rPr lang="en-US" sz="2400"/>
              <a:t>optima quickly</a:t>
            </a:r>
            <a:endParaRPr lang="en-US" sz="2400" dirty="0"/>
          </a:p>
          <a:p>
            <a:r>
              <a:rPr lang="en-US" sz="2400" dirty="0"/>
              <a:t>Can be modified to include additional heuristics </a:t>
            </a:r>
            <a:r>
              <a:rPr lang="en-US" sz="2400"/>
              <a:t>or constraints</a:t>
            </a:r>
            <a:endParaRPr lang="en-US" sz="2400" dirty="0"/>
          </a:p>
          <a:p>
            <a:endParaRPr lang="en-US" sz="2400" dirty="0"/>
          </a:p>
          <a:p>
            <a:pPr marL="0" indent="0">
              <a:buNone/>
            </a:pPr>
            <a:r>
              <a:rPr lang="en-US" dirty="0"/>
              <a:t>Disadvantages:</a:t>
            </a:r>
          </a:p>
          <a:p>
            <a:pPr marL="0" indent="0">
              <a:buNone/>
            </a:pPr>
            <a:endParaRPr lang="en-US" dirty="0"/>
          </a:p>
          <a:p>
            <a:r>
              <a:rPr lang="en-US" sz="2400" dirty="0"/>
              <a:t>May get stuck in local optima, missing the </a:t>
            </a:r>
            <a:r>
              <a:rPr lang="en-US" sz="2400"/>
              <a:t>global optimum</a:t>
            </a:r>
            <a:endParaRPr lang="en-US" sz="2400" dirty="0"/>
          </a:p>
          <a:p>
            <a:r>
              <a:rPr lang="en-US" sz="2400" dirty="0"/>
              <a:t>Sensitive to the choice of </a:t>
            </a:r>
            <a:r>
              <a:rPr lang="en-US" sz="2400"/>
              <a:t>initial solution</a:t>
            </a:r>
            <a:endParaRPr lang="en-US" sz="2400" dirty="0"/>
          </a:p>
          <a:p>
            <a:r>
              <a:rPr lang="en-US" sz="2400" dirty="0"/>
              <a:t>Does not explore the search space thoroughly, which can limit </a:t>
            </a:r>
            <a:r>
              <a:rPr lang="en-US" sz="2400"/>
              <a:t>its effectiveness</a:t>
            </a:r>
            <a:endParaRPr lang="en-US" sz="2400" dirty="0"/>
          </a:p>
          <a:p>
            <a:endParaRPr lang="en-US" dirty="0"/>
          </a:p>
        </p:txBody>
      </p:sp>
      <p:sp>
        <p:nvSpPr>
          <p:cNvPr id="5" name="Footer Placeholder 4"/>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900" b="0" i="0" u="none" strike="noStrike" kern="1200" cap="none" spc="0" normalizeH="0" baseline="0" noProof="0">
                <a:ln>
                  <a:noFill/>
                </a:ln>
                <a:solidFill>
                  <a:srgbClr val="FFFFFF">
                    <a:lumMod val="50000"/>
                  </a:srgbClr>
                </a:solidFill>
                <a:effectLst/>
                <a:uLnTx/>
                <a:uFillTx/>
                <a:latin typeface="Arial" pitchFamily="34" charset="0"/>
                <a:ea typeface="+mn-ea"/>
                <a:cs typeface="Arial" pitchFamily="34" charset="0"/>
              </a:rPr>
              <a:t>© Afshin Pourjani Nasiri</a:t>
            </a:r>
            <a:endParaRPr kumimoji="0" lang="en-US" sz="900" b="0" i="0" u="none" strike="noStrike" kern="1200" cap="none" spc="0" normalizeH="0" baseline="0" noProof="0" dirty="0">
              <a:ln>
                <a:noFill/>
              </a:ln>
              <a:solidFill>
                <a:srgbClr val="FFFFFF">
                  <a:lumMod val="50000"/>
                </a:srgbClr>
              </a:solidFill>
              <a:effectLst/>
              <a:uLnTx/>
              <a:uFillTx/>
              <a:latin typeface="Arial" pitchFamily="34" charset="0"/>
              <a:ea typeface="+mn-ea"/>
              <a:cs typeface="Arial" pitchFamily="34" charset="0"/>
            </a:endParaRPr>
          </a:p>
        </p:txBody>
      </p:sp>
      <p:sp>
        <p:nvSpPr>
          <p:cNvPr id="6" name="Slide Number Placeholder 5"/>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62EB0AC8-263E-4BC2-8316-EF38483797F6}" type="slidenum">
              <a:rPr kumimoji="0" lang="en-US" sz="1400" b="0" i="0" u="none" strike="noStrike" kern="1200" cap="none" spc="0" normalizeH="0" baseline="0" noProof="0" smtClean="0">
                <a:ln>
                  <a:noFill/>
                </a:ln>
                <a:solidFill>
                  <a:srgbClr val="000000">
                    <a:lumMod val="50000"/>
                  </a:srgbClr>
                </a:solidFill>
                <a:effectLst/>
                <a:uLnTx/>
                <a:uFillTx/>
                <a:latin typeface="Arial" pitchFamily="34" charset="0"/>
                <a:ea typeface="+mn-ea"/>
                <a:cs typeface="Arial" pitchFamily="34" charset="0"/>
              </a:rPr>
              <a:pPr marL="0" marR="0" lvl="0" indent="0" algn="r" defTabSz="914400" rtl="0" eaLnBrk="0" fontAlgn="base" latinLnBrk="0" hangingPunct="0">
                <a:lnSpc>
                  <a:spcPct val="100000"/>
                </a:lnSpc>
                <a:spcBef>
                  <a:spcPct val="0"/>
                </a:spcBef>
                <a:spcAft>
                  <a:spcPct val="0"/>
                </a:spcAft>
                <a:buClrTx/>
                <a:buSzTx/>
                <a:buFontTx/>
                <a:buNone/>
                <a:tabLst/>
                <a:defRPr/>
              </a:pPr>
              <a:t>89</a:t>
            </a:fld>
            <a:endParaRPr kumimoji="0" lang="en-US" sz="1400" b="0" i="0" u="none" strike="noStrike" kern="1200" cap="none" spc="0" normalizeH="0" baseline="0" noProof="0">
              <a:ln>
                <a:noFill/>
              </a:ln>
              <a:solidFill>
                <a:srgbClr val="000000">
                  <a:lumMod val="50000"/>
                </a:srgbClr>
              </a:solidFill>
              <a:effectLst/>
              <a:uLnTx/>
              <a:uFillTx/>
              <a:latin typeface="Arial" pitchFamily="34" charset="0"/>
              <a:ea typeface="+mn-ea"/>
              <a:cs typeface="Arial" pitchFamily="34" charset="0"/>
            </a:endParaRPr>
          </a:p>
        </p:txBody>
      </p:sp>
    </p:spTree>
    <p:extLst>
      <p:ext uri="{BB962C8B-B14F-4D97-AF65-F5344CB8AC3E}">
        <p14:creationId xmlns:p14="http://schemas.microsoft.com/office/powerpoint/2010/main" val="2512227314"/>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78DCD3-066D-4890-8015-DA974C54E5F2}"/>
              </a:ext>
            </a:extLst>
          </p:cNvPr>
          <p:cNvSpPr>
            <a:spLocks noGrp="1"/>
          </p:cNvSpPr>
          <p:nvPr>
            <p:ph type="title"/>
          </p:nvPr>
        </p:nvSpPr>
        <p:spPr/>
        <p:txBody>
          <a:bodyPr/>
          <a:lstStyle/>
          <a:p>
            <a:r>
              <a:rPr lang="en-US" dirty="0"/>
              <a:t>Traditional Random Testing</a:t>
            </a:r>
          </a:p>
        </p:txBody>
      </p:sp>
      <p:sp>
        <p:nvSpPr>
          <p:cNvPr id="3" name="Content Placeholder 2">
            <a:extLst>
              <a:ext uri="{FF2B5EF4-FFF2-40B4-BE49-F238E27FC236}">
                <a16:creationId xmlns:a16="http://schemas.microsoft.com/office/drawing/2014/main" id="{6871552C-DB6A-416A-B907-C7C130C755F5}"/>
              </a:ext>
            </a:extLst>
          </p:cNvPr>
          <p:cNvSpPr>
            <a:spLocks noGrp="1"/>
          </p:cNvSpPr>
          <p:nvPr>
            <p:ph idx="1"/>
          </p:nvPr>
        </p:nvSpPr>
        <p:spPr/>
        <p:txBody>
          <a:bodyPr/>
          <a:lstStyle/>
          <a:p>
            <a:pPr marL="0" indent="0">
              <a:buNone/>
            </a:pPr>
            <a:r>
              <a:rPr lang="en-US" dirty="0"/>
              <a:t>In Traditional Random Testing, tests are selected randomly without considering specific positions or characteristics. Typically, tests are chosen randomly from the input space without regard to the type of input or the system's previous state.</a:t>
            </a:r>
          </a:p>
          <a:p>
            <a:pPr marL="0" indent="0">
              <a:buNone/>
            </a:pPr>
            <a:endParaRPr lang="en-US" dirty="0"/>
          </a:p>
          <a:p>
            <a:pPr marL="0" indent="0">
              <a:buNone/>
            </a:pPr>
            <a:r>
              <a:rPr lang="en-US" dirty="0"/>
              <a:t>In this method, tests are often selected based on generating random numbers or other methods utilizing random events. A large number of tests are usually executed in hopes of achieving comprehensive coverage of the input space. While this approach is often fast and straightforward to implement, it may have limited effectiveness in uncovering hidden defects or weaknesses in the software.</a:t>
            </a:r>
          </a:p>
        </p:txBody>
      </p:sp>
      <p:sp>
        <p:nvSpPr>
          <p:cNvPr id="4" name="Slide Number Placeholder 3">
            <a:extLst>
              <a:ext uri="{FF2B5EF4-FFF2-40B4-BE49-F238E27FC236}">
                <a16:creationId xmlns:a16="http://schemas.microsoft.com/office/drawing/2014/main" id="{AFC54A25-7F85-4E13-A9F8-09E5C69A3E38}"/>
              </a:ext>
            </a:extLst>
          </p:cNvPr>
          <p:cNvSpPr>
            <a:spLocks noGrp="1"/>
          </p:cNvSpPr>
          <p:nvPr>
            <p:ph type="sldNum" sz="quarter" idx="12"/>
          </p:nvPr>
        </p:nvSpPr>
        <p:spPr/>
        <p:txBody>
          <a:bodyPr/>
          <a:lstStyle/>
          <a:p>
            <a:pPr>
              <a:defRPr/>
            </a:pPr>
            <a:fld id="{62EB0AC8-263E-4BC2-8316-EF38483797F6}" type="slidenum">
              <a:rPr lang="en-US" smtClean="0"/>
              <a:pPr>
                <a:defRPr/>
              </a:pPr>
              <a:t>9</a:t>
            </a:fld>
            <a:endParaRPr lang="en-US"/>
          </a:p>
        </p:txBody>
      </p:sp>
      <p:sp>
        <p:nvSpPr>
          <p:cNvPr id="5" name="Date Placeholder 4">
            <a:extLst>
              <a:ext uri="{FF2B5EF4-FFF2-40B4-BE49-F238E27FC236}">
                <a16:creationId xmlns:a16="http://schemas.microsoft.com/office/drawing/2014/main" id="{D6FA68B7-91AB-43A1-A55A-B3BAA85B95D8}"/>
              </a:ext>
            </a:extLst>
          </p:cNvPr>
          <p:cNvSpPr>
            <a:spLocks noGrp="1"/>
          </p:cNvSpPr>
          <p:nvPr>
            <p:ph type="dt" sz="half" idx="10"/>
          </p:nvPr>
        </p:nvSpPr>
        <p:spPr/>
        <p:txBody>
          <a:bodyPr/>
          <a:lstStyle/>
          <a:p>
            <a:pPr>
              <a:defRPr/>
            </a:pPr>
            <a:r>
              <a:rPr lang="en-US"/>
              <a:t>Automated Test Generation</a:t>
            </a:r>
            <a:endParaRPr lang="en-US" dirty="0"/>
          </a:p>
        </p:txBody>
      </p:sp>
      <p:sp>
        <p:nvSpPr>
          <p:cNvPr id="6" name="Footer Placeholder 5">
            <a:extLst>
              <a:ext uri="{FF2B5EF4-FFF2-40B4-BE49-F238E27FC236}">
                <a16:creationId xmlns:a16="http://schemas.microsoft.com/office/drawing/2014/main" id="{C6818321-2BE7-4551-BF7E-94DBE5DD05FC}"/>
              </a:ext>
            </a:extLst>
          </p:cNvPr>
          <p:cNvSpPr>
            <a:spLocks noGrp="1"/>
          </p:cNvSpPr>
          <p:nvPr>
            <p:ph type="ftr" sz="quarter" idx="11"/>
          </p:nvPr>
        </p:nvSpPr>
        <p:spPr/>
        <p:txBody>
          <a:bodyPr/>
          <a:lstStyle/>
          <a:p>
            <a:pPr>
              <a:defRPr/>
            </a:pPr>
            <a:r>
              <a:rPr lang="en-US"/>
              <a:t>© Zakeri</a:t>
            </a:r>
            <a:endParaRPr lang="en-US" dirty="0"/>
          </a:p>
        </p:txBody>
      </p:sp>
    </p:spTree>
    <p:extLst>
      <p:ext uri="{BB962C8B-B14F-4D97-AF65-F5344CB8AC3E}">
        <p14:creationId xmlns:p14="http://schemas.microsoft.com/office/powerpoint/2010/main" val="817923253"/>
      </p:ext>
    </p:extLst>
  </p:cSld>
  <p:clrMapOvr>
    <a:masterClrMapping/>
  </p:clrMapOvr>
  <p:transition spd="med"/>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State Space diagram</a:t>
            </a:r>
          </a:p>
        </p:txBody>
      </p:sp>
      <p:sp>
        <p:nvSpPr>
          <p:cNvPr id="3" name="Content Placeholder 2"/>
          <p:cNvSpPr>
            <a:spLocks noGrp="1"/>
          </p:cNvSpPr>
          <p:nvPr>
            <p:ph idx="1"/>
          </p:nvPr>
        </p:nvSpPr>
        <p:spPr/>
        <p:txBody>
          <a:bodyPr/>
          <a:lstStyle/>
          <a:p>
            <a:r>
              <a:rPr lang="en-US" dirty="0"/>
              <a:t>The </a:t>
            </a:r>
            <a:r>
              <a:rPr lang="en-US" dirty="0">
                <a:solidFill>
                  <a:srgbClr val="FF0000"/>
                </a:solidFill>
              </a:rPr>
              <a:t>state-space diagram </a:t>
            </a:r>
            <a:r>
              <a:rPr lang="en-US" dirty="0"/>
              <a:t>is a graphical representation of the set of states our search algorithm can reach </a:t>
            </a:r>
            <a:r>
              <a:rPr lang="en-US" dirty="0" err="1"/>
              <a:t>vs</a:t>
            </a:r>
            <a:r>
              <a:rPr lang="en-US" dirty="0"/>
              <a:t> the value of our objective function(the function which we wish to </a:t>
            </a:r>
            <a:r>
              <a:rPr lang="en-US"/>
              <a:t>maximize)</a:t>
            </a:r>
            <a:endParaRPr lang="en-US" dirty="0"/>
          </a:p>
          <a:p>
            <a:endParaRPr lang="en-US" dirty="0"/>
          </a:p>
          <a:p>
            <a:r>
              <a:rPr lang="en-US" dirty="0"/>
              <a:t>X-axis: denotes the state space </a:t>
            </a:r>
            <a:r>
              <a:rPr lang="en-US" dirty="0" err="1"/>
              <a:t>ie</a:t>
            </a:r>
            <a:r>
              <a:rPr lang="en-US" dirty="0"/>
              <a:t> states or configuration our algorithm </a:t>
            </a:r>
            <a:r>
              <a:rPr lang="en-US"/>
              <a:t>may reach</a:t>
            </a:r>
            <a:endParaRPr lang="en-US" dirty="0"/>
          </a:p>
          <a:p>
            <a:r>
              <a:rPr lang="en-US" dirty="0"/>
              <a:t>Y-axis: denotes the values of </a:t>
            </a:r>
            <a:r>
              <a:rPr lang="en-US"/>
              <a:t>objective function corresponding </a:t>
            </a:r>
            <a:r>
              <a:rPr lang="en-US" dirty="0"/>
              <a:t>to a </a:t>
            </a:r>
            <a:r>
              <a:rPr lang="en-US"/>
              <a:t>particular state</a:t>
            </a:r>
            <a:endParaRPr lang="en-US" dirty="0"/>
          </a:p>
          <a:p>
            <a:r>
              <a:rPr lang="en-US" dirty="0"/>
              <a:t>The best solution will be a state space where the objective function has a </a:t>
            </a:r>
            <a:r>
              <a:rPr lang="en-US"/>
              <a:t>maximum value (</a:t>
            </a:r>
            <a:r>
              <a:rPr lang="en-US" dirty="0"/>
              <a:t>global </a:t>
            </a:r>
            <a:r>
              <a:rPr lang="en-US"/>
              <a:t>maximum)</a:t>
            </a:r>
            <a:endParaRPr lang="en-US" dirty="0"/>
          </a:p>
        </p:txBody>
      </p:sp>
      <p:sp>
        <p:nvSpPr>
          <p:cNvPr id="5" name="Footer Placeholder 4"/>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900" b="0" i="0" u="none" strike="noStrike" kern="1200" cap="none" spc="0" normalizeH="0" baseline="0" noProof="0">
                <a:ln>
                  <a:noFill/>
                </a:ln>
                <a:solidFill>
                  <a:srgbClr val="FFFFFF">
                    <a:lumMod val="50000"/>
                  </a:srgbClr>
                </a:solidFill>
                <a:effectLst/>
                <a:uLnTx/>
                <a:uFillTx/>
                <a:latin typeface="Arial" pitchFamily="34" charset="0"/>
                <a:ea typeface="+mn-ea"/>
                <a:cs typeface="Arial" pitchFamily="34" charset="0"/>
              </a:rPr>
              <a:t>© Afshin Pourjani Nasiri</a:t>
            </a:r>
            <a:endParaRPr kumimoji="0" lang="en-US" sz="900" b="0" i="0" u="none" strike="noStrike" kern="1200" cap="none" spc="0" normalizeH="0" baseline="0" noProof="0" dirty="0">
              <a:ln>
                <a:noFill/>
              </a:ln>
              <a:solidFill>
                <a:srgbClr val="FFFFFF">
                  <a:lumMod val="50000"/>
                </a:srgbClr>
              </a:solidFill>
              <a:effectLst/>
              <a:uLnTx/>
              <a:uFillTx/>
              <a:latin typeface="Arial" pitchFamily="34" charset="0"/>
              <a:ea typeface="+mn-ea"/>
              <a:cs typeface="Arial" pitchFamily="34" charset="0"/>
            </a:endParaRPr>
          </a:p>
        </p:txBody>
      </p:sp>
      <p:sp>
        <p:nvSpPr>
          <p:cNvPr id="6" name="Slide Number Placeholder 5"/>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62EB0AC8-263E-4BC2-8316-EF38483797F6}" type="slidenum">
              <a:rPr kumimoji="0" lang="en-US" sz="1400" b="0" i="0" u="none" strike="noStrike" kern="1200" cap="none" spc="0" normalizeH="0" baseline="0" noProof="0" smtClean="0">
                <a:ln>
                  <a:noFill/>
                </a:ln>
                <a:solidFill>
                  <a:srgbClr val="000000">
                    <a:lumMod val="50000"/>
                  </a:srgbClr>
                </a:solidFill>
                <a:effectLst/>
                <a:uLnTx/>
                <a:uFillTx/>
                <a:latin typeface="Arial" pitchFamily="34" charset="0"/>
                <a:ea typeface="+mn-ea"/>
                <a:cs typeface="Arial" pitchFamily="34" charset="0"/>
              </a:rPr>
              <a:pPr marL="0" marR="0" lvl="0" indent="0" algn="r" defTabSz="914400" rtl="0" eaLnBrk="0" fontAlgn="base" latinLnBrk="0" hangingPunct="0">
                <a:lnSpc>
                  <a:spcPct val="100000"/>
                </a:lnSpc>
                <a:spcBef>
                  <a:spcPct val="0"/>
                </a:spcBef>
                <a:spcAft>
                  <a:spcPct val="0"/>
                </a:spcAft>
                <a:buClrTx/>
                <a:buSzTx/>
                <a:buFontTx/>
                <a:buNone/>
                <a:tabLst/>
                <a:defRPr/>
              </a:pPr>
              <a:t>90</a:t>
            </a:fld>
            <a:endParaRPr kumimoji="0" lang="en-US" sz="1400" b="0" i="0" u="none" strike="noStrike" kern="1200" cap="none" spc="0" normalizeH="0" baseline="0" noProof="0">
              <a:ln>
                <a:noFill/>
              </a:ln>
              <a:solidFill>
                <a:srgbClr val="000000">
                  <a:lumMod val="50000"/>
                </a:srgbClr>
              </a:solidFill>
              <a:effectLst/>
              <a:uLnTx/>
              <a:uFillTx/>
              <a:latin typeface="Arial" pitchFamily="34" charset="0"/>
              <a:ea typeface="+mn-ea"/>
              <a:cs typeface="Arial" pitchFamily="34" charset="0"/>
            </a:endParaRPr>
          </a:p>
        </p:txBody>
      </p:sp>
    </p:spTree>
    <p:extLst>
      <p:ext uri="{BB962C8B-B14F-4D97-AF65-F5344CB8AC3E}">
        <p14:creationId xmlns:p14="http://schemas.microsoft.com/office/powerpoint/2010/main" val="1561364276"/>
      </p:ext>
    </p:extLst>
  </p:cSld>
  <p:clrMapOvr>
    <a:masterClrMapping/>
  </p:clrMapOvr>
  <p:transition spd="med"/>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State Space diagram </a:t>
            </a:r>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36124" y="1305716"/>
            <a:ext cx="7657464" cy="4872932"/>
          </a:xfrm>
        </p:spPr>
      </p:pic>
      <p:sp>
        <p:nvSpPr>
          <p:cNvPr id="5" name="Footer Placeholder 4"/>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900" b="0" i="0" u="none" strike="noStrike" kern="1200" cap="none" spc="0" normalizeH="0" baseline="0" noProof="0">
                <a:ln>
                  <a:noFill/>
                </a:ln>
                <a:solidFill>
                  <a:srgbClr val="FFFFFF">
                    <a:lumMod val="50000"/>
                  </a:srgbClr>
                </a:solidFill>
                <a:effectLst/>
                <a:uLnTx/>
                <a:uFillTx/>
                <a:latin typeface="Arial" pitchFamily="34" charset="0"/>
                <a:ea typeface="+mn-ea"/>
                <a:cs typeface="Arial" pitchFamily="34" charset="0"/>
              </a:rPr>
              <a:t>© Afshin Pourjani Nasiri</a:t>
            </a:r>
            <a:endParaRPr kumimoji="0" lang="en-US" sz="900" b="0" i="0" u="none" strike="noStrike" kern="1200" cap="none" spc="0" normalizeH="0" baseline="0" noProof="0" dirty="0">
              <a:ln>
                <a:noFill/>
              </a:ln>
              <a:solidFill>
                <a:srgbClr val="FFFFFF">
                  <a:lumMod val="50000"/>
                </a:srgbClr>
              </a:solidFill>
              <a:effectLst/>
              <a:uLnTx/>
              <a:uFillTx/>
              <a:latin typeface="Arial" pitchFamily="34" charset="0"/>
              <a:ea typeface="+mn-ea"/>
              <a:cs typeface="Arial" pitchFamily="34" charset="0"/>
            </a:endParaRPr>
          </a:p>
        </p:txBody>
      </p:sp>
      <p:sp>
        <p:nvSpPr>
          <p:cNvPr id="6" name="Slide Number Placeholder 5"/>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62EB0AC8-263E-4BC2-8316-EF38483797F6}" type="slidenum">
              <a:rPr kumimoji="0" lang="en-US" sz="1400" b="0" i="0" u="none" strike="noStrike" kern="1200" cap="none" spc="0" normalizeH="0" baseline="0" noProof="0" smtClean="0">
                <a:ln>
                  <a:noFill/>
                </a:ln>
                <a:solidFill>
                  <a:srgbClr val="000000">
                    <a:lumMod val="50000"/>
                  </a:srgbClr>
                </a:solidFill>
                <a:effectLst/>
                <a:uLnTx/>
                <a:uFillTx/>
                <a:latin typeface="Arial" pitchFamily="34" charset="0"/>
                <a:ea typeface="+mn-ea"/>
                <a:cs typeface="Arial" pitchFamily="34" charset="0"/>
              </a:rPr>
              <a:pPr marL="0" marR="0" lvl="0" indent="0" algn="r" defTabSz="914400" rtl="0" eaLnBrk="0" fontAlgn="base" latinLnBrk="0" hangingPunct="0">
                <a:lnSpc>
                  <a:spcPct val="100000"/>
                </a:lnSpc>
                <a:spcBef>
                  <a:spcPct val="0"/>
                </a:spcBef>
                <a:spcAft>
                  <a:spcPct val="0"/>
                </a:spcAft>
                <a:buClrTx/>
                <a:buSzTx/>
                <a:buFontTx/>
                <a:buNone/>
                <a:tabLst/>
                <a:defRPr/>
              </a:pPr>
              <a:t>91</a:t>
            </a:fld>
            <a:endParaRPr kumimoji="0" lang="en-US" sz="1400" b="0" i="0" u="none" strike="noStrike" kern="1200" cap="none" spc="0" normalizeH="0" baseline="0" noProof="0">
              <a:ln>
                <a:noFill/>
              </a:ln>
              <a:solidFill>
                <a:srgbClr val="000000">
                  <a:lumMod val="50000"/>
                </a:srgbClr>
              </a:solidFill>
              <a:effectLst/>
              <a:uLnTx/>
              <a:uFillTx/>
              <a:latin typeface="Arial" pitchFamily="34" charset="0"/>
              <a:ea typeface="+mn-ea"/>
              <a:cs typeface="Arial" pitchFamily="34" charset="0"/>
            </a:endParaRPr>
          </a:p>
        </p:txBody>
      </p:sp>
    </p:spTree>
    <p:extLst>
      <p:ext uri="{BB962C8B-B14F-4D97-AF65-F5344CB8AC3E}">
        <p14:creationId xmlns:p14="http://schemas.microsoft.com/office/powerpoint/2010/main" val="3205847441"/>
      </p:ext>
    </p:extLst>
  </p:cSld>
  <p:clrMapOvr>
    <a:masterClrMapping/>
  </p:clrMapOvr>
  <p:transition spd="med"/>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Simulated Annealing</a:t>
            </a:r>
          </a:p>
        </p:txBody>
      </p:sp>
      <p:sp>
        <p:nvSpPr>
          <p:cNvPr id="3" name="Content Placeholder 2"/>
          <p:cNvSpPr>
            <a:spLocks noGrp="1"/>
          </p:cNvSpPr>
          <p:nvPr>
            <p:ph idx="1"/>
          </p:nvPr>
        </p:nvSpPr>
        <p:spPr/>
        <p:txBody>
          <a:bodyPr/>
          <a:lstStyle/>
          <a:p>
            <a:pPr marL="0" indent="0" algn="just">
              <a:buNone/>
            </a:pPr>
            <a:r>
              <a:rPr lang="en-US" dirty="0"/>
              <a:t>Simulated Annealing Algorithm:</a:t>
            </a:r>
          </a:p>
          <a:p>
            <a:pPr marL="0" indent="0" algn="just">
              <a:buNone/>
            </a:pPr>
            <a:endParaRPr lang="en-US" dirty="0"/>
          </a:p>
          <a:p>
            <a:pPr algn="just"/>
            <a:r>
              <a:rPr lang="en-US" sz="2400" dirty="0"/>
              <a:t>A probabilistic optimization algorithm inspired by the annealing process </a:t>
            </a:r>
            <a:r>
              <a:rPr lang="en-US" sz="2400"/>
              <a:t>in metallurgy</a:t>
            </a:r>
            <a:endParaRPr lang="en-US" sz="2400" dirty="0"/>
          </a:p>
          <a:p>
            <a:pPr algn="just"/>
            <a:r>
              <a:rPr lang="en-US" sz="2400" dirty="0"/>
              <a:t>It involves heating and cooling a material to increase the size of its crystals and reduce defects</a:t>
            </a:r>
            <a:endParaRPr lang="fa-IR" sz="2400" dirty="0"/>
          </a:p>
          <a:p>
            <a:pPr marL="0" indent="0" algn="just">
              <a:buNone/>
            </a:pPr>
            <a:r>
              <a:rPr lang="en-US" dirty="0"/>
              <a:t>Mechanism:</a:t>
            </a:r>
          </a:p>
          <a:p>
            <a:pPr marL="0" indent="0" algn="just">
              <a:buNone/>
            </a:pPr>
            <a:endParaRPr lang="en-US" dirty="0"/>
          </a:p>
          <a:p>
            <a:pPr algn="just"/>
            <a:r>
              <a:rPr lang="en-US" sz="2400" dirty="0"/>
              <a:t>Starts with a high “temperature” to allow exploration of the </a:t>
            </a:r>
            <a:r>
              <a:rPr lang="en-US" sz="2400"/>
              <a:t>solution space</a:t>
            </a:r>
            <a:endParaRPr lang="en-US" sz="2400" dirty="0"/>
          </a:p>
          <a:p>
            <a:pPr algn="just"/>
            <a:r>
              <a:rPr lang="en-US" sz="2400" dirty="0"/>
              <a:t>Gradually lowers the temperature to reduce the probability of accepting </a:t>
            </a:r>
            <a:r>
              <a:rPr lang="en-US" sz="2400"/>
              <a:t>worse solutions</a:t>
            </a:r>
            <a:endParaRPr lang="en-US" sz="2400" dirty="0"/>
          </a:p>
          <a:p>
            <a:pPr algn="just"/>
            <a:r>
              <a:rPr lang="en-US" sz="2400" dirty="0"/>
              <a:t>Aims to find a global optimum by escaping local optima</a:t>
            </a:r>
          </a:p>
        </p:txBody>
      </p:sp>
      <p:sp>
        <p:nvSpPr>
          <p:cNvPr id="5" name="Footer Placeholder 4"/>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900" b="0" i="0" u="none" strike="noStrike" kern="1200" cap="none" spc="0" normalizeH="0" baseline="0" noProof="0">
                <a:ln>
                  <a:noFill/>
                </a:ln>
                <a:solidFill>
                  <a:srgbClr val="FFFFFF">
                    <a:lumMod val="50000"/>
                  </a:srgbClr>
                </a:solidFill>
                <a:effectLst/>
                <a:uLnTx/>
                <a:uFillTx/>
                <a:latin typeface="Arial" pitchFamily="34" charset="0"/>
                <a:ea typeface="+mn-ea"/>
                <a:cs typeface="Arial" pitchFamily="34" charset="0"/>
              </a:rPr>
              <a:t>© Afshin Pourjani Nasiri</a:t>
            </a:r>
            <a:endParaRPr kumimoji="0" lang="en-US" sz="900" b="0" i="0" u="none" strike="noStrike" kern="1200" cap="none" spc="0" normalizeH="0" baseline="0" noProof="0" dirty="0">
              <a:ln>
                <a:noFill/>
              </a:ln>
              <a:solidFill>
                <a:srgbClr val="FFFFFF">
                  <a:lumMod val="50000"/>
                </a:srgbClr>
              </a:solidFill>
              <a:effectLst/>
              <a:uLnTx/>
              <a:uFillTx/>
              <a:latin typeface="Arial" pitchFamily="34" charset="0"/>
              <a:ea typeface="+mn-ea"/>
              <a:cs typeface="Arial" pitchFamily="34" charset="0"/>
            </a:endParaRPr>
          </a:p>
        </p:txBody>
      </p:sp>
      <p:sp>
        <p:nvSpPr>
          <p:cNvPr id="6" name="Slide Number Placeholder 5"/>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62EB0AC8-263E-4BC2-8316-EF38483797F6}" type="slidenum">
              <a:rPr kumimoji="0" lang="en-US" sz="1400" b="0" i="0" u="none" strike="noStrike" kern="1200" cap="none" spc="0" normalizeH="0" baseline="0" noProof="0" smtClean="0">
                <a:ln>
                  <a:noFill/>
                </a:ln>
                <a:solidFill>
                  <a:srgbClr val="000000">
                    <a:lumMod val="50000"/>
                  </a:srgbClr>
                </a:solidFill>
                <a:effectLst/>
                <a:uLnTx/>
                <a:uFillTx/>
                <a:latin typeface="Arial" pitchFamily="34" charset="0"/>
                <a:ea typeface="+mn-ea"/>
                <a:cs typeface="Arial" pitchFamily="34" charset="0"/>
              </a:rPr>
              <a:pPr marL="0" marR="0" lvl="0" indent="0" algn="r" defTabSz="914400" rtl="0" eaLnBrk="0" fontAlgn="base" latinLnBrk="0" hangingPunct="0">
                <a:lnSpc>
                  <a:spcPct val="100000"/>
                </a:lnSpc>
                <a:spcBef>
                  <a:spcPct val="0"/>
                </a:spcBef>
                <a:spcAft>
                  <a:spcPct val="0"/>
                </a:spcAft>
                <a:buClrTx/>
                <a:buSzTx/>
                <a:buFontTx/>
                <a:buNone/>
                <a:tabLst/>
                <a:defRPr/>
              </a:pPr>
              <a:t>92</a:t>
            </a:fld>
            <a:endParaRPr kumimoji="0" lang="en-US" sz="1400" b="0" i="0" u="none" strike="noStrike" kern="1200" cap="none" spc="0" normalizeH="0" baseline="0" noProof="0">
              <a:ln>
                <a:noFill/>
              </a:ln>
              <a:solidFill>
                <a:srgbClr val="000000">
                  <a:lumMod val="50000"/>
                </a:srgbClr>
              </a:solidFill>
              <a:effectLst/>
              <a:uLnTx/>
              <a:uFillTx/>
              <a:latin typeface="Arial" pitchFamily="34" charset="0"/>
              <a:ea typeface="+mn-ea"/>
              <a:cs typeface="Arial" pitchFamily="34" charset="0"/>
            </a:endParaRPr>
          </a:p>
        </p:txBody>
      </p:sp>
    </p:spTree>
    <p:extLst>
      <p:ext uri="{BB962C8B-B14F-4D97-AF65-F5344CB8AC3E}">
        <p14:creationId xmlns:p14="http://schemas.microsoft.com/office/powerpoint/2010/main" val="4053662634"/>
      </p:ext>
    </p:extLst>
  </p:cSld>
  <p:clrMapOvr>
    <a:masterClrMapping/>
  </p:clrMapOvr>
  <p:transition spd="med"/>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Simulated Annealing</a:t>
            </a:r>
          </a:p>
        </p:txBody>
      </p:sp>
      <p:sp>
        <p:nvSpPr>
          <p:cNvPr id="3" name="Content Placeholder 2"/>
          <p:cNvSpPr>
            <a:spLocks noGrp="1"/>
          </p:cNvSpPr>
          <p:nvPr>
            <p:ph idx="1"/>
          </p:nvPr>
        </p:nvSpPr>
        <p:spPr/>
        <p:txBody>
          <a:bodyPr/>
          <a:lstStyle/>
          <a:p>
            <a:pPr marL="0" indent="0" algn="just">
              <a:buNone/>
            </a:pPr>
            <a:r>
              <a:rPr lang="en-US" dirty="0"/>
              <a:t>Advantages:</a:t>
            </a:r>
          </a:p>
          <a:p>
            <a:pPr marL="0" indent="0" algn="just">
              <a:buNone/>
            </a:pPr>
            <a:endParaRPr lang="en-US" dirty="0"/>
          </a:p>
          <a:p>
            <a:pPr algn="just"/>
            <a:r>
              <a:rPr lang="en-US" sz="2400" dirty="0"/>
              <a:t>Can escape local optima, increasing the chance of finding a </a:t>
            </a:r>
            <a:r>
              <a:rPr lang="en-US" sz="2400"/>
              <a:t>global optimum</a:t>
            </a:r>
            <a:endParaRPr lang="en-US" sz="2400" dirty="0"/>
          </a:p>
          <a:p>
            <a:pPr algn="just"/>
            <a:r>
              <a:rPr lang="en-US" sz="2400" dirty="0"/>
              <a:t>Flexible and adaptable to various types of </a:t>
            </a:r>
            <a:r>
              <a:rPr lang="en-US" sz="2400"/>
              <a:t>optimization problems</a:t>
            </a:r>
            <a:endParaRPr lang="en-US" sz="2400" dirty="0"/>
          </a:p>
          <a:p>
            <a:pPr algn="just"/>
            <a:endParaRPr lang="en-US" sz="2400" dirty="0"/>
          </a:p>
          <a:p>
            <a:pPr marL="0" indent="0" algn="just">
              <a:buNone/>
            </a:pPr>
            <a:r>
              <a:rPr lang="en-US" dirty="0"/>
              <a:t>Disadvantages:</a:t>
            </a:r>
          </a:p>
          <a:p>
            <a:pPr marL="0" indent="0" algn="just">
              <a:buNone/>
            </a:pPr>
            <a:endParaRPr lang="en-US" dirty="0"/>
          </a:p>
          <a:p>
            <a:pPr algn="just"/>
            <a:r>
              <a:rPr lang="en-US" sz="2400" dirty="0"/>
              <a:t>Requires careful tuning of parameters like initial temperature and </a:t>
            </a:r>
            <a:r>
              <a:rPr lang="en-US" sz="2400"/>
              <a:t>cooling schedule</a:t>
            </a:r>
            <a:endParaRPr lang="en-US" sz="2400" dirty="0"/>
          </a:p>
          <a:p>
            <a:pPr algn="just"/>
            <a:r>
              <a:rPr lang="en-US" sz="2400" dirty="0"/>
              <a:t>Performance can be unpredictable and may require multiple runs to find a good solution</a:t>
            </a:r>
          </a:p>
        </p:txBody>
      </p:sp>
      <p:sp>
        <p:nvSpPr>
          <p:cNvPr id="5" name="Footer Placeholder 4"/>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900" b="0" i="0" u="none" strike="noStrike" kern="1200" cap="none" spc="0" normalizeH="0" baseline="0" noProof="0">
                <a:ln>
                  <a:noFill/>
                </a:ln>
                <a:solidFill>
                  <a:srgbClr val="FFFFFF">
                    <a:lumMod val="50000"/>
                  </a:srgbClr>
                </a:solidFill>
                <a:effectLst/>
                <a:uLnTx/>
                <a:uFillTx/>
                <a:latin typeface="Arial" pitchFamily="34" charset="0"/>
                <a:ea typeface="+mn-ea"/>
                <a:cs typeface="Arial" pitchFamily="34" charset="0"/>
              </a:rPr>
              <a:t>© Afshin Pourjani Nasiri</a:t>
            </a:r>
            <a:endParaRPr kumimoji="0" lang="en-US" sz="900" b="0" i="0" u="none" strike="noStrike" kern="1200" cap="none" spc="0" normalizeH="0" baseline="0" noProof="0" dirty="0">
              <a:ln>
                <a:noFill/>
              </a:ln>
              <a:solidFill>
                <a:srgbClr val="FFFFFF">
                  <a:lumMod val="50000"/>
                </a:srgbClr>
              </a:solidFill>
              <a:effectLst/>
              <a:uLnTx/>
              <a:uFillTx/>
              <a:latin typeface="Arial" pitchFamily="34" charset="0"/>
              <a:ea typeface="+mn-ea"/>
              <a:cs typeface="Arial" pitchFamily="34" charset="0"/>
            </a:endParaRPr>
          </a:p>
        </p:txBody>
      </p:sp>
      <p:sp>
        <p:nvSpPr>
          <p:cNvPr id="6" name="Slide Number Placeholder 5"/>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62EB0AC8-263E-4BC2-8316-EF38483797F6}" type="slidenum">
              <a:rPr kumimoji="0" lang="en-US" sz="1400" b="0" i="0" u="none" strike="noStrike" kern="1200" cap="none" spc="0" normalizeH="0" baseline="0" noProof="0" smtClean="0">
                <a:ln>
                  <a:noFill/>
                </a:ln>
                <a:solidFill>
                  <a:srgbClr val="000000">
                    <a:lumMod val="50000"/>
                  </a:srgbClr>
                </a:solidFill>
                <a:effectLst/>
                <a:uLnTx/>
                <a:uFillTx/>
                <a:latin typeface="Arial" pitchFamily="34" charset="0"/>
                <a:ea typeface="+mn-ea"/>
                <a:cs typeface="Arial" pitchFamily="34" charset="0"/>
              </a:rPr>
              <a:pPr marL="0" marR="0" lvl="0" indent="0" algn="r" defTabSz="914400" rtl="0" eaLnBrk="0" fontAlgn="base" latinLnBrk="0" hangingPunct="0">
                <a:lnSpc>
                  <a:spcPct val="100000"/>
                </a:lnSpc>
                <a:spcBef>
                  <a:spcPct val="0"/>
                </a:spcBef>
                <a:spcAft>
                  <a:spcPct val="0"/>
                </a:spcAft>
                <a:buClrTx/>
                <a:buSzTx/>
                <a:buFontTx/>
                <a:buNone/>
                <a:tabLst/>
                <a:defRPr/>
              </a:pPr>
              <a:t>93</a:t>
            </a:fld>
            <a:endParaRPr kumimoji="0" lang="en-US" sz="1400" b="0" i="0" u="none" strike="noStrike" kern="1200" cap="none" spc="0" normalizeH="0" baseline="0" noProof="0">
              <a:ln>
                <a:noFill/>
              </a:ln>
              <a:solidFill>
                <a:srgbClr val="000000">
                  <a:lumMod val="50000"/>
                </a:srgbClr>
              </a:solidFill>
              <a:effectLst/>
              <a:uLnTx/>
              <a:uFillTx/>
              <a:latin typeface="Arial" pitchFamily="34" charset="0"/>
              <a:ea typeface="+mn-ea"/>
              <a:cs typeface="Arial" pitchFamily="34" charset="0"/>
            </a:endParaRPr>
          </a:p>
        </p:txBody>
      </p:sp>
    </p:spTree>
    <p:extLst>
      <p:ext uri="{BB962C8B-B14F-4D97-AF65-F5344CB8AC3E}">
        <p14:creationId xmlns:p14="http://schemas.microsoft.com/office/powerpoint/2010/main" val="537355334"/>
      </p:ext>
    </p:extLst>
  </p:cSld>
  <p:clrMapOvr>
    <a:masterClrMapping/>
  </p:clrMapOvr>
  <p:transition spd="med"/>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7BEB2047-17F0-431E-7B0D-EFA70564740E}"/>
              </a:ext>
            </a:extLst>
          </p:cNvPr>
          <p:cNvSpPr/>
          <p:nvPr/>
        </p:nvSpPr>
        <p:spPr bwMode="auto">
          <a:xfrm>
            <a:off x="905070" y="4376057"/>
            <a:ext cx="5169159" cy="2071396"/>
          </a:xfrm>
          <a:prstGeom prst="roundRect">
            <a:avLst>
              <a:gd name="adj" fmla="val 15629"/>
            </a:avLst>
          </a:prstGeom>
          <a:solidFill>
            <a:schemeClr val="accent1">
              <a:lumMod val="60000"/>
              <a:lumOff val="40000"/>
            </a:schemeClr>
          </a:solidFill>
          <a:ln w="12700" cap="flat" cmpd="sng" algn="ctr">
            <a:solidFill>
              <a:schemeClr val="accent1">
                <a:lumMod val="60000"/>
                <a:lumOff val="40000"/>
              </a:schemeClr>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1" i="0" u="none" strike="noStrike" cap="none" normalizeH="0" baseline="0">
              <a:ln>
                <a:noFill/>
              </a:ln>
              <a:solidFill>
                <a:srgbClr val="FAFD00"/>
              </a:solidFill>
              <a:effectLst/>
              <a:latin typeface="Times New Roman" pitchFamily="18" charset="0"/>
            </a:endParaRPr>
          </a:p>
        </p:txBody>
      </p:sp>
      <p:sp>
        <p:nvSpPr>
          <p:cNvPr id="7" name="Title 6">
            <a:extLst>
              <a:ext uri="{FF2B5EF4-FFF2-40B4-BE49-F238E27FC236}">
                <a16:creationId xmlns:a16="http://schemas.microsoft.com/office/drawing/2014/main" id="{2538F5B7-08A2-4308-3F55-20E2E2FC7715}"/>
              </a:ext>
            </a:extLst>
          </p:cNvPr>
          <p:cNvSpPr>
            <a:spLocks noGrp="1"/>
          </p:cNvSpPr>
          <p:nvPr>
            <p:ph type="title"/>
          </p:nvPr>
        </p:nvSpPr>
        <p:spPr/>
        <p:txBody>
          <a:bodyPr/>
          <a:lstStyle/>
          <a:p>
            <a:r>
              <a:rPr lang="en-US"/>
              <a:t>Pynguin</a:t>
            </a:r>
          </a:p>
        </p:txBody>
      </p:sp>
      <p:sp>
        <p:nvSpPr>
          <p:cNvPr id="2" name="Rectangle: Rounded Corners 1">
            <a:extLst>
              <a:ext uri="{FF2B5EF4-FFF2-40B4-BE49-F238E27FC236}">
                <a16:creationId xmlns:a16="http://schemas.microsoft.com/office/drawing/2014/main" id="{F16B45FF-4B55-7D34-C50E-0B838B28033F}"/>
              </a:ext>
            </a:extLst>
          </p:cNvPr>
          <p:cNvSpPr/>
          <p:nvPr/>
        </p:nvSpPr>
        <p:spPr bwMode="auto">
          <a:xfrm>
            <a:off x="888974" y="2621902"/>
            <a:ext cx="2526031" cy="519481"/>
          </a:xfrm>
          <a:prstGeom prst="roundRect">
            <a:avLst>
              <a:gd name="adj" fmla="val 15629"/>
            </a:avLst>
          </a:prstGeom>
          <a:solidFill>
            <a:schemeClr val="accent1">
              <a:lumMod val="60000"/>
              <a:lumOff val="40000"/>
            </a:schemeClr>
          </a:solidFill>
          <a:ln w="12700" cap="flat" cmpd="sng" algn="ctr">
            <a:solidFill>
              <a:schemeClr val="accent1">
                <a:lumMod val="60000"/>
                <a:lumOff val="40000"/>
              </a:schemeClr>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1" i="0" u="none" strike="noStrike" cap="none" normalizeH="0" baseline="0">
              <a:ln>
                <a:noFill/>
              </a:ln>
              <a:solidFill>
                <a:srgbClr val="FAFD00"/>
              </a:solidFill>
              <a:effectLst/>
              <a:latin typeface="Times New Roman" pitchFamily="18" charset="0"/>
            </a:endParaRPr>
          </a:p>
        </p:txBody>
      </p:sp>
      <p:sp>
        <p:nvSpPr>
          <p:cNvPr id="8" name="Content Placeholder 7">
            <a:extLst>
              <a:ext uri="{FF2B5EF4-FFF2-40B4-BE49-F238E27FC236}">
                <a16:creationId xmlns:a16="http://schemas.microsoft.com/office/drawing/2014/main" id="{56EB7A7B-E127-DF1D-8681-605FB2A8464A}"/>
              </a:ext>
            </a:extLst>
          </p:cNvPr>
          <p:cNvSpPr>
            <a:spLocks noGrp="1"/>
          </p:cNvSpPr>
          <p:nvPr>
            <p:ph idx="1"/>
          </p:nvPr>
        </p:nvSpPr>
        <p:spPr/>
        <p:txBody>
          <a:bodyPr/>
          <a:lstStyle/>
          <a:p>
            <a:r>
              <a:rPr lang="en-US"/>
              <a:t>Pynguin is an </a:t>
            </a:r>
            <a:r>
              <a:rPr lang="en-US">
                <a:solidFill>
                  <a:srgbClr val="FF0000"/>
                </a:solidFill>
              </a:rPr>
              <a:t>automated</a:t>
            </a:r>
            <a:r>
              <a:rPr lang="en-US"/>
              <a:t> unit test generation framework for Python</a:t>
            </a:r>
          </a:p>
          <a:p>
            <a:r>
              <a:rPr lang="en-US"/>
              <a:t>The easiest way to obtain Pynguin is by running this command:</a:t>
            </a:r>
          </a:p>
          <a:p>
            <a:pPr marL="457200" lvl="1" indent="0">
              <a:buNone/>
            </a:pPr>
            <a:r>
              <a:rPr lang="en-US" i="1"/>
              <a:t>	pip install pynguin</a:t>
            </a:r>
          </a:p>
          <a:p>
            <a:r>
              <a:rPr lang="en-US"/>
              <a:t>We invoke Pynguin to let it generate test cases</a:t>
            </a:r>
          </a:p>
          <a:p>
            <a:pPr lvl="1"/>
            <a:r>
              <a:rPr lang="en-US"/>
              <a:t>We use \ and the line breaks for better readability here, you can just omit them and type everything in one line:</a:t>
            </a:r>
          </a:p>
          <a:p>
            <a:pPr marL="283464" indent="0">
              <a:buNone/>
            </a:pPr>
            <a:r>
              <a:rPr lang="en-US"/>
              <a:t>	</a:t>
            </a:r>
            <a:r>
              <a:rPr lang="en-US" i="1"/>
              <a:t>pynguin \</a:t>
            </a:r>
          </a:p>
          <a:p>
            <a:pPr marL="283464" indent="0">
              <a:buNone/>
            </a:pPr>
            <a:r>
              <a:rPr lang="en-US" i="1"/>
              <a:t>	--project-path ./source \</a:t>
            </a:r>
          </a:p>
          <a:p>
            <a:pPr marL="283464" indent="0">
              <a:buNone/>
            </a:pPr>
            <a:r>
              <a:rPr lang="en-US" i="1"/>
              <a:t>	--output-path ./pynguin-results \</a:t>
            </a:r>
          </a:p>
          <a:p>
            <a:pPr marL="283464" indent="0">
              <a:buNone/>
            </a:pPr>
            <a:r>
              <a:rPr lang="en-US" i="1"/>
              <a:t>	--module-name example</a:t>
            </a:r>
          </a:p>
        </p:txBody>
      </p:sp>
      <p:sp>
        <p:nvSpPr>
          <p:cNvPr id="3" name="Footer Placeholder 2">
            <a:extLst>
              <a:ext uri="{FF2B5EF4-FFF2-40B4-BE49-F238E27FC236}">
                <a16:creationId xmlns:a16="http://schemas.microsoft.com/office/drawing/2014/main" id="{048FD20A-C009-0935-0BBB-EEA14AF04051}"/>
              </a:ext>
            </a:extLst>
          </p:cNvPr>
          <p:cNvSpPr>
            <a:spLocks noGrp="1"/>
          </p:cNvSpPr>
          <p:nvPr>
            <p:ph type="ftr" sz="quarter" idx="11"/>
          </p:nvPr>
        </p:nvSpPr>
        <p:spPr/>
        <p:txBody>
          <a:bodyPr/>
          <a:lstStyle/>
          <a:p>
            <a:pPr>
              <a:defRPr/>
            </a:pPr>
            <a:r>
              <a:rPr lang="en-US"/>
              <a:t>© Afshin Pourjani Nasiri</a:t>
            </a:r>
            <a:endParaRPr lang="en-US" dirty="0"/>
          </a:p>
        </p:txBody>
      </p:sp>
      <p:sp>
        <p:nvSpPr>
          <p:cNvPr id="5" name="Slide Number Placeholder 4">
            <a:extLst>
              <a:ext uri="{FF2B5EF4-FFF2-40B4-BE49-F238E27FC236}">
                <a16:creationId xmlns:a16="http://schemas.microsoft.com/office/drawing/2014/main" id="{398BB05B-C5BA-34BA-825D-0BBED76C38B2}"/>
              </a:ext>
            </a:extLst>
          </p:cNvPr>
          <p:cNvSpPr>
            <a:spLocks noGrp="1"/>
          </p:cNvSpPr>
          <p:nvPr>
            <p:ph type="sldNum" sz="quarter" idx="12"/>
          </p:nvPr>
        </p:nvSpPr>
        <p:spPr/>
        <p:txBody>
          <a:bodyPr/>
          <a:lstStyle/>
          <a:p>
            <a:pPr>
              <a:defRPr/>
            </a:pPr>
            <a:fld id="{62EB0AC8-263E-4BC2-8316-EF38483797F6}" type="slidenum">
              <a:rPr lang="en-US" smtClean="0"/>
              <a:pPr>
                <a:defRPr/>
              </a:pPr>
              <a:t>94</a:t>
            </a:fld>
            <a:endParaRPr lang="en-US"/>
          </a:p>
        </p:txBody>
      </p:sp>
    </p:spTree>
    <p:extLst>
      <p:ext uri="{BB962C8B-B14F-4D97-AF65-F5344CB8AC3E}">
        <p14:creationId xmlns:p14="http://schemas.microsoft.com/office/powerpoint/2010/main" val="580627085"/>
      </p:ext>
    </p:extLst>
  </p:cSld>
  <p:clrMapOvr>
    <a:masterClrMapping/>
  </p:clrMapOvr>
  <p:transition spd="med"/>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21C361E6-A6D0-2F0C-16BB-5C222213595D}"/>
              </a:ext>
            </a:extLst>
          </p:cNvPr>
          <p:cNvSpPr/>
          <p:nvPr/>
        </p:nvSpPr>
        <p:spPr bwMode="auto">
          <a:xfrm>
            <a:off x="7451506" y="942392"/>
            <a:ext cx="367547" cy="335902"/>
          </a:xfrm>
          <a:prstGeom prst="roundRect">
            <a:avLst>
              <a:gd name="adj" fmla="val 15629"/>
            </a:avLst>
          </a:prstGeom>
          <a:solidFill>
            <a:schemeClr val="accent1">
              <a:lumMod val="60000"/>
              <a:lumOff val="40000"/>
            </a:schemeClr>
          </a:solidFill>
          <a:ln w="12700" cap="flat" cmpd="sng" algn="ctr">
            <a:solidFill>
              <a:schemeClr val="accent1">
                <a:lumMod val="60000"/>
                <a:lumOff val="40000"/>
              </a:schemeClr>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1" i="0" u="none" strike="noStrike" cap="none" normalizeH="0" baseline="0">
              <a:ln>
                <a:noFill/>
              </a:ln>
              <a:solidFill>
                <a:srgbClr val="FAFD00"/>
              </a:solidFill>
              <a:effectLst/>
              <a:latin typeface="Times New Roman" pitchFamily="18" charset="0"/>
            </a:endParaRPr>
          </a:p>
        </p:txBody>
      </p:sp>
      <p:sp>
        <p:nvSpPr>
          <p:cNvPr id="4" name="Rectangle: Rounded Corners 3">
            <a:extLst>
              <a:ext uri="{FF2B5EF4-FFF2-40B4-BE49-F238E27FC236}">
                <a16:creationId xmlns:a16="http://schemas.microsoft.com/office/drawing/2014/main" id="{7BEB2047-17F0-431E-7B0D-EFA70564740E}"/>
              </a:ext>
            </a:extLst>
          </p:cNvPr>
          <p:cNvSpPr/>
          <p:nvPr/>
        </p:nvSpPr>
        <p:spPr bwMode="auto">
          <a:xfrm>
            <a:off x="905070" y="1754153"/>
            <a:ext cx="5169159" cy="2593912"/>
          </a:xfrm>
          <a:prstGeom prst="roundRect">
            <a:avLst>
              <a:gd name="adj" fmla="val 15629"/>
            </a:avLst>
          </a:prstGeom>
          <a:solidFill>
            <a:schemeClr val="accent1">
              <a:lumMod val="60000"/>
              <a:lumOff val="40000"/>
            </a:schemeClr>
          </a:solidFill>
          <a:ln w="12700" cap="flat" cmpd="sng" algn="ctr">
            <a:solidFill>
              <a:schemeClr val="accent1">
                <a:lumMod val="60000"/>
                <a:lumOff val="40000"/>
              </a:schemeClr>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1" i="0" u="none" strike="noStrike" cap="none" normalizeH="0" baseline="0">
              <a:ln>
                <a:noFill/>
              </a:ln>
              <a:solidFill>
                <a:srgbClr val="FAFD00"/>
              </a:solidFill>
              <a:effectLst/>
              <a:latin typeface="Times New Roman" pitchFamily="18" charset="0"/>
            </a:endParaRPr>
          </a:p>
        </p:txBody>
      </p:sp>
      <p:sp>
        <p:nvSpPr>
          <p:cNvPr id="7" name="Title 6">
            <a:extLst>
              <a:ext uri="{FF2B5EF4-FFF2-40B4-BE49-F238E27FC236}">
                <a16:creationId xmlns:a16="http://schemas.microsoft.com/office/drawing/2014/main" id="{2538F5B7-08A2-4308-3F55-20E2E2FC7715}"/>
              </a:ext>
            </a:extLst>
          </p:cNvPr>
          <p:cNvSpPr>
            <a:spLocks noGrp="1"/>
          </p:cNvSpPr>
          <p:nvPr>
            <p:ph type="title"/>
          </p:nvPr>
        </p:nvSpPr>
        <p:spPr/>
        <p:txBody>
          <a:bodyPr/>
          <a:lstStyle/>
          <a:p>
            <a:r>
              <a:rPr lang="en-US"/>
              <a:t>Pynguin</a:t>
            </a:r>
          </a:p>
        </p:txBody>
      </p:sp>
      <p:sp>
        <p:nvSpPr>
          <p:cNvPr id="8" name="Content Placeholder 7">
            <a:extLst>
              <a:ext uri="{FF2B5EF4-FFF2-40B4-BE49-F238E27FC236}">
                <a16:creationId xmlns:a16="http://schemas.microsoft.com/office/drawing/2014/main" id="{56EB7A7B-E127-DF1D-8681-605FB2A8464A}"/>
              </a:ext>
            </a:extLst>
          </p:cNvPr>
          <p:cNvSpPr>
            <a:spLocks noGrp="1"/>
          </p:cNvSpPr>
          <p:nvPr>
            <p:ph idx="1"/>
          </p:nvPr>
        </p:nvSpPr>
        <p:spPr/>
        <p:txBody>
          <a:bodyPr/>
          <a:lstStyle/>
          <a:p>
            <a:r>
              <a:rPr lang="en-US"/>
              <a:t>To have some more verbose output we add the </a:t>
            </a:r>
            <a:r>
              <a:rPr lang="en-US" i="1"/>
              <a:t>-v</a:t>
            </a:r>
            <a:r>
              <a:rPr lang="en-US"/>
              <a:t> parameter:	</a:t>
            </a:r>
          </a:p>
          <a:p>
            <a:pPr marL="0" indent="0">
              <a:buNone/>
            </a:pPr>
            <a:r>
              <a:rPr lang="en-US" i="1"/>
              <a:t>	pynguin \</a:t>
            </a:r>
          </a:p>
          <a:p>
            <a:pPr marL="283464" indent="0">
              <a:buNone/>
            </a:pPr>
            <a:r>
              <a:rPr lang="en-US" i="1"/>
              <a:t>	--project-path ./source \</a:t>
            </a:r>
          </a:p>
          <a:p>
            <a:pPr marL="283464" indent="0">
              <a:buNone/>
            </a:pPr>
            <a:r>
              <a:rPr lang="en-US" i="1"/>
              <a:t>	--output-path ./pynguin-results \</a:t>
            </a:r>
          </a:p>
          <a:p>
            <a:pPr marL="283464" indent="0">
              <a:buNone/>
            </a:pPr>
            <a:r>
              <a:rPr lang="en-US" i="1"/>
              <a:t>	--module-name example \</a:t>
            </a:r>
          </a:p>
          <a:p>
            <a:pPr marL="283464" indent="0">
              <a:buNone/>
            </a:pPr>
            <a:r>
              <a:rPr lang="en-US" i="1"/>
              <a:t>	-v</a:t>
            </a:r>
          </a:p>
          <a:p>
            <a:pPr marL="283464" indent="-283464"/>
            <a:r>
              <a:rPr lang="en-US"/>
              <a:t>When you run it for the first time, you’ll get this message:</a:t>
            </a:r>
          </a:p>
          <a:p>
            <a:pPr marL="283464" indent="-283464"/>
            <a:endParaRPr lang="en-US"/>
          </a:p>
        </p:txBody>
      </p:sp>
      <p:pic>
        <p:nvPicPr>
          <p:cNvPr id="5" name="Picture 4">
            <a:extLst>
              <a:ext uri="{FF2B5EF4-FFF2-40B4-BE49-F238E27FC236}">
                <a16:creationId xmlns:a16="http://schemas.microsoft.com/office/drawing/2014/main" id="{F58A1601-15E5-F38A-0BF3-C64E4F67A449}"/>
              </a:ext>
            </a:extLst>
          </p:cNvPr>
          <p:cNvPicPr>
            <a:picLocks noChangeAspect="1"/>
          </p:cNvPicPr>
          <p:nvPr/>
        </p:nvPicPr>
        <p:blipFill rotWithShape="1">
          <a:blip r:embed="rId2"/>
          <a:srcRect l="18571" t="68793" r="38776" b="17984"/>
          <a:stretch/>
        </p:blipFill>
        <p:spPr>
          <a:xfrm>
            <a:off x="965657" y="4981576"/>
            <a:ext cx="7198397" cy="1255356"/>
          </a:xfrm>
          <a:prstGeom prst="rect">
            <a:avLst/>
          </a:prstGeom>
          <a:ln>
            <a:solidFill>
              <a:schemeClr val="accent1">
                <a:lumMod val="60000"/>
                <a:lumOff val="40000"/>
              </a:schemeClr>
            </a:solidFill>
          </a:ln>
        </p:spPr>
      </p:pic>
      <p:sp>
        <p:nvSpPr>
          <p:cNvPr id="2" name="Footer Placeholder 1">
            <a:extLst>
              <a:ext uri="{FF2B5EF4-FFF2-40B4-BE49-F238E27FC236}">
                <a16:creationId xmlns:a16="http://schemas.microsoft.com/office/drawing/2014/main" id="{10339D30-D9FD-A91B-44FB-75D3276EA276}"/>
              </a:ext>
            </a:extLst>
          </p:cNvPr>
          <p:cNvSpPr>
            <a:spLocks noGrp="1"/>
          </p:cNvSpPr>
          <p:nvPr>
            <p:ph type="ftr" sz="quarter" idx="11"/>
          </p:nvPr>
        </p:nvSpPr>
        <p:spPr/>
        <p:txBody>
          <a:bodyPr/>
          <a:lstStyle/>
          <a:p>
            <a:pPr>
              <a:defRPr/>
            </a:pPr>
            <a:r>
              <a:rPr lang="en-US"/>
              <a:t>© Afshin Pourjani Nasiri</a:t>
            </a:r>
            <a:endParaRPr lang="en-US" dirty="0"/>
          </a:p>
        </p:txBody>
      </p:sp>
      <p:sp>
        <p:nvSpPr>
          <p:cNvPr id="6" name="Slide Number Placeholder 5">
            <a:extLst>
              <a:ext uri="{FF2B5EF4-FFF2-40B4-BE49-F238E27FC236}">
                <a16:creationId xmlns:a16="http://schemas.microsoft.com/office/drawing/2014/main" id="{ABB01F7B-0DF8-B728-FBA0-DF33701718E1}"/>
              </a:ext>
            </a:extLst>
          </p:cNvPr>
          <p:cNvSpPr>
            <a:spLocks noGrp="1"/>
          </p:cNvSpPr>
          <p:nvPr>
            <p:ph type="sldNum" sz="quarter" idx="12"/>
          </p:nvPr>
        </p:nvSpPr>
        <p:spPr/>
        <p:txBody>
          <a:bodyPr/>
          <a:lstStyle/>
          <a:p>
            <a:pPr>
              <a:defRPr/>
            </a:pPr>
            <a:fld id="{62EB0AC8-263E-4BC2-8316-EF38483797F6}" type="slidenum">
              <a:rPr lang="en-US" smtClean="0"/>
              <a:pPr>
                <a:defRPr/>
              </a:pPr>
              <a:t>95</a:t>
            </a:fld>
            <a:endParaRPr lang="en-US"/>
          </a:p>
        </p:txBody>
      </p:sp>
    </p:spTree>
    <p:extLst>
      <p:ext uri="{BB962C8B-B14F-4D97-AF65-F5344CB8AC3E}">
        <p14:creationId xmlns:p14="http://schemas.microsoft.com/office/powerpoint/2010/main" val="2177131710"/>
      </p:ext>
    </p:extLst>
  </p:cSld>
  <p:clrMapOvr>
    <a:masterClrMapping/>
  </p:clrMapOvr>
  <p:transition spd="med"/>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637BDBAF-8882-CD77-DA18-93967DD0F53F}"/>
              </a:ext>
            </a:extLst>
          </p:cNvPr>
          <p:cNvSpPr/>
          <p:nvPr/>
        </p:nvSpPr>
        <p:spPr bwMode="auto">
          <a:xfrm>
            <a:off x="793101" y="3275045"/>
            <a:ext cx="3573625" cy="317241"/>
          </a:xfrm>
          <a:prstGeom prst="roundRect">
            <a:avLst>
              <a:gd name="adj" fmla="val 15629"/>
            </a:avLst>
          </a:prstGeom>
          <a:solidFill>
            <a:schemeClr val="accent1">
              <a:lumMod val="60000"/>
              <a:lumOff val="40000"/>
            </a:schemeClr>
          </a:solidFill>
          <a:ln w="12700" cap="flat" cmpd="sng" algn="ctr">
            <a:solidFill>
              <a:schemeClr val="accent1">
                <a:lumMod val="60000"/>
                <a:lumOff val="40000"/>
              </a:schemeClr>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1" i="0" u="none" strike="noStrike" cap="none" normalizeH="0" baseline="0">
              <a:ln>
                <a:noFill/>
              </a:ln>
              <a:solidFill>
                <a:srgbClr val="FAFD00"/>
              </a:solidFill>
              <a:effectLst/>
              <a:latin typeface="Times New Roman" pitchFamily="18" charset="0"/>
            </a:endParaRPr>
          </a:p>
        </p:txBody>
      </p:sp>
      <p:sp>
        <p:nvSpPr>
          <p:cNvPr id="7" name="Title 6">
            <a:extLst>
              <a:ext uri="{FF2B5EF4-FFF2-40B4-BE49-F238E27FC236}">
                <a16:creationId xmlns:a16="http://schemas.microsoft.com/office/drawing/2014/main" id="{2538F5B7-08A2-4308-3F55-20E2E2FC7715}"/>
              </a:ext>
            </a:extLst>
          </p:cNvPr>
          <p:cNvSpPr>
            <a:spLocks noGrp="1"/>
          </p:cNvSpPr>
          <p:nvPr>
            <p:ph type="title"/>
          </p:nvPr>
        </p:nvSpPr>
        <p:spPr/>
        <p:txBody>
          <a:bodyPr/>
          <a:lstStyle/>
          <a:p>
            <a:r>
              <a:rPr lang="en-US"/>
              <a:t>Pynguin</a:t>
            </a:r>
          </a:p>
        </p:txBody>
      </p:sp>
      <p:sp>
        <p:nvSpPr>
          <p:cNvPr id="8" name="Content Placeholder 7">
            <a:extLst>
              <a:ext uri="{FF2B5EF4-FFF2-40B4-BE49-F238E27FC236}">
                <a16:creationId xmlns:a16="http://schemas.microsoft.com/office/drawing/2014/main" id="{56EB7A7B-E127-DF1D-8681-605FB2A8464A}"/>
              </a:ext>
            </a:extLst>
          </p:cNvPr>
          <p:cNvSpPr>
            <a:spLocks noGrp="1"/>
          </p:cNvSpPr>
          <p:nvPr>
            <p:ph idx="1"/>
          </p:nvPr>
        </p:nvSpPr>
        <p:spPr/>
        <p:txBody>
          <a:bodyPr/>
          <a:lstStyle/>
          <a:p>
            <a:r>
              <a:rPr lang="en-US"/>
              <a:t>This is because:</a:t>
            </a:r>
          </a:p>
          <a:p>
            <a:pPr lvl="1"/>
            <a:r>
              <a:rPr lang="en-US"/>
              <a:t>Pynguin actually executes the code of the module under test</a:t>
            </a:r>
          </a:p>
          <a:p>
            <a:pPr lvl="1"/>
            <a:r>
              <a:rPr lang="en-US"/>
              <a:t> That means, if the code you want to generate tests for does something bad, for example wipes your disk, </a:t>
            </a:r>
            <a:r>
              <a:rPr lang="en-US">
                <a:solidFill>
                  <a:srgbClr val="FF0000"/>
                </a:solidFill>
              </a:rPr>
              <a:t>there is nothing that prevents it from doing so!</a:t>
            </a:r>
          </a:p>
          <a:p>
            <a:pPr lvl="1"/>
            <a:r>
              <a:rPr lang="en-US"/>
              <a:t>Pynguin will immediately abort unless the environment variable </a:t>
            </a:r>
            <a:r>
              <a:rPr lang="en-US" i="1"/>
              <a:t>PYNGUIN_DANGER_AWARE </a:t>
            </a:r>
            <a:r>
              <a:rPr lang="en-US"/>
              <a:t>is set</a:t>
            </a:r>
          </a:p>
          <a:p>
            <a:pPr marL="283464" lvl="1" indent="-283464">
              <a:buFont typeface="Arial" panose="020B0604020202020204" pitchFamily="34" charset="0"/>
              <a:buChar char="•"/>
            </a:pPr>
            <a:r>
              <a:rPr kumimoji="0" lang="en-US" sz="2800" b="0" i="0" u="none" strike="noStrike" kern="0" cap="none" spc="0" normalizeH="0" baseline="0" noProof="0">
                <a:ln>
                  <a:noFill/>
                </a:ln>
                <a:solidFill>
                  <a:srgbClr val="000000"/>
                </a:solidFill>
                <a:effectLst/>
                <a:uLnTx/>
                <a:uFillTx/>
                <a:latin typeface="Gill Sans MT" panose="020B0502020104020203" pitchFamily="34" charset="0"/>
                <a:ea typeface="+mn-ea"/>
                <a:cs typeface="+mn-cs"/>
              </a:rPr>
              <a:t>Set the environment variable:</a:t>
            </a:r>
            <a:endParaRPr lang="en-US"/>
          </a:p>
        </p:txBody>
      </p:sp>
      <p:pic>
        <p:nvPicPr>
          <p:cNvPr id="6" name="Picture 5">
            <a:extLst>
              <a:ext uri="{FF2B5EF4-FFF2-40B4-BE49-F238E27FC236}">
                <a16:creationId xmlns:a16="http://schemas.microsoft.com/office/drawing/2014/main" id="{95082A40-EB69-9354-C8D9-6B88B7959944}"/>
              </a:ext>
            </a:extLst>
          </p:cNvPr>
          <p:cNvPicPr>
            <a:picLocks noChangeAspect="1"/>
          </p:cNvPicPr>
          <p:nvPr/>
        </p:nvPicPr>
        <p:blipFill rotWithShape="1">
          <a:blip r:embed="rId2"/>
          <a:srcRect l="19640" t="68913" r="39339" b="14759"/>
          <a:stretch/>
        </p:blipFill>
        <p:spPr>
          <a:xfrm>
            <a:off x="1136778" y="4551330"/>
            <a:ext cx="6459895" cy="1446245"/>
          </a:xfrm>
          <a:prstGeom prst="rect">
            <a:avLst/>
          </a:prstGeom>
        </p:spPr>
      </p:pic>
      <p:sp>
        <p:nvSpPr>
          <p:cNvPr id="3" name="Footer Placeholder 2">
            <a:extLst>
              <a:ext uri="{FF2B5EF4-FFF2-40B4-BE49-F238E27FC236}">
                <a16:creationId xmlns:a16="http://schemas.microsoft.com/office/drawing/2014/main" id="{9A6B8BCD-3317-BB74-EAB9-F1730E8671BF}"/>
              </a:ext>
            </a:extLst>
          </p:cNvPr>
          <p:cNvSpPr>
            <a:spLocks noGrp="1"/>
          </p:cNvSpPr>
          <p:nvPr>
            <p:ph type="ftr" sz="quarter" idx="11"/>
          </p:nvPr>
        </p:nvSpPr>
        <p:spPr/>
        <p:txBody>
          <a:bodyPr/>
          <a:lstStyle/>
          <a:p>
            <a:pPr>
              <a:defRPr/>
            </a:pPr>
            <a:r>
              <a:rPr lang="en-US"/>
              <a:t>© Afshin Pourjani Nasiri</a:t>
            </a:r>
            <a:endParaRPr lang="en-US" dirty="0"/>
          </a:p>
        </p:txBody>
      </p:sp>
      <p:sp>
        <p:nvSpPr>
          <p:cNvPr id="4" name="Slide Number Placeholder 3">
            <a:extLst>
              <a:ext uri="{FF2B5EF4-FFF2-40B4-BE49-F238E27FC236}">
                <a16:creationId xmlns:a16="http://schemas.microsoft.com/office/drawing/2014/main" id="{F6E0623A-D433-50D5-0A9F-7F5BBE2F6EA3}"/>
              </a:ext>
            </a:extLst>
          </p:cNvPr>
          <p:cNvSpPr>
            <a:spLocks noGrp="1"/>
          </p:cNvSpPr>
          <p:nvPr>
            <p:ph type="sldNum" sz="quarter" idx="12"/>
          </p:nvPr>
        </p:nvSpPr>
        <p:spPr/>
        <p:txBody>
          <a:bodyPr/>
          <a:lstStyle/>
          <a:p>
            <a:pPr>
              <a:defRPr/>
            </a:pPr>
            <a:fld id="{62EB0AC8-263E-4BC2-8316-EF38483797F6}" type="slidenum">
              <a:rPr lang="en-US" smtClean="0"/>
              <a:pPr>
                <a:defRPr/>
              </a:pPr>
              <a:t>96</a:t>
            </a:fld>
            <a:endParaRPr lang="en-US"/>
          </a:p>
        </p:txBody>
      </p:sp>
    </p:spTree>
    <p:extLst>
      <p:ext uri="{BB962C8B-B14F-4D97-AF65-F5344CB8AC3E}">
        <p14:creationId xmlns:p14="http://schemas.microsoft.com/office/powerpoint/2010/main" val="3783854686"/>
      </p:ext>
    </p:extLst>
  </p:cSld>
  <p:clrMapOvr>
    <a:masterClrMapping/>
  </p:clrMapOvr>
  <p:transition spd="med"/>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538F5B7-08A2-4308-3F55-20E2E2FC7715}"/>
              </a:ext>
            </a:extLst>
          </p:cNvPr>
          <p:cNvSpPr>
            <a:spLocks noGrp="1"/>
          </p:cNvSpPr>
          <p:nvPr>
            <p:ph type="title"/>
          </p:nvPr>
        </p:nvSpPr>
        <p:spPr/>
        <p:txBody>
          <a:bodyPr/>
          <a:lstStyle/>
          <a:p>
            <a:r>
              <a:rPr lang="en-US"/>
              <a:t>Pynguin</a:t>
            </a:r>
          </a:p>
        </p:txBody>
      </p:sp>
      <p:sp>
        <p:nvSpPr>
          <p:cNvPr id="8" name="Content Placeholder 7">
            <a:extLst>
              <a:ext uri="{FF2B5EF4-FFF2-40B4-BE49-F238E27FC236}">
                <a16:creationId xmlns:a16="http://schemas.microsoft.com/office/drawing/2014/main" id="{56EB7A7B-E127-DF1D-8681-605FB2A8464A}"/>
              </a:ext>
            </a:extLst>
          </p:cNvPr>
          <p:cNvSpPr>
            <a:spLocks noGrp="1"/>
          </p:cNvSpPr>
          <p:nvPr>
            <p:ph idx="1"/>
          </p:nvPr>
        </p:nvSpPr>
        <p:spPr/>
        <p:txBody>
          <a:bodyPr/>
          <a:lstStyle/>
          <a:p>
            <a:r>
              <a:rPr lang="en-US"/>
              <a:t>Now we invoke Pynguin again to generate test cases for queue class:</a:t>
            </a:r>
          </a:p>
          <a:p>
            <a:endParaRPr lang="en-US"/>
          </a:p>
        </p:txBody>
      </p:sp>
      <p:pic>
        <p:nvPicPr>
          <p:cNvPr id="13" name="Picture 12">
            <a:extLst>
              <a:ext uri="{FF2B5EF4-FFF2-40B4-BE49-F238E27FC236}">
                <a16:creationId xmlns:a16="http://schemas.microsoft.com/office/drawing/2014/main" id="{E6B041C6-6B79-FD4D-D02F-F3E84D8D4A1E}"/>
              </a:ext>
            </a:extLst>
          </p:cNvPr>
          <p:cNvPicPr>
            <a:picLocks noChangeAspect="1"/>
          </p:cNvPicPr>
          <p:nvPr/>
        </p:nvPicPr>
        <p:blipFill rotWithShape="1">
          <a:blip r:embed="rId2"/>
          <a:srcRect b="52490"/>
          <a:stretch/>
        </p:blipFill>
        <p:spPr>
          <a:xfrm>
            <a:off x="93662" y="1799868"/>
            <a:ext cx="4432515" cy="3258263"/>
          </a:xfrm>
          <a:prstGeom prst="rect">
            <a:avLst/>
          </a:prstGeom>
          <a:ln w="19050">
            <a:noFill/>
          </a:ln>
        </p:spPr>
      </p:pic>
      <p:pic>
        <p:nvPicPr>
          <p:cNvPr id="14" name="Picture 13">
            <a:extLst>
              <a:ext uri="{FF2B5EF4-FFF2-40B4-BE49-F238E27FC236}">
                <a16:creationId xmlns:a16="http://schemas.microsoft.com/office/drawing/2014/main" id="{D619B5CA-C799-5D59-6FB0-51512FDDF0C9}"/>
              </a:ext>
            </a:extLst>
          </p:cNvPr>
          <p:cNvPicPr>
            <a:picLocks noChangeAspect="1"/>
          </p:cNvPicPr>
          <p:nvPr/>
        </p:nvPicPr>
        <p:blipFill rotWithShape="1">
          <a:blip r:embed="rId3"/>
          <a:srcRect t="47574"/>
          <a:stretch/>
        </p:blipFill>
        <p:spPr>
          <a:xfrm>
            <a:off x="4617825" y="1799868"/>
            <a:ext cx="4437889" cy="3595395"/>
          </a:xfrm>
          <a:prstGeom prst="rect">
            <a:avLst/>
          </a:prstGeom>
          <a:ln w="19050">
            <a:noFill/>
          </a:ln>
        </p:spPr>
      </p:pic>
      <p:sp>
        <p:nvSpPr>
          <p:cNvPr id="2" name="Footer Placeholder 1">
            <a:extLst>
              <a:ext uri="{FF2B5EF4-FFF2-40B4-BE49-F238E27FC236}">
                <a16:creationId xmlns:a16="http://schemas.microsoft.com/office/drawing/2014/main" id="{69D6DBA6-B492-AB21-CA42-C43F4BED6CA7}"/>
              </a:ext>
            </a:extLst>
          </p:cNvPr>
          <p:cNvSpPr>
            <a:spLocks noGrp="1"/>
          </p:cNvSpPr>
          <p:nvPr>
            <p:ph type="ftr" sz="quarter" idx="11"/>
          </p:nvPr>
        </p:nvSpPr>
        <p:spPr/>
        <p:txBody>
          <a:bodyPr/>
          <a:lstStyle/>
          <a:p>
            <a:pPr>
              <a:defRPr/>
            </a:pPr>
            <a:r>
              <a:rPr lang="en-US"/>
              <a:t>© Afshin Pourjani Nasiri</a:t>
            </a:r>
            <a:endParaRPr lang="en-US" dirty="0"/>
          </a:p>
        </p:txBody>
      </p:sp>
      <p:sp>
        <p:nvSpPr>
          <p:cNvPr id="3" name="Slide Number Placeholder 2">
            <a:extLst>
              <a:ext uri="{FF2B5EF4-FFF2-40B4-BE49-F238E27FC236}">
                <a16:creationId xmlns:a16="http://schemas.microsoft.com/office/drawing/2014/main" id="{0F23E9A3-436B-E1D2-B327-7D51A7D4CC5E}"/>
              </a:ext>
            </a:extLst>
          </p:cNvPr>
          <p:cNvSpPr>
            <a:spLocks noGrp="1"/>
          </p:cNvSpPr>
          <p:nvPr>
            <p:ph type="sldNum" sz="quarter" idx="12"/>
          </p:nvPr>
        </p:nvSpPr>
        <p:spPr/>
        <p:txBody>
          <a:bodyPr/>
          <a:lstStyle/>
          <a:p>
            <a:pPr>
              <a:defRPr/>
            </a:pPr>
            <a:fld id="{62EB0AC8-263E-4BC2-8316-EF38483797F6}" type="slidenum">
              <a:rPr lang="en-US" smtClean="0"/>
              <a:pPr>
                <a:defRPr/>
              </a:pPr>
              <a:t>97</a:t>
            </a:fld>
            <a:endParaRPr lang="en-US"/>
          </a:p>
        </p:txBody>
      </p:sp>
    </p:spTree>
    <p:extLst>
      <p:ext uri="{BB962C8B-B14F-4D97-AF65-F5344CB8AC3E}">
        <p14:creationId xmlns:p14="http://schemas.microsoft.com/office/powerpoint/2010/main" val="1427562072"/>
      </p:ext>
    </p:extLst>
  </p:cSld>
  <p:clrMapOvr>
    <a:masterClrMapping/>
  </p:clrMapOvr>
  <p:transition spd="med"/>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538F5B7-08A2-4308-3F55-20E2E2FC7715}"/>
              </a:ext>
            </a:extLst>
          </p:cNvPr>
          <p:cNvSpPr>
            <a:spLocks noGrp="1"/>
          </p:cNvSpPr>
          <p:nvPr>
            <p:ph type="title"/>
          </p:nvPr>
        </p:nvSpPr>
        <p:spPr/>
        <p:txBody>
          <a:bodyPr/>
          <a:lstStyle/>
          <a:p>
            <a:r>
              <a:rPr lang="en-US"/>
              <a:t>Pynguin</a:t>
            </a:r>
          </a:p>
        </p:txBody>
      </p:sp>
      <p:sp>
        <p:nvSpPr>
          <p:cNvPr id="8" name="Content Placeholder 7">
            <a:extLst>
              <a:ext uri="{FF2B5EF4-FFF2-40B4-BE49-F238E27FC236}">
                <a16:creationId xmlns:a16="http://schemas.microsoft.com/office/drawing/2014/main" id="{56EB7A7B-E127-DF1D-8681-605FB2A8464A}"/>
              </a:ext>
            </a:extLst>
          </p:cNvPr>
          <p:cNvSpPr>
            <a:spLocks noGrp="1"/>
          </p:cNvSpPr>
          <p:nvPr>
            <p:ph idx="1"/>
          </p:nvPr>
        </p:nvSpPr>
        <p:spPr/>
        <p:txBody>
          <a:bodyPr/>
          <a:lstStyle/>
          <a:p>
            <a:r>
              <a:rPr lang="en-US"/>
              <a:t>Pynguin report:</a:t>
            </a:r>
          </a:p>
          <a:p>
            <a:endParaRPr lang="en-US"/>
          </a:p>
          <a:p>
            <a:endParaRPr lang="en-US"/>
          </a:p>
        </p:txBody>
      </p:sp>
      <p:grpSp>
        <p:nvGrpSpPr>
          <p:cNvPr id="15" name="Group 14">
            <a:extLst>
              <a:ext uri="{FF2B5EF4-FFF2-40B4-BE49-F238E27FC236}">
                <a16:creationId xmlns:a16="http://schemas.microsoft.com/office/drawing/2014/main" id="{FB55CC29-1775-EDC4-3B79-6CCDDF2F3F69}"/>
              </a:ext>
            </a:extLst>
          </p:cNvPr>
          <p:cNvGrpSpPr/>
          <p:nvPr/>
        </p:nvGrpSpPr>
        <p:grpSpPr>
          <a:xfrm>
            <a:off x="873885" y="1487589"/>
            <a:ext cx="7396230" cy="4509986"/>
            <a:chOff x="515620" y="1487589"/>
            <a:chExt cx="6484776" cy="3882822"/>
          </a:xfrm>
        </p:grpSpPr>
        <p:pic>
          <p:nvPicPr>
            <p:cNvPr id="2" name="Picture 1">
              <a:extLst>
                <a:ext uri="{FF2B5EF4-FFF2-40B4-BE49-F238E27FC236}">
                  <a16:creationId xmlns:a16="http://schemas.microsoft.com/office/drawing/2014/main" id="{9EFFB549-ACF1-C489-0D0A-3C0E61533E5C}"/>
                </a:ext>
              </a:extLst>
            </p:cNvPr>
            <p:cNvPicPr>
              <a:picLocks noChangeAspect="1"/>
            </p:cNvPicPr>
            <p:nvPr/>
          </p:nvPicPr>
          <p:blipFill rotWithShape="1">
            <a:blip r:embed="rId2"/>
            <a:srcRect l="26837" t="11270" r="30816" b="43653"/>
            <a:stretch/>
          </p:blipFill>
          <p:spPr>
            <a:xfrm>
              <a:off x="515620" y="1487589"/>
              <a:ext cx="6484776" cy="3882822"/>
            </a:xfrm>
            <a:prstGeom prst="rect">
              <a:avLst/>
            </a:prstGeom>
          </p:spPr>
        </p:pic>
        <p:sp>
          <p:nvSpPr>
            <p:cNvPr id="3" name="Rectangle: Rounded Corners 2">
              <a:extLst>
                <a:ext uri="{FF2B5EF4-FFF2-40B4-BE49-F238E27FC236}">
                  <a16:creationId xmlns:a16="http://schemas.microsoft.com/office/drawing/2014/main" id="{4DDEAC62-B8DB-B74C-389D-31E44113867F}"/>
                </a:ext>
              </a:extLst>
            </p:cNvPr>
            <p:cNvSpPr/>
            <p:nvPr/>
          </p:nvSpPr>
          <p:spPr bwMode="auto">
            <a:xfrm>
              <a:off x="1390365" y="2711450"/>
              <a:ext cx="1709705" cy="665324"/>
            </a:xfrm>
            <a:prstGeom prst="roundRect">
              <a:avLst/>
            </a:prstGeom>
            <a:noFill/>
            <a:ln w="19050" cap="flat" cmpd="sng" algn="ctr">
              <a:solidFill>
                <a:schemeClr val="accent1">
                  <a:lumMod val="60000"/>
                  <a:lumOff val="40000"/>
                </a:schemeClr>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1" i="0" u="none" strike="noStrike" cap="none" normalizeH="0" baseline="0">
                <a:ln>
                  <a:noFill/>
                </a:ln>
                <a:solidFill>
                  <a:srgbClr val="FAFD00"/>
                </a:solidFill>
                <a:effectLst/>
                <a:latin typeface="Times New Roman" pitchFamily="18" charset="0"/>
              </a:endParaRPr>
            </a:p>
          </p:txBody>
        </p:sp>
        <p:sp>
          <p:nvSpPr>
            <p:cNvPr id="5" name="Rectangle: Rounded Corners 4">
              <a:extLst>
                <a:ext uri="{FF2B5EF4-FFF2-40B4-BE49-F238E27FC236}">
                  <a16:creationId xmlns:a16="http://schemas.microsoft.com/office/drawing/2014/main" id="{A3F6B37E-7556-75E6-A1B2-F16DE98853BB}"/>
                </a:ext>
              </a:extLst>
            </p:cNvPr>
            <p:cNvSpPr/>
            <p:nvPr/>
          </p:nvSpPr>
          <p:spPr bwMode="auto">
            <a:xfrm>
              <a:off x="1428342" y="3590571"/>
              <a:ext cx="3348351" cy="236749"/>
            </a:xfrm>
            <a:prstGeom prst="roundRect">
              <a:avLst/>
            </a:prstGeom>
            <a:noFill/>
            <a:ln w="19050" cap="flat" cmpd="sng" algn="ctr">
              <a:solidFill>
                <a:schemeClr val="accent1">
                  <a:lumMod val="60000"/>
                  <a:lumOff val="40000"/>
                </a:schemeClr>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1" i="0" u="none" strike="noStrike" cap="none" normalizeH="0" baseline="0">
                <a:ln>
                  <a:noFill/>
                </a:ln>
                <a:solidFill>
                  <a:srgbClr val="FAFD00"/>
                </a:solidFill>
                <a:effectLst/>
                <a:latin typeface="Times New Roman" pitchFamily="18" charset="0"/>
              </a:endParaRPr>
            </a:p>
          </p:txBody>
        </p:sp>
        <p:sp>
          <p:nvSpPr>
            <p:cNvPr id="6" name="Arrow: Right 5">
              <a:extLst>
                <a:ext uri="{FF2B5EF4-FFF2-40B4-BE49-F238E27FC236}">
                  <a16:creationId xmlns:a16="http://schemas.microsoft.com/office/drawing/2014/main" id="{870156D2-018B-CF44-6682-B2EDDB34AF07}"/>
                </a:ext>
              </a:extLst>
            </p:cNvPr>
            <p:cNvSpPr/>
            <p:nvPr/>
          </p:nvSpPr>
          <p:spPr bwMode="auto">
            <a:xfrm>
              <a:off x="3100070" y="2978727"/>
              <a:ext cx="1115868" cy="179888"/>
            </a:xfrm>
            <a:prstGeom prst="rightArrow">
              <a:avLst/>
            </a:prstGeom>
            <a:solidFill>
              <a:schemeClr val="accent1">
                <a:lumMod val="60000"/>
                <a:lumOff val="40000"/>
              </a:scheme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1" i="0" u="none" strike="noStrike" cap="none" normalizeH="0" baseline="0">
                <a:ln>
                  <a:noFill/>
                </a:ln>
                <a:solidFill>
                  <a:srgbClr val="FAFD00"/>
                </a:solidFill>
                <a:effectLst/>
                <a:latin typeface="Times New Roman" pitchFamily="18" charset="0"/>
              </a:endParaRPr>
            </a:p>
          </p:txBody>
        </p:sp>
        <p:sp>
          <p:nvSpPr>
            <p:cNvPr id="9" name="TextBox 8">
              <a:extLst>
                <a:ext uri="{FF2B5EF4-FFF2-40B4-BE49-F238E27FC236}">
                  <a16:creationId xmlns:a16="http://schemas.microsoft.com/office/drawing/2014/main" id="{4683FC5F-9FB6-BDAE-1938-CACAF07E1033}"/>
                </a:ext>
              </a:extLst>
            </p:cNvPr>
            <p:cNvSpPr txBox="1"/>
            <p:nvPr/>
          </p:nvSpPr>
          <p:spPr>
            <a:xfrm>
              <a:off x="4199848" y="2908549"/>
              <a:ext cx="719428" cy="291474"/>
            </a:xfrm>
            <a:prstGeom prst="rect">
              <a:avLst/>
            </a:prstGeom>
            <a:noFill/>
          </p:spPr>
          <p:txBody>
            <a:bodyPr wrap="none" rtlCol="0">
              <a:spAutoFit/>
            </a:bodyPr>
            <a:lstStyle/>
            <a:p>
              <a:r>
                <a:rPr lang="en-US" sz="1600">
                  <a:solidFill>
                    <a:schemeClr val="accent1">
                      <a:lumMod val="60000"/>
                      <a:lumOff val="40000"/>
                    </a:schemeClr>
                  </a:solidFill>
                </a:rPr>
                <a:t>Project</a:t>
              </a:r>
              <a:endParaRPr lang="en-US">
                <a:solidFill>
                  <a:schemeClr val="accent1">
                    <a:lumMod val="60000"/>
                    <a:lumOff val="40000"/>
                  </a:schemeClr>
                </a:solidFill>
              </a:endParaRPr>
            </a:p>
          </p:txBody>
        </p:sp>
        <p:sp>
          <p:nvSpPr>
            <p:cNvPr id="11" name="Arrow: Right 10">
              <a:extLst>
                <a:ext uri="{FF2B5EF4-FFF2-40B4-BE49-F238E27FC236}">
                  <a16:creationId xmlns:a16="http://schemas.microsoft.com/office/drawing/2014/main" id="{DE484892-CC37-A0E5-9C68-5F77649966ED}"/>
                </a:ext>
              </a:extLst>
            </p:cNvPr>
            <p:cNvSpPr/>
            <p:nvPr/>
          </p:nvSpPr>
          <p:spPr bwMode="auto">
            <a:xfrm>
              <a:off x="4776693" y="3619001"/>
              <a:ext cx="444056" cy="179888"/>
            </a:xfrm>
            <a:prstGeom prst="rightArrow">
              <a:avLst/>
            </a:prstGeom>
            <a:solidFill>
              <a:schemeClr val="accent1">
                <a:lumMod val="60000"/>
                <a:lumOff val="40000"/>
              </a:scheme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1" i="0" u="none" strike="noStrike" cap="none" normalizeH="0" baseline="0">
                <a:ln>
                  <a:noFill/>
                </a:ln>
                <a:solidFill>
                  <a:srgbClr val="FAFD00"/>
                </a:solidFill>
                <a:effectLst/>
                <a:latin typeface="Times New Roman" pitchFamily="18" charset="0"/>
              </a:endParaRPr>
            </a:p>
          </p:txBody>
        </p:sp>
        <p:sp>
          <p:nvSpPr>
            <p:cNvPr id="12" name="TextBox 11">
              <a:extLst>
                <a:ext uri="{FF2B5EF4-FFF2-40B4-BE49-F238E27FC236}">
                  <a16:creationId xmlns:a16="http://schemas.microsoft.com/office/drawing/2014/main" id="{3A0416FB-1CB9-C971-F1F3-0B9F0C4E223C}"/>
                </a:ext>
              </a:extLst>
            </p:cNvPr>
            <p:cNvSpPr txBox="1"/>
            <p:nvPr/>
          </p:nvSpPr>
          <p:spPr>
            <a:xfrm>
              <a:off x="5220749" y="3474771"/>
              <a:ext cx="1608343" cy="584775"/>
            </a:xfrm>
            <a:prstGeom prst="rect">
              <a:avLst/>
            </a:prstGeom>
            <a:noFill/>
          </p:spPr>
          <p:txBody>
            <a:bodyPr wrap="square" rtlCol="0">
              <a:spAutoFit/>
            </a:bodyPr>
            <a:lstStyle/>
            <a:p>
              <a:r>
                <a:rPr lang="en-US" sz="1600">
                  <a:solidFill>
                    <a:schemeClr val="accent1">
                      <a:lumMod val="60000"/>
                      <a:lumOff val="40000"/>
                    </a:schemeClr>
                  </a:solidFill>
                </a:rPr>
                <a:t>Test generation</a:t>
              </a:r>
            </a:p>
            <a:p>
              <a:r>
                <a:rPr lang="en-US" sz="1600">
                  <a:solidFill>
                    <a:schemeClr val="accent1">
                      <a:lumMod val="60000"/>
                      <a:lumOff val="40000"/>
                    </a:schemeClr>
                  </a:solidFill>
                </a:rPr>
                <a:t>algorithm</a:t>
              </a:r>
            </a:p>
          </p:txBody>
        </p:sp>
      </p:grpSp>
      <p:sp>
        <p:nvSpPr>
          <p:cNvPr id="4" name="Footer Placeholder 3">
            <a:extLst>
              <a:ext uri="{FF2B5EF4-FFF2-40B4-BE49-F238E27FC236}">
                <a16:creationId xmlns:a16="http://schemas.microsoft.com/office/drawing/2014/main" id="{CD3E0242-8051-1DEA-8DF3-08FB12C40C19}"/>
              </a:ext>
            </a:extLst>
          </p:cNvPr>
          <p:cNvSpPr>
            <a:spLocks noGrp="1"/>
          </p:cNvSpPr>
          <p:nvPr>
            <p:ph type="ftr" sz="quarter" idx="11"/>
          </p:nvPr>
        </p:nvSpPr>
        <p:spPr/>
        <p:txBody>
          <a:bodyPr/>
          <a:lstStyle/>
          <a:p>
            <a:pPr>
              <a:defRPr/>
            </a:pPr>
            <a:r>
              <a:rPr lang="en-US"/>
              <a:t>© Afshin Pourjani Nasiri</a:t>
            </a:r>
            <a:endParaRPr lang="en-US" dirty="0"/>
          </a:p>
        </p:txBody>
      </p:sp>
      <p:sp>
        <p:nvSpPr>
          <p:cNvPr id="10" name="Slide Number Placeholder 9">
            <a:extLst>
              <a:ext uri="{FF2B5EF4-FFF2-40B4-BE49-F238E27FC236}">
                <a16:creationId xmlns:a16="http://schemas.microsoft.com/office/drawing/2014/main" id="{7E9311A3-935A-9732-0053-B9A78A396F85}"/>
              </a:ext>
            </a:extLst>
          </p:cNvPr>
          <p:cNvSpPr>
            <a:spLocks noGrp="1"/>
          </p:cNvSpPr>
          <p:nvPr>
            <p:ph type="sldNum" sz="quarter" idx="12"/>
          </p:nvPr>
        </p:nvSpPr>
        <p:spPr/>
        <p:txBody>
          <a:bodyPr/>
          <a:lstStyle/>
          <a:p>
            <a:pPr>
              <a:defRPr/>
            </a:pPr>
            <a:fld id="{62EB0AC8-263E-4BC2-8316-EF38483797F6}" type="slidenum">
              <a:rPr lang="en-US" smtClean="0"/>
              <a:pPr>
                <a:defRPr/>
              </a:pPr>
              <a:t>98</a:t>
            </a:fld>
            <a:endParaRPr lang="en-US"/>
          </a:p>
        </p:txBody>
      </p:sp>
    </p:spTree>
    <p:extLst>
      <p:ext uri="{BB962C8B-B14F-4D97-AF65-F5344CB8AC3E}">
        <p14:creationId xmlns:p14="http://schemas.microsoft.com/office/powerpoint/2010/main" val="1643267550"/>
      </p:ext>
    </p:extLst>
  </p:cSld>
  <p:clrMapOvr>
    <a:masterClrMapping/>
  </p:clrMapOvr>
  <p:transition spd="med"/>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538F5B7-08A2-4308-3F55-20E2E2FC7715}"/>
              </a:ext>
            </a:extLst>
          </p:cNvPr>
          <p:cNvSpPr>
            <a:spLocks noGrp="1"/>
          </p:cNvSpPr>
          <p:nvPr>
            <p:ph type="title"/>
          </p:nvPr>
        </p:nvSpPr>
        <p:spPr/>
        <p:txBody>
          <a:bodyPr/>
          <a:lstStyle/>
          <a:p>
            <a:r>
              <a:rPr lang="en-US"/>
              <a:t>Pynguin</a:t>
            </a:r>
          </a:p>
        </p:txBody>
      </p:sp>
      <p:sp>
        <p:nvSpPr>
          <p:cNvPr id="8" name="Content Placeholder 7">
            <a:extLst>
              <a:ext uri="{FF2B5EF4-FFF2-40B4-BE49-F238E27FC236}">
                <a16:creationId xmlns:a16="http://schemas.microsoft.com/office/drawing/2014/main" id="{56EB7A7B-E127-DF1D-8681-605FB2A8464A}"/>
              </a:ext>
            </a:extLst>
          </p:cNvPr>
          <p:cNvSpPr>
            <a:spLocks noGrp="1"/>
          </p:cNvSpPr>
          <p:nvPr>
            <p:ph idx="1"/>
          </p:nvPr>
        </p:nvSpPr>
        <p:spPr/>
        <p:txBody>
          <a:bodyPr/>
          <a:lstStyle/>
          <a:p>
            <a:r>
              <a:rPr lang="en-US"/>
              <a:t>Pynguin report:</a:t>
            </a:r>
          </a:p>
          <a:p>
            <a:endParaRPr lang="en-US"/>
          </a:p>
          <a:p>
            <a:endParaRPr lang="en-US"/>
          </a:p>
        </p:txBody>
      </p:sp>
      <p:grpSp>
        <p:nvGrpSpPr>
          <p:cNvPr id="18" name="Group 17">
            <a:extLst>
              <a:ext uri="{FF2B5EF4-FFF2-40B4-BE49-F238E27FC236}">
                <a16:creationId xmlns:a16="http://schemas.microsoft.com/office/drawing/2014/main" id="{0651AD86-BB19-4E50-35EC-981C1407C89C}"/>
              </a:ext>
            </a:extLst>
          </p:cNvPr>
          <p:cNvGrpSpPr/>
          <p:nvPr/>
        </p:nvGrpSpPr>
        <p:grpSpPr>
          <a:xfrm>
            <a:off x="1166802" y="1451813"/>
            <a:ext cx="7284734" cy="4966292"/>
            <a:chOff x="1241187" y="1585003"/>
            <a:chExt cx="4646387" cy="2948940"/>
          </a:xfrm>
        </p:grpSpPr>
        <p:pic>
          <p:nvPicPr>
            <p:cNvPr id="4" name="Picture 3">
              <a:extLst>
                <a:ext uri="{FF2B5EF4-FFF2-40B4-BE49-F238E27FC236}">
                  <a16:creationId xmlns:a16="http://schemas.microsoft.com/office/drawing/2014/main" id="{B2A3BD25-21F6-0DE7-9006-A22E6601764D}"/>
                </a:ext>
              </a:extLst>
            </p:cNvPr>
            <p:cNvPicPr>
              <a:picLocks noChangeAspect="1"/>
            </p:cNvPicPr>
            <p:nvPr/>
          </p:nvPicPr>
          <p:blipFill rotWithShape="1">
            <a:blip r:embed="rId2"/>
            <a:srcRect l="24250" t="35567" r="28344" b="7099"/>
            <a:stretch/>
          </p:blipFill>
          <p:spPr>
            <a:xfrm>
              <a:off x="1241187" y="1585003"/>
              <a:ext cx="4334730" cy="2948940"/>
            </a:xfrm>
            <a:prstGeom prst="rect">
              <a:avLst/>
            </a:prstGeom>
          </p:spPr>
        </p:pic>
        <p:sp>
          <p:nvSpPr>
            <p:cNvPr id="10" name="Rectangle: Rounded Corners 9">
              <a:extLst>
                <a:ext uri="{FF2B5EF4-FFF2-40B4-BE49-F238E27FC236}">
                  <a16:creationId xmlns:a16="http://schemas.microsoft.com/office/drawing/2014/main" id="{31B0A4ED-29D8-E783-8906-F2CAA29F90EE}"/>
                </a:ext>
              </a:extLst>
            </p:cNvPr>
            <p:cNvSpPr/>
            <p:nvPr/>
          </p:nvSpPr>
          <p:spPr bwMode="auto">
            <a:xfrm>
              <a:off x="2000858" y="2794534"/>
              <a:ext cx="2308860" cy="388620"/>
            </a:xfrm>
            <a:prstGeom prst="roundRect">
              <a:avLst/>
            </a:prstGeom>
            <a:noFill/>
            <a:ln w="19050" cap="flat" cmpd="sng" algn="ctr">
              <a:solidFill>
                <a:schemeClr val="accent1">
                  <a:lumMod val="60000"/>
                  <a:lumOff val="40000"/>
                </a:schemeClr>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1" i="0" u="none" strike="noStrike" cap="none" normalizeH="0" baseline="0">
                <a:ln>
                  <a:noFill/>
                </a:ln>
                <a:solidFill>
                  <a:srgbClr val="FAFD00"/>
                </a:solidFill>
                <a:effectLst/>
                <a:latin typeface="Times New Roman" pitchFamily="18" charset="0"/>
              </a:endParaRPr>
            </a:p>
          </p:txBody>
        </p:sp>
        <p:sp>
          <p:nvSpPr>
            <p:cNvPr id="13" name="Rectangle: Rounded Corners 12">
              <a:extLst>
                <a:ext uri="{FF2B5EF4-FFF2-40B4-BE49-F238E27FC236}">
                  <a16:creationId xmlns:a16="http://schemas.microsoft.com/office/drawing/2014/main" id="{1D0A73D6-4BE7-8678-9E56-4877C3E72E41}"/>
                </a:ext>
              </a:extLst>
            </p:cNvPr>
            <p:cNvSpPr/>
            <p:nvPr/>
          </p:nvSpPr>
          <p:spPr bwMode="auto">
            <a:xfrm>
              <a:off x="2000858" y="2121488"/>
              <a:ext cx="1962150" cy="142876"/>
            </a:xfrm>
            <a:prstGeom prst="roundRect">
              <a:avLst/>
            </a:prstGeom>
            <a:noFill/>
            <a:ln w="19050" cap="flat" cmpd="sng" algn="ctr">
              <a:solidFill>
                <a:schemeClr val="accent1">
                  <a:lumMod val="60000"/>
                  <a:lumOff val="40000"/>
                </a:schemeClr>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1" i="0" u="none" strike="noStrike" cap="none" normalizeH="0" baseline="0">
                <a:ln>
                  <a:noFill/>
                </a:ln>
                <a:solidFill>
                  <a:srgbClr val="FAFD00"/>
                </a:solidFill>
                <a:effectLst/>
                <a:latin typeface="Times New Roman" pitchFamily="18" charset="0"/>
              </a:endParaRPr>
            </a:p>
          </p:txBody>
        </p:sp>
        <p:sp>
          <p:nvSpPr>
            <p:cNvPr id="14" name="Arrow: Right 13">
              <a:extLst>
                <a:ext uri="{FF2B5EF4-FFF2-40B4-BE49-F238E27FC236}">
                  <a16:creationId xmlns:a16="http://schemas.microsoft.com/office/drawing/2014/main" id="{D268D06D-C4CF-38BB-9002-7CD493A0291F}"/>
                </a:ext>
              </a:extLst>
            </p:cNvPr>
            <p:cNvSpPr/>
            <p:nvPr/>
          </p:nvSpPr>
          <p:spPr bwMode="auto">
            <a:xfrm>
              <a:off x="3963008" y="2134619"/>
              <a:ext cx="496637" cy="116614"/>
            </a:xfrm>
            <a:prstGeom prst="rightArrow">
              <a:avLst/>
            </a:prstGeom>
            <a:solidFill>
              <a:schemeClr val="accent1">
                <a:lumMod val="60000"/>
                <a:lumOff val="40000"/>
              </a:schemeClr>
            </a:solidFill>
            <a:ln w="1270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1" i="0" u="none" strike="noStrike" cap="none" normalizeH="0" baseline="0">
                <a:ln>
                  <a:noFill/>
                </a:ln>
                <a:solidFill>
                  <a:srgbClr val="FAFD00"/>
                </a:solidFill>
                <a:effectLst/>
                <a:latin typeface="Times New Roman" pitchFamily="18" charset="0"/>
              </a:endParaRPr>
            </a:p>
          </p:txBody>
        </p:sp>
        <p:sp>
          <p:nvSpPr>
            <p:cNvPr id="16" name="TextBox 15">
              <a:extLst>
                <a:ext uri="{FF2B5EF4-FFF2-40B4-BE49-F238E27FC236}">
                  <a16:creationId xmlns:a16="http://schemas.microsoft.com/office/drawing/2014/main" id="{F0DB9207-0553-E783-30DB-DE71AAB92E43}"/>
                </a:ext>
              </a:extLst>
            </p:cNvPr>
            <p:cNvSpPr txBox="1"/>
            <p:nvPr/>
          </p:nvSpPr>
          <p:spPr>
            <a:xfrm>
              <a:off x="4430124" y="2081956"/>
              <a:ext cx="1457450" cy="338554"/>
            </a:xfrm>
            <a:prstGeom prst="rect">
              <a:avLst/>
            </a:prstGeom>
            <a:noFill/>
          </p:spPr>
          <p:txBody>
            <a:bodyPr wrap="none" rtlCol="0">
              <a:spAutoFit/>
            </a:bodyPr>
            <a:lstStyle/>
            <a:p>
              <a:r>
                <a:rPr lang="en-US" sz="1600">
                  <a:solidFill>
                    <a:schemeClr val="accent1">
                      <a:lumMod val="60000"/>
                      <a:lumOff val="40000"/>
                    </a:schemeClr>
                  </a:solidFill>
                </a:rPr>
                <a:t>Stop condition</a:t>
              </a:r>
            </a:p>
          </p:txBody>
        </p:sp>
      </p:grpSp>
      <p:sp>
        <p:nvSpPr>
          <p:cNvPr id="19" name="TextBox 18">
            <a:extLst>
              <a:ext uri="{FF2B5EF4-FFF2-40B4-BE49-F238E27FC236}">
                <a16:creationId xmlns:a16="http://schemas.microsoft.com/office/drawing/2014/main" id="{56C890CD-30CC-3AB9-E05C-E1A50A571CA6}"/>
              </a:ext>
            </a:extLst>
          </p:cNvPr>
          <p:cNvSpPr txBox="1"/>
          <p:nvPr/>
        </p:nvSpPr>
        <p:spPr>
          <a:xfrm>
            <a:off x="5975125" y="3392000"/>
            <a:ext cx="2019592" cy="830997"/>
          </a:xfrm>
          <a:prstGeom prst="rect">
            <a:avLst/>
          </a:prstGeom>
          <a:noFill/>
        </p:spPr>
        <p:txBody>
          <a:bodyPr wrap="none" rtlCol="0">
            <a:spAutoFit/>
          </a:bodyPr>
          <a:lstStyle/>
          <a:p>
            <a:r>
              <a:rPr lang="en-US" sz="1600">
                <a:solidFill>
                  <a:schemeClr val="accent1">
                    <a:lumMod val="60000"/>
                    <a:lumOff val="40000"/>
                  </a:schemeClr>
                </a:solidFill>
              </a:rPr>
              <a:t>Number of iterations</a:t>
            </a:r>
          </a:p>
          <a:p>
            <a:r>
              <a:rPr lang="en-US" sz="1600">
                <a:solidFill>
                  <a:schemeClr val="accent1">
                    <a:lumMod val="60000"/>
                    <a:lumOff val="40000"/>
                  </a:schemeClr>
                </a:solidFill>
              </a:rPr>
              <a:t>and the achieved</a:t>
            </a:r>
          </a:p>
          <a:p>
            <a:r>
              <a:rPr lang="en-US" sz="1600">
                <a:solidFill>
                  <a:schemeClr val="accent1">
                    <a:lumMod val="60000"/>
                    <a:lumOff val="40000"/>
                  </a:schemeClr>
                </a:solidFill>
              </a:rPr>
              <a:t>branch coverage</a:t>
            </a:r>
          </a:p>
        </p:txBody>
      </p:sp>
      <p:sp>
        <p:nvSpPr>
          <p:cNvPr id="2" name="Footer Placeholder 1">
            <a:extLst>
              <a:ext uri="{FF2B5EF4-FFF2-40B4-BE49-F238E27FC236}">
                <a16:creationId xmlns:a16="http://schemas.microsoft.com/office/drawing/2014/main" id="{9C3126F8-38E8-A4C5-CBD2-9F6487B81D20}"/>
              </a:ext>
            </a:extLst>
          </p:cNvPr>
          <p:cNvSpPr>
            <a:spLocks noGrp="1"/>
          </p:cNvSpPr>
          <p:nvPr>
            <p:ph type="ftr" sz="quarter" idx="11"/>
          </p:nvPr>
        </p:nvSpPr>
        <p:spPr/>
        <p:txBody>
          <a:bodyPr/>
          <a:lstStyle/>
          <a:p>
            <a:pPr>
              <a:defRPr/>
            </a:pPr>
            <a:r>
              <a:rPr lang="en-US"/>
              <a:t>© Afshin Pourjani Nasiri</a:t>
            </a:r>
            <a:endParaRPr lang="en-US" dirty="0"/>
          </a:p>
        </p:txBody>
      </p:sp>
      <p:sp>
        <p:nvSpPr>
          <p:cNvPr id="3" name="Slide Number Placeholder 2">
            <a:extLst>
              <a:ext uri="{FF2B5EF4-FFF2-40B4-BE49-F238E27FC236}">
                <a16:creationId xmlns:a16="http://schemas.microsoft.com/office/drawing/2014/main" id="{32B91537-DBC5-50FA-360E-E2C921403AF5}"/>
              </a:ext>
            </a:extLst>
          </p:cNvPr>
          <p:cNvSpPr>
            <a:spLocks noGrp="1"/>
          </p:cNvSpPr>
          <p:nvPr>
            <p:ph type="sldNum" sz="quarter" idx="12"/>
          </p:nvPr>
        </p:nvSpPr>
        <p:spPr/>
        <p:txBody>
          <a:bodyPr/>
          <a:lstStyle/>
          <a:p>
            <a:pPr>
              <a:defRPr/>
            </a:pPr>
            <a:fld id="{62EB0AC8-263E-4BC2-8316-EF38483797F6}" type="slidenum">
              <a:rPr lang="en-US" smtClean="0"/>
              <a:pPr>
                <a:defRPr/>
              </a:pPr>
              <a:t>99</a:t>
            </a:fld>
            <a:endParaRPr lang="en-US"/>
          </a:p>
        </p:txBody>
      </p:sp>
    </p:spTree>
    <p:extLst>
      <p:ext uri="{BB962C8B-B14F-4D97-AF65-F5344CB8AC3E}">
        <p14:creationId xmlns:p14="http://schemas.microsoft.com/office/powerpoint/2010/main" val="3369410570"/>
      </p:ext>
    </p:extLst>
  </p:cSld>
  <p:clrMapOvr>
    <a:masterClrMapping/>
  </p:clrMapOvr>
  <p:transition spd="med"/>
</p:sld>
</file>

<file path=ppt/theme/theme1.xml><?xml version="1.0" encoding="utf-8"?>
<a:theme xmlns:a="http://schemas.openxmlformats.org/drawingml/2006/main" name="intro">
  <a:themeElements>
    <a:clrScheme name="intro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Ubuntu_GillSans">
      <a:majorFont>
        <a:latin typeface="Ubuntu"/>
        <a:ea typeface=""/>
        <a:cs typeface=""/>
      </a:majorFont>
      <a:minorFont>
        <a:latin typeface="Gill Sans M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000" b="1" i="0" u="none" strike="noStrike" cap="none" normalizeH="0" baseline="0" smtClean="0">
            <a:ln>
              <a:noFill/>
            </a:ln>
            <a:solidFill>
              <a:srgbClr val="FAFD00"/>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000" b="1" i="0" u="none" strike="noStrike" cap="none" normalizeH="0" baseline="0" smtClean="0">
            <a:ln>
              <a:noFill/>
            </a:ln>
            <a:solidFill>
              <a:srgbClr val="FAFD00"/>
            </a:solidFill>
            <a:effectLst/>
            <a:latin typeface="Times New Roman" pitchFamily="18" charset="0"/>
          </a:defRPr>
        </a:defPPr>
      </a:lstStyle>
    </a:lnDef>
  </a:objectDefaults>
  <a:extraClrSchemeLst>
    <a:extraClrScheme>
      <a:clrScheme name="intro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intro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intro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intro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intro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intro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intro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a:\intro.ppt</Template>
  <TotalTime>1990</TotalTime>
  <Pages>49</Pages>
  <Words>8248</Words>
  <Application>Microsoft Office PowerPoint</Application>
  <PresentationFormat>On-screen Show (4:3)</PresentationFormat>
  <Paragraphs>982</Paragraphs>
  <Slides>113</Slides>
  <Notes>27</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113</vt:i4>
      </vt:variant>
    </vt:vector>
  </HeadingPairs>
  <TitlesOfParts>
    <vt:vector size="128" baseType="lpstr">
      <vt:lpstr>Arial</vt:lpstr>
      <vt:lpstr>Calibri</vt:lpstr>
      <vt:lpstr>Cambria Math</vt:lpstr>
      <vt:lpstr>Comic Sans MS</vt:lpstr>
      <vt:lpstr>Courier</vt:lpstr>
      <vt:lpstr>Courier New</vt:lpstr>
      <vt:lpstr>Gill Sans MT</vt:lpstr>
      <vt:lpstr>Source Code Pro</vt:lpstr>
      <vt:lpstr>Source Sans Pro</vt:lpstr>
      <vt:lpstr>Symbol</vt:lpstr>
      <vt:lpstr>Times New Roman</vt:lpstr>
      <vt:lpstr>ui-sans-serif</vt:lpstr>
      <vt:lpstr>Verdana</vt:lpstr>
      <vt:lpstr>Wingdings</vt:lpstr>
      <vt:lpstr>intro</vt:lpstr>
      <vt:lpstr>Introduction to Software Testing  Lecture 10   Automated Test Generation</vt:lpstr>
      <vt:lpstr>Recap: Testing Software is Hard</vt:lpstr>
      <vt:lpstr>Where are we?</vt:lpstr>
      <vt:lpstr>What is Automated Test Generation</vt:lpstr>
      <vt:lpstr>Generating Test Cases Randomly</vt:lpstr>
      <vt:lpstr>Automated Test Data Generation:  Techniques, tools, and research papers</vt:lpstr>
      <vt:lpstr>Adaptive random testing</vt:lpstr>
      <vt:lpstr>About ART</vt:lpstr>
      <vt:lpstr>Traditional Random Testing</vt:lpstr>
      <vt:lpstr>Example</vt:lpstr>
      <vt:lpstr>The key advantages of ART</vt:lpstr>
      <vt:lpstr>(ART) strategies &amp; algorithms</vt:lpstr>
      <vt:lpstr>(ART) strategies &amp; algorithms</vt:lpstr>
      <vt:lpstr>(ART) strategies &amp; algorithms</vt:lpstr>
      <vt:lpstr>(ART) strategies &amp; algorithms</vt:lpstr>
      <vt:lpstr>(ART) strategies &amp; algorithms</vt:lpstr>
      <vt:lpstr>(ART) strategies &amp; algorithms</vt:lpstr>
      <vt:lpstr>(ART) strategies &amp; algorithms</vt:lpstr>
      <vt:lpstr>(ART) strategies &amp; algorithms</vt:lpstr>
      <vt:lpstr>Example</vt:lpstr>
      <vt:lpstr>Example</vt:lpstr>
      <vt:lpstr>Example</vt:lpstr>
      <vt:lpstr>Example</vt:lpstr>
      <vt:lpstr>Example</vt:lpstr>
      <vt:lpstr>Example</vt:lpstr>
      <vt:lpstr>Example</vt:lpstr>
      <vt:lpstr>What is randoop?</vt:lpstr>
      <vt:lpstr>Typical use of Randoop</vt:lpstr>
      <vt:lpstr>Typical use of Randoop</vt:lpstr>
      <vt:lpstr>The idea behind randoop</vt:lpstr>
      <vt:lpstr>Installing &amp; Running Randoop</vt:lpstr>
      <vt:lpstr>Installing &amp; Running Randoop</vt:lpstr>
      <vt:lpstr>Installing &amp; Running Randoop</vt:lpstr>
      <vt:lpstr>Installing &amp; Running Randoop</vt:lpstr>
      <vt:lpstr>Generating tests</vt:lpstr>
      <vt:lpstr>Generating tests</vt:lpstr>
      <vt:lpstr>Generating tests</vt:lpstr>
      <vt:lpstr>When to use randoop</vt:lpstr>
      <vt:lpstr>ARTGen</vt:lpstr>
      <vt:lpstr>References</vt:lpstr>
      <vt:lpstr>Questions1</vt:lpstr>
      <vt:lpstr>Questions2</vt:lpstr>
      <vt:lpstr>Questions3</vt:lpstr>
      <vt:lpstr>Symbolic and concolic execution</vt:lpstr>
      <vt:lpstr>Introduction</vt:lpstr>
      <vt:lpstr>Symbolic Execution</vt:lpstr>
      <vt:lpstr>Symbolic Execution</vt:lpstr>
      <vt:lpstr>Symbolic Execution</vt:lpstr>
      <vt:lpstr>Symbolic Execution</vt:lpstr>
      <vt:lpstr>Symbolic Execution</vt:lpstr>
      <vt:lpstr>Concolic Execution</vt:lpstr>
      <vt:lpstr>Difference of CFG and SET</vt:lpstr>
      <vt:lpstr>Symbolic Execution</vt:lpstr>
      <vt:lpstr>not to use Symbolic execution!</vt:lpstr>
      <vt:lpstr>not to use Symbolic execution!</vt:lpstr>
      <vt:lpstr>What is Klee</vt:lpstr>
      <vt:lpstr>KLEE Goal</vt:lpstr>
      <vt:lpstr>Usage</vt:lpstr>
      <vt:lpstr>Usage</vt:lpstr>
      <vt:lpstr>Usage</vt:lpstr>
      <vt:lpstr>How to improve state numbers?</vt:lpstr>
      <vt:lpstr>How to improve state numbers?</vt:lpstr>
      <vt:lpstr>How to improve state numbers?</vt:lpstr>
      <vt:lpstr>Key challenges and solutions</vt:lpstr>
      <vt:lpstr>CFG Reconstruction</vt:lpstr>
      <vt:lpstr>Code Obfuscation</vt:lpstr>
      <vt:lpstr>Questions</vt:lpstr>
      <vt:lpstr>Questions</vt:lpstr>
      <vt:lpstr>Questions</vt:lpstr>
      <vt:lpstr>Refrences</vt:lpstr>
      <vt:lpstr>Search-based software testing (SBST)</vt:lpstr>
      <vt:lpstr>Search-Based Software Testing (SBST)</vt:lpstr>
      <vt:lpstr>Search-Based Software Testing (SBST)</vt:lpstr>
      <vt:lpstr>Genetic Algorithm</vt:lpstr>
      <vt:lpstr>Genetic Algorithm</vt:lpstr>
      <vt:lpstr>Genetic Algorithm</vt:lpstr>
      <vt:lpstr>Genetic Algorithm</vt:lpstr>
      <vt:lpstr>Assigning Weights</vt:lpstr>
      <vt:lpstr>Assigning Weights</vt:lpstr>
      <vt:lpstr>Test data generation with GA</vt:lpstr>
      <vt:lpstr>Test data generation with GA</vt:lpstr>
      <vt:lpstr>Test data generation with GA</vt:lpstr>
      <vt:lpstr>Test data generation with GA</vt:lpstr>
      <vt:lpstr>Test data generation with GA</vt:lpstr>
      <vt:lpstr>Test data generation with GA</vt:lpstr>
      <vt:lpstr>Test data generation with GA</vt:lpstr>
      <vt:lpstr>Hill Climbing</vt:lpstr>
      <vt:lpstr>Hill Climbing</vt:lpstr>
      <vt:lpstr>Hill Climbing Algorithm</vt:lpstr>
      <vt:lpstr>State Space diagram</vt:lpstr>
      <vt:lpstr>State Space diagram </vt:lpstr>
      <vt:lpstr>Simulated Annealing</vt:lpstr>
      <vt:lpstr>Simulated Annealing</vt:lpstr>
      <vt:lpstr>Pynguin</vt:lpstr>
      <vt:lpstr>Pynguin</vt:lpstr>
      <vt:lpstr>Pynguin</vt:lpstr>
      <vt:lpstr>Pynguin</vt:lpstr>
      <vt:lpstr>Pynguin</vt:lpstr>
      <vt:lpstr>Pynguin</vt:lpstr>
      <vt:lpstr>Pynguin</vt:lpstr>
      <vt:lpstr>Pynguin</vt:lpstr>
      <vt:lpstr>Pynguin</vt:lpstr>
      <vt:lpstr>Pynguin</vt:lpstr>
      <vt:lpstr>Pynguin</vt:lpstr>
      <vt:lpstr>Pynguin</vt:lpstr>
      <vt:lpstr>Pynguin</vt:lpstr>
      <vt:lpstr>Pynguin</vt:lpstr>
      <vt:lpstr>Mutation Testing</vt:lpstr>
      <vt:lpstr>Mutation Testing</vt:lpstr>
      <vt:lpstr>Pynguin</vt:lpstr>
      <vt:lpstr>Questions</vt:lpstr>
      <vt:lpstr>Questions</vt:lpstr>
      <vt:lpstr>References</vt:lpstr>
    </vt:vector>
  </TitlesOfParts>
  <Company>George Mason Unviersity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Automated Testing</dc:title>
  <dc:creator>Arshia Ghazi</dc:creator>
  <cp:lastModifiedBy>Morteza Zakeri</cp:lastModifiedBy>
  <cp:revision>339</cp:revision>
  <cp:lastPrinted>1996-04-04T10:27:56Z</cp:lastPrinted>
  <dcterms:created xsi:type="dcterms:W3CDTF">1996-06-15T03:21:08Z</dcterms:created>
  <dcterms:modified xsi:type="dcterms:W3CDTF">2024-06-06T11:17:46Z</dcterms:modified>
</cp:coreProperties>
</file>